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Aptos Bold" panose="020B0004020202020204" charset="0"/>
      <p:regular r:id="rId13"/>
    </p:embeddedFont>
    <p:embeddedFont>
      <p:font typeface="Big Shoulders Display Bold" panose="020B0604020202020204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2EDF1-14C5-45E4-B77A-F52BC1F9CFBA}" type="datetimeFigureOut">
              <a:rPr lang="de-DE" smtClean="0"/>
              <a:t>25.11.2025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D17A81-2E44-4781-9221-97DF5582A9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4353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Einsteigende Worte in den Projekttag.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17A81-2E44-4781-9221-97DF5582A90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28160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Als Grüne Räume sind Elemente wie Flüsse/Bäche, Bäume, Hecken und Gärten gemeint.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17A81-2E44-4781-9221-97DF5582A90F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8076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An dieser Stelle könnten Ideen von den </a:t>
            </a:r>
            <a:r>
              <a:rPr lang="de-DE" dirty="0" err="1"/>
              <a:t>SuS</a:t>
            </a:r>
            <a:r>
              <a:rPr lang="de-DE" dirty="0"/>
              <a:t> gesammelt werden.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17A81-2E44-4781-9221-97DF5582A90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6019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Beispiele: Einfamilienhäuser, Mehrfamilienhäuser (oft in städtischen Gebieten) und Großsiedlungen (Plattenbau oder Hochhäuser)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17A81-2E44-4781-9221-97DF5582A90F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5530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Beispiele: Innerhalb der Stadt/-Mischgebiete gibt es Büros, verschiedene Läden, Arztpraxen und vieles mehr. Innerhalb der Gewerbegebiete, außerhalb der Innenstadt gibt es Autohäuser, Industrieanlagen oder große Einkaufszentren.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17A81-2E44-4781-9221-97DF5582A90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1304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Beispiele: Fahrradstraßen, normalen Straßenraum (für Auto, Bus und ggf. Straßenbahn) oder Fußgängerzonen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17A81-2E44-4781-9221-97DF5582A90F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2458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Mit Grünflächen sind hauptsächlich Parkanlagen, aber auch Friedhöfe und Stadtwälder gemeint.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17A81-2E44-4781-9221-97DF5582A90F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3456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Beispiele: Supermärkte, Wochenmärkte, Bäckereien, Fachgeschäfte wie Elektroläden, Schlüsseldienste, Schneidereien. Es können auch Dienstleistungen wie Friseure genannt werden.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17A81-2E44-4781-9221-97DF5582A90F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8740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Beispiele: Schule, Krankenhäuser, Verwaltungsgebäude oder Stadtwerke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17A81-2E44-4781-9221-97DF5582A90F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6980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Beispiele: Fußballplätze, Tischtennis-Platten, Basketballplätze, Cafés, Picknickplätze, Kinos und Theater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17A81-2E44-4781-9221-97DF5582A90F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4590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Relationship Id="rId14" Type="http://schemas.openxmlformats.org/officeDocument/2006/relationships/image" Target="../media/image4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97B2">
                <a:alpha val="100000"/>
              </a:srgbClr>
            </a:gs>
            <a:gs pos="100000">
              <a:srgbClr val="7ED957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4890" t="11777" b="11777"/>
          <a:stretch>
            <a:fillRect/>
          </a:stretch>
        </p:blipFill>
        <p:spPr>
          <a:xfrm>
            <a:off x="0" y="0"/>
            <a:ext cx="7295198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546103" y="3062759"/>
            <a:ext cx="10314060" cy="2966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88"/>
              </a:lnSpc>
            </a:pPr>
            <a:r>
              <a:rPr lang="en-US" sz="8562" b="1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Projekttag </a:t>
            </a:r>
          </a:p>
          <a:p>
            <a:pPr algn="ctr">
              <a:lnSpc>
                <a:spcPts val="11988"/>
              </a:lnSpc>
            </a:pPr>
            <a:r>
              <a:rPr lang="en-US" sz="8562" b="1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Ökosystem Siedlung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4898AB">
                <a:alpha val="100000"/>
              </a:srgbClr>
            </a:gs>
            <a:gs pos="100000">
              <a:srgbClr val="90D46C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0124" y="-1671524"/>
            <a:ext cx="6581023" cy="11273701"/>
          </a:xfrm>
          <a:custGeom>
            <a:avLst/>
            <a:gdLst/>
            <a:ahLst/>
            <a:cxnLst/>
            <a:rect l="l" t="t" r="r" b="b"/>
            <a:pathLst>
              <a:path w="6581023" h="11273701">
                <a:moveTo>
                  <a:pt x="0" y="0"/>
                </a:moveTo>
                <a:lnTo>
                  <a:pt x="6581023" y="0"/>
                </a:lnTo>
                <a:lnTo>
                  <a:pt x="6581023" y="11273701"/>
                </a:lnTo>
                <a:lnTo>
                  <a:pt x="0" y="112737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325145" y="612892"/>
            <a:ext cx="3944289" cy="2322200"/>
          </a:xfrm>
          <a:custGeom>
            <a:avLst/>
            <a:gdLst/>
            <a:ahLst/>
            <a:cxnLst/>
            <a:rect l="l" t="t" r="r" b="b"/>
            <a:pathLst>
              <a:path w="3944289" h="2322200">
                <a:moveTo>
                  <a:pt x="0" y="0"/>
                </a:moveTo>
                <a:lnTo>
                  <a:pt x="3944289" y="0"/>
                </a:lnTo>
                <a:lnTo>
                  <a:pt x="3944289" y="2322200"/>
                </a:lnTo>
                <a:lnTo>
                  <a:pt x="0" y="23222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008961" y="-533108"/>
            <a:ext cx="5288328" cy="10820108"/>
          </a:xfrm>
          <a:custGeom>
            <a:avLst/>
            <a:gdLst/>
            <a:ahLst/>
            <a:cxnLst/>
            <a:rect l="l" t="t" r="r" b="b"/>
            <a:pathLst>
              <a:path w="5288328" h="10820108">
                <a:moveTo>
                  <a:pt x="0" y="0"/>
                </a:moveTo>
                <a:lnTo>
                  <a:pt x="5288328" y="0"/>
                </a:lnTo>
                <a:lnTo>
                  <a:pt x="5288328" y="10820108"/>
                </a:lnTo>
                <a:lnTo>
                  <a:pt x="0" y="108201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565888" y="6094915"/>
            <a:ext cx="6081608" cy="6326770"/>
          </a:xfrm>
          <a:custGeom>
            <a:avLst/>
            <a:gdLst/>
            <a:ahLst/>
            <a:cxnLst/>
            <a:rect l="l" t="t" r="r" b="b"/>
            <a:pathLst>
              <a:path w="6081608" h="6326770">
                <a:moveTo>
                  <a:pt x="0" y="0"/>
                </a:moveTo>
                <a:lnTo>
                  <a:pt x="6081608" y="0"/>
                </a:lnTo>
                <a:lnTo>
                  <a:pt x="6081608" y="6326770"/>
                </a:lnTo>
                <a:lnTo>
                  <a:pt x="0" y="63267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255830" y="5143500"/>
            <a:ext cx="8310058" cy="5733940"/>
          </a:xfrm>
          <a:custGeom>
            <a:avLst/>
            <a:gdLst/>
            <a:ahLst/>
            <a:cxnLst/>
            <a:rect l="l" t="t" r="r" b="b"/>
            <a:pathLst>
              <a:path w="8310058" h="5733940">
                <a:moveTo>
                  <a:pt x="0" y="0"/>
                </a:moveTo>
                <a:lnTo>
                  <a:pt x="8310058" y="0"/>
                </a:lnTo>
                <a:lnTo>
                  <a:pt x="8310058" y="5733940"/>
                </a:lnTo>
                <a:lnTo>
                  <a:pt x="0" y="57339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597886" y="3387608"/>
            <a:ext cx="7359602" cy="7019220"/>
          </a:xfrm>
          <a:custGeom>
            <a:avLst/>
            <a:gdLst/>
            <a:ahLst/>
            <a:cxnLst/>
            <a:rect l="l" t="t" r="r" b="b"/>
            <a:pathLst>
              <a:path w="7359602" h="7019220">
                <a:moveTo>
                  <a:pt x="0" y="0"/>
                </a:moveTo>
                <a:lnTo>
                  <a:pt x="7359602" y="0"/>
                </a:lnTo>
                <a:lnTo>
                  <a:pt x="7359602" y="7019220"/>
                </a:lnTo>
                <a:lnTo>
                  <a:pt x="0" y="70192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771674" y="2398783"/>
            <a:ext cx="7278370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  <a:spcBef>
                <a:spcPct val="0"/>
              </a:spcBef>
            </a:pPr>
            <a:r>
              <a:rPr lang="en-US" sz="92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Grüne </a:t>
            </a:r>
            <a:r>
              <a:rPr lang="en-US" sz="9200" b="1" dirty="0" err="1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Räume</a:t>
            </a:r>
            <a:endParaRPr lang="en-US" sz="9200" b="1" dirty="0">
              <a:solidFill>
                <a:srgbClr val="000000"/>
              </a:solidFill>
              <a:latin typeface="Aptos Bold"/>
              <a:ea typeface="Aptos Bold"/>
              <a:cs typeface="Aptos Bold"/>
              <a:sym typeface="Apto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4898AB">
                <a:alpha val="100000"/>
              </a:srgbClr>
            </a:gs>
            <a:gs pos="100000">
              <a:srgbClr val="90D46C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060610"/>
            <a:ext cx="11486572" cy="5226390"/>
          </a:xfrm>
          <a:custGeom>
            <a:avLst/>
            <a:gdLst/>
            <a:ahLst/>
            <a:cxnLst/>
            <a:rect l="l" t="t" r="r" b="b"/>
            <a:pathLst>
              <a:path w="11486572" h="5226390">
                <a:moveTo>
                  <a:pt x="0" y="0"/>
                </a:moveTo>
                <a:lnTo>
                  <a:pt x="11486572" y="0"/>
                </a:lnTo>
                <a:lnTo>
                  <a:pt x="11486572" y="5226390"/>
                </a:lnTo>
                <a:lnTo>
                  <a:pt x="0" y="52263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575375" y="837789"/>
            <a:ext cx="13137251" cy="4305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516"/>
              </a:lnSpc>
            </a:pPr>
            <a:r>
              <a:rPr lang="en-US" sz="16516" b="1" dirty="0">
                <a:solidFill>
                  <a:srgbClr val="FF0099"/>
                </a:solidFill>
                <a:latin typeface="Big Shoulders Display Bold"/>
                <a:ea typeface="Big Shoulders Display Bold"/>
                <a:cs typeface="Big Shoulders Display Bold"/>
                <a:sym typeface="Big Shoulders Display Bold"/>
              </a:rPr>
              <a:t>AUS WAS BESTEHT EINE SIELDUNG?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4898AB">
                <a:alpha val="100000"/>
              </a:srgbClr>
            </a:gs>
            <a:gs pos="100000">
              <a:srgbClr val="90D46C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790885"/>
            <a:ext cx="18288000" cy="9463892"/>
          </a:xfrm>
          <a:custGeom>
            <a:avLst/>
            <a:gdLst/>
            <a:ahLst/>
            <a:cxnLst/>
            <a:rect l="l" t="t" r="r" b="b"/>
            <a:pathLst>
              <a:path w="18288000" h="9463892">
                <a:moveTo>
                  <a:pt x="0" y="0"/>
                </a:moveTo>
                <a:lnTo>
                  <a:pt x="18288000" y="0"/>
                </a:lnTo>
                <a:lnTo>
                  <a:pt x="18288000" y="9463892"/>
                </a:lnTo>
                <a:lnTo>
                  <a:pt x="0" y="94638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26" r="-2226" b="-142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922404" y="709349"/>
            <a:ext cx="8135996" cy="19332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925"/>
              </a:lnSpc>
              <a:spcBef>
                <a:spcPct val="0"/>
              </a:spcBef>
            </a:pPr>
            <a:r>
              <a:rPr lang="en-US" sz="11375" b="1" dirty="0" err="1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Wohnraum</a:t>
            </a:r>
            <a:endParaRPr lang="en-US" sz="11375" b="1" dirty="0">
              <a:solidFill>
                <a:srgbClr val="000000"/>
              </a:solidFill>
              <a:latin typeface="Aptos Bold"/>
              <a:ea typeface="Aptos Bold"/>
              <a:cs typeface="Aptos Bold"/>
              <a:sym typeface="Apto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5888" y="4538530"/>
            <a:ext cx="9423721" cy="5748470"/>
          </a:xfrm>
          <a:custGeom>
            <a:avLst/>
            <a:gdLst/>
            <a:ahLst/>
            <a:cxnLst/>
            <a:rect l="l" t="t" r="r" b="b"/>
            <a:pathLst>
              <a:path w="9423721" h="5748470">
                <a:moveTo>
                  <a:pt x="0" y="0"/>
                </a:moveTo>
                <a:lnTo>
                  <a:pt x="9423721" y="0"/>
                </a:lnTo>
                <a:lnTo>
                  <a:pt x="9423721" y="5748470"/>
                </a:lnTo>
                <a:lnTo>
                  <a:pt x="0" y="57484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5308250" cy="2813372"/>
          </a:xfrm>
          <a:custGeom>
            <a:avLst/>
            <a:gdLst/>
            <a:ahLst/>
            <a:cxnLst/>
            <a:rect l="l" t="t" r="r" b="b"/>
            <a:pathLst>
              <a:path w="5308250" h="2813372">
                <a:moveTo>
                  <a:pt x="0" y="0"/>
                </a:moveTo>
                <a:lnTo>
                  <a:pt x="5308250" y="0"/>
                </a:lnTo>
                <a:lnTo>
                  <a:pt x="5308250" y="2813372"/>
                </a:lnTo>
                <a:lnTo>
                  <a:pt x="0" y="28133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266863" y="0"/>
            <a:ext cx="5021137" cy="3513705"/>
          </a:xfrm>
          <a:custGeom>
            <a:avLst/>
            <a:gdLst/>
            <a:ahLst/>
            <a:cxnLst/>
            <a:rect l="l" t="t" r="r" b="b"/>
            <a:pathLst>
              <a:path w="5021137" h="3513705">
                <a:moveTo>
                  <a:pt x="0" y="0"/>
                </a:moveTo>
                <a:lnTo>
                  <a:pt x="5021137" y="0"/>
                </a:lnTo>
                <a:lnTo>
                  <a:pt x="5021137" y="3513705"/>
                </a:lnTo>
                <a:lnTo>
                  <a:pt x="0" y="35137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355441" y="4538530"/>
            <a:ext cx="10652709" cy="6032096"/>
          </a:xfrm>
          <a:custGeom>
            <a:avLst/>
            <a:gdLst/>
            <a:ahLst/>
            <a:cxnLst/>
            <a:rect l="l" t="t" r="r" b="b"/>
            <a:pathLst>
              <a:path w="10652709" h="6032096">
                <a:moveTo>
                  <a:pt x="0" y="0"/>
                </a:moveTo>
                <a:lnTo>
                  <a:pt x="10652709" y="0"/>
                </a:lnTo>
                <a:lnTo>
                  <a:pt x="10652709" y="6032097"/>
                </a:lnTo>
                <a:lnTo>
                  <a:pt x="0" y="60320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7600950" y="3600450"/>
            <a:ext cx="3086100" cy="308610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2647" y="0"/>
                  </a:moveTo>
                  <a:lnTo>
                    <a:pt x="770153" y="0"/>
                  </a:lnTo>
                  <a:cubicBezTo>
                    <a:pt x="781464" y="0"/>
                    <a:pt x="792311" y="4493"/>
                    <a:pt x="800309" y="12491"/>
                  </a:cubicBezTo>
                  <a:cubicBezTo>
                    <a:pt x="808307" y="20489"/>
                    <a:pt x="812800" y="31336"/>
                    <a:pt x="812800" y="42647"/>
                  </a:cubicBezTo>
                  <a:lnTo>
                    <a:pt x="812800" y="770153"/>
                  </a:lnTo>
                  <a:cubicBezTo>
                    <a:pt x="812800" y="781464"/>
                    <a:pt x="808307" y="792311"/>
                    <a:pt x="800309" y="800309"/>
                  </a:cubicBezTo>
                  <a:cubicBezTo>
                    <a:pt x="792311" y="808307"/>
                    <a:pt x="781464" y="812800"/>
                    <a:pt x="770153" y="812800"/>
                  </a:cubicBezTo>
                  <a:lnTo>
                    <a:pt x="42647" y="812800"/>
                  </a:lnTo>
                  <a:cubicBezTo>
                    <a:pt x="31336" y="812800"/>
                    <a:pt x="20489" y="808307"/>
                    <a:pt x="12491" y="800309"/>
                  </a:cubicBezTo>
                  <a:cubicBezTo>
                    <a:pt x="4493" y="792311"/>
                    <a:pt x="0" y="781464"/>
                    <a:pt x="0" y="770153"/>
                  </a:cubicBezTo>
                  <a:lnTo>
                    <a:pt x="0" y="42647"/>
                  </a:lnTo>
                  <a:cubicBezTo>
                    <a:pt x="0" y="31336"/>
                    <a:pt x="4493" y="20489"/>
                    <a:pt x="12491" y="12491"/>
                  </a:cubicBezTo>
                  <a:cubicBezTo>
                    <a:pt x="20489" y="4493"/>
                    <a:pt x="31336" y="0"/>
                    <a:pt x="4264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308250" y="3669533"/>
            <a:ext cx="8515509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  <a:spcBef>
                <a:spcPct val="0"/>
              </a:spcBef>
            </a:pPr>
            <a:r>
              <a:rPr lang="en-US" sz="9200" b="1" dirty="0" err="1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Arbeitsbereiche</a:t>
            </a:r>
            <a:endParaRPr lang="en-US" sz="9200" b="1" dirty="0">
              <a:solidFill>
                <a:srgbClr val="000000"/>
              </a:solidFill>
              <a:latin typeface="Aptos Bold"/>
              <a:ea typeface="Aptos Bold"/>
              <a:cs typeface="Aptos Bold"/>
              <a:sym typeface="Apto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4898AB">
                <a:alpha val="100000"/>
              </a:srgbClr>
            </a:gs>
            <a:gs pos="100000">
              <a:srgbClr val="90D46C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50326" y="461363"/>
            <a:ext cx="987349" cy="2742636"/>
          </a:xfrm>
          <a:custGeom>
            <a:avLst/>
            <a:gdLst/>
            <a:ahLst/>
            <a:cxnLst/>
            <a:rect l="l" t="t" r="r" b="b"/>
            <a:pathLst>
              <a:path w="987349" h="2742636">
                <a:moveTo>
                  <a:pt x="0" y="0"/>
                </a:moveTo>
                <a:lnTo>
                  <a:pt x="987348" y="0"/>
                </a:lnTo>
                <a:lnTo>
                  <a:pt x="987348" y="2742636"/>
                </a:lnTo>
                <a:lnTo>
                  <a:pt x="0" y="27426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48360" y="-814348"/>
            <a:ext cx="13790494" cy="11101348"/>
          </a:xfrm>
          <a:custGeom>
            <a:avLst/>
            <a:gdLst/>
            <a:ahLst/>
            <a:cxnLst/>
            <a:rect l="l" t="t" r="r" b="b"/>
            <a:pathLst>
              <a:path w="13790494" h="11101348">
                <a:moveTo>
                  <a:pt x="0" y="0"/>
                </a:moveTo>
                <a:lnTo>
                  <a:pt x="13790494" y="0"/>
                </a:lnTo>
                <a:lnTo>
                  <a:pt x="13790494" y="11101348"/>
                </a:lnTo>
                <a:lnTo>
                  <a:pt x="0" y="111013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242634">
            <a:off x="4218252" y="3372505"/>
            <a:ext cx="4156068" cy="1719573"/>
          </a:xfrm>
          <a:custGeom>
            <a:avLst/>
            <a:gdLst/>
            <a:ahLst/>
            <a:cxnLst/>
            <a:rect l="l" t="t" r="r" b="b"/>
            <a:pathLst>
              <a:path w="4156068" h="1719573">
                <a:moveTo>
                  <a:pt x="0" y="0"/>
                </a:moveTo>
                <a:lnTo>
                  <a:pt x="4156068" y="0"/>
                </a:lnTo>
                <a:lnTo>
                  <a:pt x="4156068" y="1719573"/>
                </a:lnTo>
                <a:lnTo>
                  <a:pt x="0" y="17195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66131">
            <a:off x="9700937" y="568063"/>
            <a:ext cx="4299626" cy="2133690"/>
          </a:xfrm>
          <a:custGeom>
            <a:avLst/>
            <a:gdLst/>
            <a:ahLst/>
            <a:cxnLst/>
            <a:rect l="l" t="t" r="r" b="b"/>
            <a:pathLst>
              <a:path w="4299626" h="2133690">
                <a:moveTo>
                  <a:pt x="0" y="0"/>
                </a:moveTo>
                <a:lnTo>
                  <a:pt x="4299627" y="0"/>
                </a:lnTo>
                <a:lnTo>
                  <a:pt x="4299627" y="2133690"/>
                </a:lnTo>
                <a:lnTo>
                  <a:pt x="0" y="21336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49012" y="4232291"/>
            <a:ext cx="5318528" cy="5026009"/>
          </a:xfrm>
          <a:custGeom>
            <a:avLst/>
            <a:gdLst/>
            <a:ahLst/>
            <a:cxnLst/>
            <a:rect l="l" t="t" r="r" b="b"/>
            <a:pathLst>
              <a:path w="5318528" h="5026009">
                <a:moveTo>
                  <a:pt x="0" y="0"/>
                </a:moveTo>
                <a:lnTo>
                  <a:pt x="5318528" y="0"/>
                </a:lnTo>
                <a:lnTo>
                  <a:pt x="5318528" y="5026009"/>
                </a:lnTo>
                <a:lnTo>
                  <a:pt x="0" y="50260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79694">
            <a:off x="3900531" y="5486372"/>
            <a:ext cx="5823167" cy="5335477"/>
          </a:xfrm>
          <a:custGeom>
            <a:avLst/>
            <a:gdLst/>
            <a:ahLst/>
            <a:cxnLst/>
            <a:rect l="l" t="t" r="r" b="b"/>
            <a:pathLst>
              <a:path w="5823167" h="5335477">
                <a:moveTo>
                  <a:pt x="0" y="0"/>
                </a:moveTo>
                <a:lnTo>
                  <a:pt x="5823167" y="0"/>
                </a:lnTo>
                <a:lnTo>
                  <a:pt x="5823167" y="5335477"/>
                </a:lnTo>
                <a:lnTo>
                  <a:pt x="0" y="53354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057272" y="5770316"/>
            <a:ext cx="6250225" cy="4265778"/>
          </a:xfrm>
          <a:custGeom>
            <a:avLst/>
            <a:gdLst/>
            <a:ahLst/>
            <a:cxnLst/>
            <a:rect l="l" t="t" r="r" b="b"/>
            <a:pathLst>
              <a:path w="6250225" h="4265778">
                <a:moveTo>
                  <a:pt x="0" y="0"/>
                </a:moveTo>
                <a:lnTo>
                  <a:pt x="6250225" y="0"/>
                </a:lnTo>
                <a:lnTo>
                  <a:pt x="6250225" y="4265779"/>
                </a:lnTo>
                <a:lnTo>
                  <a:pt x="0" y="426577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1086" y="963684"/>
            <a:ext cx="8579239" cy="1566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  <a:spcBef>
                <a:spcPct val="0"/>
              </a:spcBef>
            </a:pPr>
            <a:r>
              <a:rPr lang="en-US" sz="9200" b="1" dirty="0" err="1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rPr>
              <a:t>Verkehrsräume</a:t>
            </a:r>
            <a:endParaRPr lang="en-US" sz="9200" b="1" dirty="0">
              <a:solidFill>
                <a:srgbClr val="FFFFFF"/>
              </a:solidFill>
              <a:latin typeface="Aptos Bold"/>
              <a:ea typeface="Aptos Bold"/>
              <a:cs typeface="Aptos Bold"/>
              <a:sym typeface="Apto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4898AB">
                <a:alpha val="100000"/>
              </a:srgbClr>
            </a:gs>
            <a:gs pos="100000">
              <a:srgbClr val="90D46C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1560510" y="6956594"/>
            <a:ext cx="6683361" cy="3751036"/>
          </a:xfrm>
          <a:custGeom>
            <a:avLst/>
            <a:gdLst/>
            <a:ahLst/>
            <a:cxnLst/>
            <a:rect l="l" t="t" r="r" b="b"/>
            <a:pathLst>
              <a:path w="6683361" h="3751036">
                <a:moveTo>
                  <a:pt x="0" y="0"/>
                </a:moveTo>
                <a:lnTo>
                  <a:pt x="6683362" y="0"/>
                </a:lnTo>
                <a:lnTo>
                  <a:pt x="6683362" y="3751037"/>
                </a:lnTo>
                <a:lnTo>
                  <a:pt x="0" y="37510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567544" y="-800100"/>
            <a:ext cx="7152367" cy="4354675"/>
          </a:xfrm>
          <a:custGeom>
            <a:avLst/>
            <a:gdLst/>
            <a:ahLst/>
            <a:cxnLst/>
            <a:rect l="l" t="t" r="r" b="b"/>
            <a:pathLst>
              <a:path w="6661297" h="4759623">
                <a:moveTo>
                  <a:pt x="0" y="0"/>
                </a:moveTo>
                <a:lnTo>
                  <a:pt x="6661297" y="0"/>
                </a:lnTo>
                <a:lnTo>
                  <a:pt x="6661297" y="4759623"/>
                </a:lnTo>
                <a:lnTo>
                  <a:pt x="0" y="47596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132" r="-3947"/>
            </a:stretch>
          </a:blipFill>
        </p:spPr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4F7741D-C62F-B917-D3E8-F19F3F9391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3132" y="2938913"/>
            <a:ext cx="6837308" cy="423175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4896793" y="-177417"/>
            <a:ext cx="16716494" cy="10464417"/>
          </a:xfrm>
          <a:custGeom>
            <a:avLst/>
            <a:gdLst/>
            <a:ahLst/>
            <a:cxnLst/>
            <a:rect l="l" t="t" r="r" b="b"/>
            <a:pathLst>
              <a:path w="16716494" h="10464417">
                <a:moveTo>
                  <a:pt x="0" y="0"/>
                </a:moveTo>
                <a:lnTo>
                  <a:pt x="16716493" y="0"/>
                </a:lnTo>
                <a:lnTo>
                  <a:pt x="16716493" y="10464417"/>
                </a:lnTo>
                <a:lnTo>
                  <a:pt x="0" y="104644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315" b="-3315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678624" y="1510539"/>
            <a:ext cx="5617609" cy="1327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53"/>
              </a:lnSpc>
              <a:spcBef>
                <a:spcPct val="0"/>
              </a:spcBef>
            </a:pPr>
            <a:r>
              <a:rPr lang="en-US" sz="7752" b="1" dirty="0" err="1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Grünflächen</a:t>
            </a:r>
            <a:endParaRPr lang="en-US" sz="7752" b="1" dirty="0">
              <a:solidFill>
                <a:srgbClr val="000000"/>
              </a:solidFill>
              <a:latin typeface="Aptos Bold"/>
              <a:ea typeface="Aptos Bold"/>
              <a:cs typeface="Aptos Bold"/>
              <a:sym typeface="Apto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4898AB">
                <a:alpha val="100000"/>
              </a:srgbClr>
            </a:gs>
            <a:gs pos="100000">
              <a:srgbClr val="90D46C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19477" y="5216036"/>
            <a:ext cx="5789873" cy="5070964"/>
          </a:xfrm>
          <a:custGeom>
            <a:avLst/>
            <a:gdLst/>
            <a:ahLst/>
            <a:cxnLst/>
            <a:rect l="l" t="t" r="r" b="b"/>
            <a:pathLst>
              <a:path w="5789873" h="5070964">
                <a:moveTo>
                  <a:pt x="0" y="0"/>
                </a:moveTo>
                <a:lnTo>
                  <a:pt x="5789873" y="0"/>
                </a:lnTo>
                <a:lnTo>
                  <a:pt x="5789873" y="5070964"/>
                </a:lnTo>
                <a:lnTo>
                  <a:pt x="0" y="50709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866166" y="5688773"/>
            <a:ext cx="4734339" cy="4598227"/>
          </a:xfrm>
          <a:custGeom>
            <a:avLst/>
            <a:gdLst/>
            <a:ahLst/>
            <a:cxnLst/>
            <a:rect l="l" t="t" r="r" b="b"/>
            <a:pathLst>
              <a:path w="4734339" h="4598227">
                <a:moveTo>
                  <a:pt x="0" y="0"/>
                </a:moveTo>
                <a:lnTo>
                  <a:pt x="4734339" y="0"/>
                </a:lnTo>
                <a:lnTo>
                  <a:pt x="4734339" y="4598227"/>
                </a:lnTo>
                <a:lnTo>
                  <a:pt x="0" y="45982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707718" y="5688773"/>
            <a:ext cx="6788945" cy="4760748"/>
          </a:xfrm>
          <a:custGeom>
            <a:avLst/>
            <a:gdLst/>
            <a:ahLst/>
            <a:cxnLst/>
            <a:rect l="l" t="t" r="r" b="b"/>
            <a:pathLst>
              <a:path w="6788945" h="4760748">
                <a:moveTo>
                  <a:pt x="0" y="0"/>
                </a:moveTo>
                <a:lnTo>
                  <a:pt x="6788946" y="0"/>
                </a:lnTo>
                <a:lnTo>
                  <a:pt x="6788946" y="4760748"/>
                </a:lnTo>
                <a:lnTo>
                  <a:pt x="0" y="47607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291025" y="6172200"/>
            <a:ext cx="4616886" cy="4114800"/>
          </a:xfrm>
          <a:custGeom>
            <a:avLst/>
            <a:gdLst/>
            <a:ahLst/>
            <a:cxnLst/>
            <a:rect l="l" t="t" r="r" b="b"/>
            <a:pathLst>
              <a:path w="4616886" h="4114800">
                <a:moveTo>
                  <a:pt x="0" y="0"/>
                </a:moveTo>
                <a:lnTo>
                  <a:pt x="4616886" y="0"/>
                </a:lnTo>
                <a:lnTo>
                  <a:pt x="46168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063478" y="1638300"/>
            <a:ext cx="12161044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  <a:spcBef>
                <a:spcPct val="0"/>
              </a:spcBef>
            </a:pPr>
            <a:r>
              <a:rPr lang="en-US" sz="9200" b="1" dirty="0" err="1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Einkaufsmöglichkeiten</a:t>
            </a:r>
            <a:endParaRPr lang="en-US" sz="9200" b="1" dirty="0">
              <a:solidFill>
                <a:srgbClr val="000000"/>
              </a:solidFill>
              <a:latin typeface="Aptos Bold"/>
              <a:ea typeface="Aptos Bold"/>
              <a:cs typeface="Aptos Bold"/>
              <a:sym typeface="Apto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4898AB">
                <a:alpha val="100000"/>
              </a:srgbClr>
            </a:gs>
            <a:gs pos="100000">
              <a:srgbClr val="90D46C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60246" y="6106477"/>
            <a:ext cx="11264132" cy="4180523"/>
          </a:xfrm>
          <a:custGeom>
            <a:avLst/>
            <a:gdLst/>
            <a:ahLst/>
            <a:cxnLst/>
            <a:rect l="l" t="t" r="r" b="b"/>
            <a:pathLst>
              <a:path w="11264132" h="4180523">
                <a:moveTo>
                  <a:pt x="0" y="0"/>
                </a:moveTo>
                <a:lnTo>
                  <a:pt x="11264132" y="0"/>
                </a:lnTo>
                <a:lnTo>
                  <a:pt x="11264132" y="4180523"/>
                </a:lnTo>
                <a:lnTo>
                  <a:pt x="0" y="41805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71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54924" y="6584457"/>
            <a:ext cx="762634" cy="1473690"/>
          </a:xfrm>
          <a:custGeom>
            <a:avLst/>
            <a:gdLst/>
            <a:ahLst/>
            <a:cxnLst/>
            <a:rect l="l" t="t" r="r" b="b"/>
            <a:pathLst>
              <a:path w="762634" h="1473690">
                <a:moveTo>
                  <a:pt x="0" y="0"/>
                </a:moveTo>
                <a:lnTo>
                  <a:pt x="762634" y="0"/>
                </a:lnTo>
                <a:lnTo>
                  <a:pt x="762634" y="1473690"/>
                </a:lnTo>
                <a:lnTo>
                  <a:pt x="0" y="14736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491996" y="4235202"/>
            <a:ext cx="9816620" cy="6172200"/>
          </a:xfrm>
          <a:custGeom>
            <a:avLst/>
            <a:gdLst/>
            <a:ahLst/>
            <a:cxnLst/>
            <a:rect l="l" t="t" r="r" b="b"/>
            <a:pathLst>
              <a:path w="9816620" h="6172200">
                <a:moveTo>
                  <a:pt x="0" y="0"/>
                </a:moveTo>
                <a:lnTo>
                  <a:pt x="9816621" y="0"/>
                </a:lnTo>
                <a:lnTo>
                  <a:pt x="9816621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334247" y="8769509"/>
            <a:ext cx="2953753" cy="1517491"/>
          </a:xfrm>
          <a:custGeom>
            <a:avLst/>
            <a:gdLst/>
            <a:ahLst/>
            <a:cxnLst/>
            <a:rect l="l" t="t" r="r" b="b"/>
            <a:pathLst>
              <a:path w="2953753" h="1517491">
                <a:moveTo>
                  <a:pt x="0" y="0"/>
                </a:moveTo>
                <a:lnTo>
                  <a:pt x="2953753" y="0"/>
                </a:lnTo>
                <a:lnTo>
                  <a:pt x="2953753" y="1517491"/>
                </a:lnTo>
                <a:lnTo>
                  <a:pt x="0" y="15174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713594" y="6030277"/>
            <a:ext cx="2116452" cy="738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15"/>
              </a:lnSpc>
              <a:spcBef>
                <a:spcPct val="0"/>
              </a:spcBef>
            </a:pPr>
            <a:r>
              <a:rPr lang="en-US" sz="4368" b="1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SCHULE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444222" y="1407015"/>
            <a:ext cx="14243577" cy="1567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  <a:spcBef>
                <a:spcPct val="0"/>
              </a:spcBef>
            </a:pPr>
            <a:r>
              <a:rPr lang="en-US" sz="9200" b="1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Öffentliche</a:t>
            </a:r>
            <a:r>
              <a:rPr lang="en-US" sz="9200" b="1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lang="en-US" sz="9200" b="1" dirty="0" err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Einrichtungen</a:t>
            </a:r>
            <a:endParaRPr lang="en-US" sz="9200" b="1" dirty="0">
              <a:solidFill>
                <a:srgbClr val="000000"/>
              </a:solidFill>
              <a:latin typeface="Aptos"/>
              <a:ea typeface="Aptos"/>
              <a:cs typeface="Aptos"/>
              <a:sym typeface="Apto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4898AB">
                <a:alpha val="100000"/>
              </a:srgbClr>
            </a:gs>
            <a:gs pos="100000">
              <a:srgbClr val="90D46C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63578" y="326143"/>
            <a:ext cx="7692386" cy="4817357"/>
          </a:xfrm>
          <a:custGeom>
            <a:avLst/>
            <a:gdLst/>
            <a:ahLst/>
            <a:cxnLst/>
            <a:rect l="l" t="t" r="r" b="b"/>
            <a:pathLst>
              <a:path w="7692386" h="4817357">
                <a:moveTo>
                  <a:pt x="0" y="0"/>
                </a:moveTo>
                <a:lnTo>
                  <a:pt x="7692386" y="0"/>
                </a:lnTo>
                <a:lnTo>
                  <a:pt x="7692386" y="4817357"/>
                </a:lnTo>
                <a:lnTo>
                  <a:pt x="0" y="48173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059491" y="326143"/>
            <a:ext cx="7228509" cy="5846057"/>
          </a:xfrm>
          <a:custGeom>
            <a:avLst/>
            <a:gdLst/>
            <a:ahLst/>
            <a:cxnLst/>
            <a:rect l="l" t="t" r="r" b="b"/>
            <a:pathLst>
              <a:path w="7228509" h="5846057">
                <a:moveTo>
                  <a:pt x="0" y="0"/>
                </a:moveTo>
                <a:lnTo>
                  <a:pt x="7228509" y="0"/>
                </a:lnTo>
                <a:lnTo>
                  <a:pt x="7228509" y="5846057"/>
                </a:lnTo>
                <a:lnTo>
                  <a:pt x="0" y="58460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699108" y="3433298"/>
            <a:ext cx="6531429" cy="5143500"/>
          </a:xfrm>
          <a:custGeom>
            <a:avLst/>
            <a:gdLst/>
            <a:ahLst/>
            <a:cxnLst/>
            <a:rect l="l" t="t" r="r" b="b"/>
            <a:pathLst>
              <a:path w="6531429" h="5143500">
                <a:moveTo>
                  <a:pt x="0" y="0"/>
                </a:moveTo>
                <a:lnTo>
                  <a:pt x="6531428" y="0"/>
                </a:lnTo>
                <a:lnTo>
                  <a:pt x="6531428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446677" y="5846057"/>
            <a:ext cx="5841323" cy="4428785"/>
          </a:xfrm>
          <a:custGeom>
            <a:avLst/>
            <a:gdLst/>
            <a:ahLst/>
            <a:cxnLst/>
            <a:rect l="l" t="t" r="r" b="b"/>
            <a:pathLst>
              <a:path w="5841323" h="4428785">
                <a:moveTo>
                  <a:pt x="0" y="0"/>
                </a:moveTo>
                <a:lnTo>
                  <a:pt x="5841323" y="0"/>
                </a:lnTo>
                <a:lnTo>
                  <a:pt x="5841323" y="4428784"/>
                </a:lnTo>
                <a:lnTo>
                  <a:pt x="0" y="44287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930941" y="7449191"/>
            <a:ext cx="3802759" cy="2837809"/>
          </a:xfrm>
          <a:custGeom>
            <a:avLst/>
            <a:gdLst/>
            <a:ahLst/>
            <a:cxnLst/>
            <a:rect l="l" t="t" r="r" b="b"/>
            <a:pathLst>
              <a:path w="3802759" h="2837809">
                <a:moveTo>
                  <a:pt x="0" y="0"/>
                </a:moveTo>
                <a:lnTo>
                  <a:pt x="3802759" y="0"/>
                </a:lnTo>
                <a:lnTo>
                  <a:pt x="3802759" y="2837809"/>
                </a:lnTo>
                <a:lnTo>
                  <a:pt x="0" y="283780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496950"/>
            <a:ext cx="2734878" cy="3426384"/>
          </a:xfrm>
          <a:custGeom>
            <a:avLst/>
            <a:gdLst/>
            <a:ahLst/>
            <a:cxnLst/>
            <a:rect l="l" t="t" r="r" b="b"/>
            <a:pathLst>
              <a:path w="2734878" h="3426384">
                <a:moveTo>
                  <a:pt x="0" y="0"/>
                </a:moveTo>
                <a:lnTo>
                  <a:pt x="2734878" y="0"/>
                </a:lnTo>
                <a:lnTo>
                  <a:pt x="2734878" y="3426384"/>
                </a:lnTo>
                <a:lnTo>
                  <a:pt x="0" y="34263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387109" y="5010150"/>
            <a:ext cx="6885950" cy="3688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41"/>
              </a:lnSpc>
              <a:spcBef>
                <a:spcPct val="0"/>
              </a:spcBef>
            </a:pPr>
            <a:r>
              <a:rPr lang="en-US" sz="7029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Orte der Begegnung &amp; </a:t>
            </a:r>
            <a:r>
              <a:rPr lang="en-US" sz="7029" b="1" dirty="0" err="1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Freizeit</a:t>
            </a:r>
            <a:endParaRPr lang="en-US" sz="7029" b="1" dirty="0">
              <a:solidFill>
                <a:srgbClr val="000000"/>
              </a:solidFill>
              <a:latin typeface="Aptos Bold"/>
              <a:ea typeface="Aptos Bold"/>
              <a:cs typeface="Aptos Bold"/>
              <a:sym typeface="Apto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201</Words>
  <Application>Microsoft Office PowerPoint</Application>
  <PresentationFormat>Benutzerdefiniert</PresentationFormat>
  <Paragraphs>32</Paragraphs>
  <Slides>10</Slides>
  <Notes>10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6" baseType="lpstr">
      <vt:lpstr>Aptos Bold</vt:lpstr>
      <vt:lpstr>Big Shoulders Display Bold</vt:lpstr>
      <vt:lpstr>Calibri</vt:lpstr>
      <vt:lpstr>Aptos</vt:lpstr>
      <vt:lpstr>Arial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Projekttag Ökosystem Siedlung</dc:title>
  <dc:creator>Anastasia Hardt</dc:creator>
  <cp:lastModifiedBy>Anastasia Hardt</cp:lastModifiedBy>
  <cp:revision>3</cp:revision>
  <dcterms:created xsi:type="dcterms:W3CDTF">2006-08-16T00:00:00Z</dcterms:created>
  <dcterms:modified xsi:type="dcterms:W3CDTF">2025-11-25T16:08:10Z</dcterms:modified>
  <dc:identifier>DAG3XrtzUYk</dc:identifier>
</cp:coreProperties>
</file>