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 id="2147483692" r:id="rId5"/>
  </p:sldMasterIdLst>
  <p:notesMasterIdLst>
    <p:notesMasterId r:id="rId36"/>
  </p:notesMasterIdLst>
  <p:sldIdLst>
    <p:sldId id="289" r:id="rId6"/>
    <p:sldId id="268" r:id="rId7"/>
    <p:sldId id="298" r:id="rId8"/>
    <p:sldId id="297" r:id="rId9"/>
    <p:sldId id="306" r:id="rId10"/>
    <p:sldId id="290" r:id="rId11"/>
    <p:sldId id="309" r:id="rId12"/>
    <p:sldId id="281" r:id="rId13"/>
    <p:sldId id="283" r:id="rId14"/>
    <p:sldId id="308" r:id="rId15"/>
    <p:sldId id="303" r:id="rId16"/>
    <p:sldId id="304" r:id="rId17"/>
    <p:sldId id="292" r:id="rId18"/>
    <p:sldId id="302" r:id="rId19"/>
    <p:sldId id="294" r:id="rId20"/>
    <p:sldId id="285" r:id="rId21"/>
    <p:sldId id="287" r:id="rId22"/>
    <p:sldId id="286" r:id="rId23"/>
    <p:sldId id="301" r:id="rId24"/>
    <p:sldId id="311" r:id="rId25"/>
    <p:sldId id="313" r:id="rId26"/>
    <p:sldId id="314" r:id="rId27"/>
    <p:sldId id="300" r:id="rId28"/>
    <p:sldId id="296" r:id="rId29"/>
    <p:sldId id="310" r:id="rId30"/>
    <p:sldId id="299" r:id="rId31"/>
    <p:sldId id="293" r:id="rId32"/>
    <p:sldId id="316" r:id="rId33"/>
    <p:sldId id="315" r:id="rId34"/>
    <p:sldId id="307" r:id="rId35"/>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636A42DE-BD33-4B48-BB1F-8C77B258D8BF}">
          <p14:sldIdLst>
            <p14:sldId id="289"/>
          </p14:sldIdLst>
        </p14:section>
        <p14:section name="Einführung" id="{ABA249CD-9814-4AE6-8BDE-3EACF748A9CC}">
          <p14:sldIdLst>
            <p14:sldId id="268"/>
            <p14:sldId id="298"/>
            <p14:sldId id="297"/>
            <p14:sldId id="306"/>
            <p14:sldId id="290"/>
            <p14:sldId id="309"/>
            <p14:sldId id="281"/>
            <p14:sldId id="283"/>
            <p14:sldId id="308"/>
            <p14:sldId id="303"/>
            <p14:sldId id="304"/>
            <p14:sldId id="292"/>
            <p14:sldId id="302"/>
          </p14:sldIdLst>
        </p14:section>
        <p14:section name="Gefährdung" id="{C35DC0D8-E440-4A85-9F82-3143A2160CA4}">
          <p14:sldIdLst>
            <p14:sldId id="294"/>
          </p14:sldIdLst>
        </p14:section>
        <p14:section name="Schwalbennest" id="{3247E128-1F65-49E8-B91F-F2F9D519A60A}">
          <p14:sldIdLst>
            <p14:sldId id="285"/>
            <p14:sldId id="287"/>
            <p14:sldId id="286"/>
            <p14:sldId id="301"/>
            <p14:sldId id="311"/>
            <p14:sldId id="313"/>
            <p14:sldId id="314"/>
            <p14:sldId id="300"/>
            <p14:sldId id="296"/>
            <p14:sldId id="310"/>
            <p14:sldId id="299"/>
          </p14:sldIdLst>
        </p14:section>
        <p14:section name="Zusatzfolien" id="{771F9207-CEF0-4FE0-893E-6E4D2AE15AFB}">
          <p14:sldIdLst>
            <p14:sldId id="293"/>
            <p14:sldId id="316"/>
            <p14:sldId id="315"/>
            <p14:sldId id="307"/>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4"/>
    <a:srgbClr val="E4E2D5"/>
    <a:srgbClr val="86846B"/>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7C527B-EBE5-4062-9B7B-5B4737CF72CA}" v="11" dt="2026-01-26T07:37:16.710"/>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89316" autoAdjust="0"/>
  </p:normalViewPr>
  <p:slideViewPr>
    <p:cSldViewPr showGuides="1">
      <p:cViewPr varScale="1">
        <p:scale>
          <a:sx n="75" d="100"/>
          <a:sy n="75" d="100"/>
        </p:scale>
        <p:origin x="1000" y="36"/>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custSel addSld delSld modSld sldOrd addSection delSection modSection">
      <pc:chgData name="Daniela Rettenberger" userId="2d36efe0-473b-425b-ad50-08d8a9c212f8" providerId="ADAL" clId="{ABA54603-3222-43C8-8809-302DFE3A9AE5}" dt="2026-01-26T07:37:25.106" v="2099" actId="20577"/>
      <pc:docMkLst>
        <pc:docMk/>
      </pc:docMkLst>
      <pc:sldChg chg="modSp mod">
        <pc:chgData name="Daniela Rettenberger" userId="2d36efe0-473b-425b-ad50-08d8a9c212f8" providerId="ADAL" clId="{ABA54603-3222-43C8-8809-302DFE3A9AE5}" dt="2026-01-22T07:51:51.754" v="1757" actId="14826"/>
        <pc:sldMkLst>
          <pc:docMk/>
          <pc:sldMk cId="1756267155" sldId="281"/>
        </pc:sldMkLst>
        <pc:spChg chg="mod">
          <ac:chgData name="Daniela Rettenberger" userId="2d36efe0-473b-425b-ad50-08d8a9c212f8" providerId="ADAL" clId="{ABA54603-3222-43C8-8809-302DFE3A9AE5}" dt="2026-01-22T07:51:36.757" v="1756" actId="20577"/>
          <ac:spMkLst>
            <pc:docMk/>
            <pc:sldMk cId="1756267155" sldId="281"/>
            <ac:spMk id="18" creationId="{D54B46CB-E252-E4F3-CC8C-E1479B842E31}"/>
          </ac:spMkLst>
        </pc:spChg>
        <pc:picChg chg="mod">
          <ac:chgData name="Daniela Rettenberger" userId="2d36efe0-473b-425b-ad50-08d8a9c212f8" providerId="ADAL" clId="{ABA54603-3222-43C8-8809-302DFE3A9AE5}" dt="2026-01-22T07:51:51.754" v="1757" actId="14826"/>
          <ac:picMkLst>
            <pc:docMk/>
            <pc:sldMk cId="1756267155" sldId="281"/>
            <ac:picMk id="21" creationId="{41B99C4C-18F6-F793-9F55-552AF9BC226D}"/>
          </ac:picMkLst>
        </pc:picChg>
      </pc:sldChg>
      <pc:sldChg chg="addSp delSp modSp mod">
        <pc:chgData name="Daniela Rettenberger" userId="2d36efe0-473b-425b-ad50-08d8a9c212f8" providerId="ADAL" clId="{ABA54603-3222-43C8-8809-302DFE3A9AE5}" dt="2026-01-26T07:37:25.106" v="2099" actId="20577"/>
        <pc:sldMkLst>
          <pc:docMk/>
          <pc:sldMk cId="2649950330" sldId="285"/>
        </pc:sldMkLst>
        <pc:spChg chg="add del">
          <ac:chgData name="Daniela Rettenberger" userId="2d36efe0-473b-425b-ad50-08d8a9c212f8" providerId="ADAL" clId="{ABA54603-3222-43C8-8809-302DFE3A9AE5}" dt="2026-01-26T07:27:47.148" v="1991" actId="478"/>
          <ac:spMkLst>
            <pc:docMk/>
            <pc:sldMk cId="2649950330" sldId="285"/>
            <ac:spMk id="3" creationId="{E434BC8C-AF66-BC97-2620-3E3561DBC94E}"/>
          </ac:spMkLst>
        </pc:spChg>
        <pc:spChg chg="mod">
          <ac:chgData name="Daniela Rettenberger" userId="2d36efe0-473b-425b-ad50-08d8a9c212f8" providerId="ADAL" clId="{ABA54603-3222-43C8-8809-302DFE3A9AE5}" dt="2026-01-26T07:37:25.106" v="2099" actId="20577"/>
          <ac:spMkLst>
            <pc:docMk/>
            <pc:sldMk cId="2649950330" sldId="285"/>
            <ac:spMk id="11" creationId="{607C09DD-2082-8149-009E-F50555EE29B9}"/>
          </ac:spMkLst>
        </pc:spChg>
        <pc:spChg chg="add del mod">
          <ac:chgData name="Daniela Rettenberger" userId="2d36efe0-473b-425b-ad50-08d8a9c212f8" providerId="ADAL" clId="{ABA54603-3222-43C8-8809-302DFE3A9AE5}" dt="2026-01-26T07:36:57.505" v="2063" actId="478"/>
          <ac:spMkLst>
            <pc:docMk/>
            <pc:sldMk cId="2649950330" sldId="285"/>
            <ac:spMk id="14" creationId="{3EDD3F86-B367-E271-798D-1E321115B418}"/>
          </ac:spMkLst>
        </pc:spChg>
        <pc:spChg chg="add del mod">
          <ac:chgData name="Daniela Rettenberger" userId="2d36efe0-473b-425b-ad50-08d8a9c212f8" providerId="ADAL" clId="{ABA54603-3222-43C8-8809-302DFE3A9AE5}" dt="2026-01-26T07:37:06.480" v="2066" actId="478"/>
          <ac:spMkLst>
            <pc:docMk/>
            <pc:sldMk cId="2649950330" sldId="285"/>
            <ac:spMk id="16" creationId="{AE98FADB-B6BE-9ED9-7897-7DCC6C5EE8DA}"/>
          </ac:spMkLst>
        </pc:spChg>
        <pc:spChg chg="add del mod">
          <ac:chgData name="Daniela Rettenberger" userId="2d36efe0-473b-425b-ad50-08d8a9c212f8" providerId="ADAL" clId="{ABA54603-3222-43C8-8809-302DFE3A9AE5}" dt="2026-01-26T07:37:16.709" v="2071"/>
          <ac:spMkLst>
            <pc:docMk/>
            <pc:sldMk cId="2649950330" sldId="285"/>
            <ac:spMk id="18" creationId="{1FB8771B-DC31-1DA9-0750-AE090FC24B76}"/>
          </ac:spMkLst>
        </pc:spChg>
        <pc:picChg chg="add del">
          <ac:chgData name="Daniela Rettenberger" userId="2d36efe0-473b-425b-ad50-08d8a9c212f8" providerId="ADAL" clId="{ABA54603-3222-43C8-8809-302DFE3A9AE5}" dt="2026-01-26T07:30:54.426" v="1993" actId="478"/>
          <ac:picMkLst>
            <pc:docMk/>
            <pc:sldMk cId="2649950330" sldId="285"/>
            <ac:picMk id="5" creationId="{9B4960CE-5E12-F6B5-AD0F-1A514E553194}"/>
          </ac:picMkLst>
        </pc:picChg>
        <pc:picChg chg="add del mod">
          <ac:chgData name="Daniela Rettenberger" userId="2d36efe0-473b-425b-ad50-08d8a9c212f8" providerId="ADAL" clId="{ABA54603-3222-43C8-8809-302DFE3A9AE5}" dt="2026-01-26T07:32:21.531" v="2056" actId="478"/>
          <ac:picMkLst>
            <pc:docMk/>
            <pc:sldMk cId="2649950330" sldId="285"/>
            <ac:picMk id="7" creationId="{DB234CC9-3CE6-0426-582D-7247C390E6F2}"/>
          </ac:picMkLst>
        </pc:picChg>
        <pc:picChg chg="add del mod ord modCrop">
          <ac:chgData name="Daniela Rettenberger" userId="2d36efe0-473b-425b-ad50-08d8a9c212f8" providerId="ADAL" clId="{ABA54603-3222-43C8-8809-302DFE3A9AE5}" dt="2026-01-26T07:37:10.710" v="2068" actId="21"/>
          <ac:picMkLst>
            <pc:docMk/>
            <pc:sldMk cId="2649950330" sldId="285"/>
            <ac:picMk id="10" creationId="{07F658A7-7E0B-9130-B2E1-E352DCE4F765}"/>
          </ac:picMkLst>
        </pc:picChg>
        <pc:picChg chg="add del mod">
          <ac:chgData name="Daniela Rettenberger" userId="2d36efe0-473b-425b-ad50-08d8a9c212f8" providerId="ADAL" clId="{ABA54603-3222-43C8-8809-302DFE3A9AE5}" dt="2026-01-26T07:37:12.052" v="2070" actId="478"/>
          <ac:picMkLst>
            <pc:docMk/>
            <pc:sldMk cId="2649950330" sldId="285"/>
            <ac:picMk id="13" creationId="{DCCDC612-3FE6-0A8C-20BB-55949825C959}"/>
          </ac:picMkLst>
        </pc:picChg>
        <pc:picChg chg="add mod">
          <ac:chgData name="Daniela Rettenberger" userId="2d36efe0-473b-425b-ad50-08d8a9c212f8" providerId="ADAL" clId="{ABA54603-3222-43C8-8809-302DFE3A9AE5}" dt="2026-01-26T07:37:16.709" v="2071"/>
          <ac:picMkLst>
            <pc:docMk/>
            <pc:sldMk cId="2649950330" sldId="285"/>
            <ac:picMk id="19" creationId="{80DD752C-D4C5-5887-B453-86DD11B9BE06}"/>
          </ac:picMkLst>
        </pc:picChg>
      </pc:sldChg>
      <pc:sldChg chg="modSp mod">
        <pc:chgData name="Daniela Rettenberger" userId="2d36efe0-473b-425b-ad50-08d8a9c212f8" providerId="ADAL" clId="{ABA54603-3222-43C8-8809-302DFE3A9AE5}" dt="2026-01-22T08:02:56.669" v="1780" actId="20577"/>
        <pc:sldMkLst>
          <pc:docMk/>
          <pc:sldMk cId="1149016980" sldId="294"/>
        </pc:sldMkLst>
        <pc:spChg chg="mod">
          <ac:chgData name="Daniela Rettenberger" userId="2d36efe0-473b-425b-ad50-08d8a9c212f8" providerId="ADAL" clId="{ABA54603-3222-43C8-8809-302DFE3A9AE5}" dt="2026-01-22T08:02:56.669" v="1780" actId="20577"/>
          <ac:spMkLst>
            <pc:docMk/>
            <pc:sldMk cId="1149016980" sldId="294"/>
            <ac:spMk id="10" creationId="{9071AFDA-2950-2552-0B01-B52712DCFDC1}"/>
          </ac:spMkLst>
        </pc:spChg>
        <pc:picChg chg="mod modCrop">
          <ac:chgData name="Daniela Rettenberger" userId="2d36efe0-473b-425b-ad50-08d8a9c212f8" providerId="ADAL" clId="{ABA54603-3222-43C8-8809-302DFE3A9AE5}" dt="2026-01-22T08:02:11.179" v="1759" actId="18131"/>
          <ac:picMkLst>
            <pc:docMk/>
            <pc:sldMk cId="1149016980" sldId="294"/>
            <ac:picMk id="8" creationId="{A7E31A8B-205D-1655-04FC-77BB8D084F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26.01.2026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achhaltigkeitslabor-wald.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chhaltigkeitslabor-wald.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AT" dirty="0"/>
              <a:t>Projekttag zu Nachhaltigkeit und Naturschutz – Thema: Schwalben</a:t>
            </a:r>
          </a:p>
          <a:p>
            <a:endParaRPr lang="de-AT" dirty="0"/>
          </a:p>
          <a:p>
            <a:r>
              <a:rPr lang="de-AT" dirty="0"/>
              <a:t>Diese Präsentation dient sowohl als Leitfaden als auch als Durchführungsmöglichkeit für einen Projekttag</a:t>
            </a:r>
          </a:p>
          <a:p>
            <a:r>
              <a:rPr lang="de-AT" dirty="0"/>
              <a:t>Alle Inhalte sind in der Präsentation integriert und kann für die eigenen Lehr-Bedürfnissen angepasst werden</a:t>
            </a:r>
          </a:p>
          <a:p>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18C6F-F104-BBD1-FFD3-BDDA33C1AFF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5C3BD5-F1A4-DB43-E529-DF0561726D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8D52BF9-19B9-8B2B-E7C8-129BBA116A12}"/>
              </a:ext>
            </a:extLst>
          </p:cNvPr>
          <p:cNvSpPr>
            <a:spLocks noGrp="1"/>
          </p:cNvSpPr>
          <p:nvPr>
            <p:ph type="body" idx="1"/>
          </p:nvPr>
        </p:nvSpPr>
        <p:spPr/>
        <p:txBody>
          <a:bodyPr/>
          <a:lstStyle/>
          <a:p>
            <a:r>
              <a:rPr lang="de-AT" dirty="0"/>
              <a:t>AB ausfüllen lassen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&gt; Exakte Lösungsblätter befinden sich im Abschnitt: </a:t>
            </a:r>
            <a:r>
              <a:rPr lang="de-AT" dirty="0" err="1"/>
              <a:t>Zuatzfolien</a:t>
            </a:r>
            <a:endParaRPr lang="de-DE" dirty="0"/>
          </a:p>
        </p:txBody>
      </p:sp>
      <p:sp>
        <p:nvSpPr>
          <p:cNvPr id="4" name="Foliennummernplatzhalter 3">
            <a:extLst>
              <a:ext uri="{FF2B5EF4-FFF2-40B4-BE49-F238E27FC236}">
                <a16:creationId xmlns:a16="http://schemas.microsoft.com/office/drawing/2014/main" id="{985CC76E-C746-3C69-4833-258F50679CDB}"/>
              </a:ext>
            </a:extLst>
          </p:cNvPr>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4047253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AB-Lösung -&gt; Vorstellung durch Gruppe</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516845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Mauersegler und Schwalben werden oft verwechselt, sind aber nicht miteinander verwandt. Mauersegler sind größer als Schwalben und haben eine Flügelspannweite von etwa 40 Zentimetern, mit sichelförmigen Flügeln. Ihr Gefieder ist durchgehend dunkelbraun bis rußschwarz, während Schwalben, wie Rauch- und Mehlschwalben, einen weißen Bauch haben. Mauersegler brüten in Hohlräumen an Gebäuden oder in Baumhöhlen, während Schwalben Lehmnester bauen</a:t>
            </a:r>
            <a:r>
              <a:rPr lang="de-DE" sz="1200" kern="1200">
                <a:solidFill>
                  <a:schemeClr val="tx1"/>
                </a:solidFill>
                <a:effectLst/>
                <a:latin typeface="+mn-lt"/>
                <a:ea typeface="+mn-ea"/>
                <a:cs typeface="+mn-cs"/>
              </a:rPr>
              <a:t>. Mauersegler </a:t>
            </a:r>
            <a:r>
              <a:rPr lang="de-DE" sz="1200" kern="1200" dirty="0">
                <a:solidFill>
                  <a:schemeClr val="tx1"/>
                </a:solidFill>
                <a:effectLst/>
                <a:latin typeface="+mn-lt"/>
                <a:ea typeface="+mn-ea"/>
                <a:cs typeface="+mn-cs"/>
              </a:rPr>
              <a:t>verbringen fast ihr gesamtes Leben in der Luft und schlafen und trinken sogar im Flug.</a:t>
            </a:r>
          </a:p>
        </p:txBody>
      </p:sp>
      <p:sp>
        <p:nvSpPr>
          <p:cNvPr id="4" name="Foliennummernplatzhalter 3"/>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328535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
            </a:pPr>
            <a:r>
              <a:rPr lang="de-DE" dirty="0"/>
              <a:t>kleinste europäische Schwalbenart</a:t>
            </a:r>
          </a:p>
          <a:p>
            <a:pPr marL="285750" indent="-285750">
              <a:buFont typeface="Wingdings" panose="05000000000000000000" pitchFamily="2" charset="2"/>
              <a:buChar char="§"/>
            </a:pPr>
            <a:r>
              <a:rPr lang="de-DE" dirty="0"/>
              <a:t>Armtiefer Gang + </a:t>
            </a:r>
            <a:r>
              <a:rPr lang="de-DE" dirty="0" err="1"/>
              <a:t>federgepolsteter</a:t>
            </a:r>
            <a:r>
              <a:rPr lang="de-DE" dirty="0"/>
              <a:t> Kessel in lehmige, sandige Steilwände/Uferabrüche</a:t>
            </a:r>
          </a:p>
          <a:p>
            <a:pPr marL="742950" lvl="1" indent="-285750">
              <a:buFont typeface="Wingdings" panose="05000000000000000000" pitchFamily="2" charset="2"/>
              <a:buChar char="§"/>
            </a:pPr>
            <a:r>
              <a:rPr lang="de-DE" dirty="0"/>
              <a:t>Heute teilweise auch in Abgrabungsstellen für Ton und Sand</a:t>
            </a:r>
          </a:p>
          <a:p>
            <a:pPr marL="285750" indent="-285750">
              <a:buFont typeface="Wingdings" panose="05000000000000000000" pitchFamily="2" charset="2"/>
              <a:buChar char="§"/>
            </a:pPr>
            <a:r>
              <a:rPr lang="de-DE" dirty="0"/>
              <a:t>Aussehen:</a:t>
            </a:r>
          </a:p>
          <a:p>
            <a:pPr marL="462150" lvl="1" indent="-285750">
              <a:buFont typeface="Wingdings" panose="05000000000000000000" pitchFamily="2" charset="2"/>
              <a:buChar char="§"/>
            </a:pPr>
            <a:r>
              <a:rPr lang="de-DE" dirty="0"/>
              <a:t>12 cm Länge und damit kleiner als der Haussperling (/Spatz)</a:t>
            </a:r>
          </a:p>
          <a:p>
            <a:pPr marL="462150" lvl="1" indent="-285750">
              <a:buFont typeface="Wingdings" panose="05000000000000000000" pitchFamily="2" charset="2"/>
              <a:buChar char="§"/>
            </a:pPr>
            <a:r>
              <a:rPr lang="de-DE" dirty="0"/>
              <a:t>Oberseite + Brustband braun,</a:t>
            </a:r>
          </a:p>
          <a:p>
            <a:pPr marL="462150" lvl="1" indent="-285750">
              <a:buFont typeface="Wingdings" panose="05000000000000000000" pitchFamily="2" charset="2"/>
              <a:buChar char="§"/>
            </a:pPr>
            <a:r>
              <a:rPr lang="de-DE" dirty="0"/>
              <a:t>weiße Unterseite</a:t>
            </a:r>
          </a:p>
          <a:p>
            <a:pPr marL="285750" indent="-285750">
              <a:buFont typeface="Wingdings" panose="05000000000000000000" pitchFamily="2" charset="2"/>
              <a:buChar char="§"/>
            </a:pPr>
            <a:r>
              <a:rPr lang="de-DE" dirty="0"/>
              <a:t>Ernährung: kleinere Fluginsekten</a:t>
            </a:r>
          </a:p>
          <a:p>
            <a:pPr marL="285750" indent="-285750">
              <a:buFont typeface="Wingdings" panose="05000000000000000000" pitchFamily="2" charset="2"/>
              <a:buChar char="§"/>
            </a:pPr>
            <a:r>
              <a:rPr lang="de-DE" dirty="0"/>
              <a:t>4 – 6 Eier</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34734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
            </a:pPr>
            <a:r>
              <a:rPr lang="de-AT" dirty="0"/>
              <a:t>Felsenbewohner im bayerischen Alpenraum + Schwarzwald -&gt; brütet an Steilwänden, in Spalten und Höhlen, aber auch in Freiburg und Umgebung an Staumauern, unter Brücken und Kirchen</a:t>
            </a:r>
          </a:p>
          <a:p>
            <a:pPr marL="285750" indent="-285750">
              <a:buFont typeface="Wingdings" panose="05000000000000000000" pitchFamily="2" charset="2"/>
              <a:buChar char="§"/>
            </a:pPr>
            <a:r>
              <a:rPr lang="de-AT" u="sng" dirty="0"/>
              <a:t>Aussehen:</a:t>
            </a:r>
          </a:p>
          <a:p>
            <a:pPr marL="462150" lvl="1" indent="-285750">
              <a:buFont typeface="Wingdings" panose="05000000000000000000" pitchFamily="2" charset="2"/>
              <a:buChar char="§"/>
            </a:pPr>
            <a:r>
              <a:rPr lang="de-AT" dirty="0"/>
              <a:t>ähnlich der Uferschwalbe (Oberseite bräunlich, Unterseite hell/grau-weiß)</a:t>
            </a:r>
          </a:p>
          <a:p>
            <a:pPr marL="462150" lvl="1" indent="-285750">
              <a:buFont typeface="Wingdings" panose="05000000000000000000" pitchFamily="2" charset="2"/>
              <a:buChar char="§"/>
            </a:pPr>
            <a:r>
              <a:rPr lang="de-AT" dirty="0"/>
              <a:t>ohne Brustband</a:t>
            </a:r>
          </a:p>
          <a:p>
            <a:pPr marL="462150" lvl="1" indent="-285750">
              <a:buFont typeface="Wingdings" panose="05000000000000000000" pitchFamily="2" charset="2"/>
              <a:buChar char="§"/>
            </a:pPr>
            <a:r>
              <a:rPr lang="de-AT" dirty="0"/>
              <a:t>mit 14 – 15 cm etwas größer</a:t>
            </a:r>
          </a:p>
          <a:p>
            <a:pPr marL="462150" lvl="1" indent="-285750">
              <a:buFont typeface="Wingdings" panose="05000000000000000000" pitchFamily="2" charset="2"/>
              <a:buChar char="§"/>
            </a:pPr>
            <a:r>
              <a:rPr lang="de-AT" dirty="0"/>
              <a:t>weiße Einsprengsel am Schwanz -&gt; sichtbar im Flug</a:t>
            </a:r>
          </a:p>
          <a:p>
            <a:pPr marL="285750" indent="-285750">
              <a:buFont typeface="Wingdings" panose="05000000000000000000" pitchFamily="2" charset="2"/>
              <a:buChar char="§"/>
            </a:pPr>
            <a:r>
              <a:rPr lang="de-AT" u="sng" dirty="0"/>
              <a:t>Ernährung:</a:t>
            </a:r>
            <a:r>
              <a:rPr lang="de-AT" dirty="0"/>
              <a:t> Insekten werden im Flug erbeutet</a:t>
            </a:r>
          </a:p>
          <a:p>
            <a:pPr marL="285750" indent="-285750">
              <a:buFont typeface="Wingdings" panose="05000000000000000000" pitchFamily="2" charset="2"/>
              <a:buChar char="§"/>
            </a:pPr>
            <a:r>
              <a:rPr lang="de-AT" dirty="0"/>
              <a:t>Kurzstreckenzieher, einige Populationen überwintern bereits in den Südalpen</a:t>
            </a:r>
          </a:p>
          <a:p>
            <a:pPr marL="285750" indent="-285750">
              <a:buFont typeface="Wingdings" panose="05000000000000000000" pitchFamily="2" charset="2"/>
              <a:buChar char="§"/>
            </a:pPr>
            <a:r>
              <a:rPr lang="de-AT" dirty="0"/>
              <a:t>starke Schwankungen in den Beständen, da Deutschland den nördlichsten Lebensraum der Felsenschwalbe bildet -&gt; ungünstige Witterungsbedingungen wirken sich negativ auf die Bestände aus</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409295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Schutz nach dem Gesetz</a:t>
            </a:r>
          </a:p>
          <a:p>
            <a:pPr marL="285750" indent="-285750">
              <a:buFont typeface="Wingdings" panose="05000000000000000000" pitchFamily="2" charset="2"/>
              <a:buChar char="§"/>
            </a:pPr>
            <a:r>
              <a:rPr lang="de-DE" dirty="0"/>
              <a:t>Schwalben und deren Brutstätte sind nach § 44 Bundesnaturschutzgesetz (</a:t>
            </a:r>
            <a:r>
              <a:rPr lang="de-DE" b="0" i="0" dirty="0">
                <a:solidFill>
                  <a:srgbClr val="040C28"/>
                </a:solidFill>
                <a:effectLst/>
                <a:latin typeface="Google Sans"/>
              </a:rPr>
              <a:t>BNatSchG)</a:t>
            </a:r>
            <a:r>
              <a:rPr lang="de-DE" dirty="0"/>
              <a:t> das ganze Jahr über geschützt!</a:t>
            </a:r>
          </a:p>
          <a:p>
            <a:pPr marL="285750" indent="-285750">
              <a:buFont typeface="Wingdings" panose="05000000000000000000" pitchFamily="2" charset="2"/>
              <a:buChar char="§"/>
            </a:pPr>
            <a:r>
              <a:rPr lang="de-DE" b="0" i="0" dirty="0">
                <a:solidFill>
                  <a:srgbClr val="1F1F1F"/>
                </a:solidFill>
                <a:effectLst/>
                <a:latin typeface="Google Sans"/>
              </a:rPr>
              <a:t>Das heißt, sie dürfen weder gestört, gefangen, getötet noch ihre Quartiere zerstört werden. Der Schutz gilt nicht nur für die Vögel selbst, sondern auch für Brutstätten und Gelege. Der Schutz gilt ebenso in den Wintermonaten und für leerstehende Nistgelegenheiten.</a:t>
            </a:r>
          </a:p>
          <a:p>
            <a:pPr marL="285750" indent="-285750">
              <a:buFont typeface="Wingdings" panose="05000000000000000000" pitchFamily="2" charset="2"/>
              <a:buChar char="§"/>
            </a:pPr>
            <a:r>
              <a:rPr lang="de-DE" dirty="0"/>
              <a:t>Jede Entfernung, Beschädigung, Unbrauchbarmachung oder Beeinträchtigung von Schwalbennestern ist grundsätzlich rechtswidrig.</a:t>
            </a:r>
          </a:p>
          <a:p>
            <a:pPr marL="285750" indent="-285750">
              <a:buFont typeface="Wingdings" panose="05000000000000000000" pitchFamily="2" charset="2"/>
              <a:buChar char="§"/>
            </a:pPr>
            <a:r>
              <a:rPr lang="de-DE" sz="1200" b="0" i="0" kern="1200" dirty="0">
                <a:solidFill>
                  <a:schemeClr val="tx1"/>
                </a:solidFill>
                <a:effectLst/>
                <a:latin typeface="+mn-lt"/>
                <a:ea typeface="+mn-ea"/>
                <a:cs typeface="+mn-cs"/>
              </a:rPr>
              <a:t>Hohe Geldstrafen bis zu 50.000 Euro</a:t>
            </a:r>
            <a:endParaRPr lang="de-DE" dirty="0"/>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104039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Wir wissen, dass Schwalbennester trotz Ordnungswidrigkeit außerhalb der Brutzeit zerstört werden. Und das es aufgrund von Versiegelung und Sanierungsmaßnahmen immer weniger Brutplätze für Schwalben gibt und diese u.a. deswegen in ihrem Bestand zurückgehen. Deswegen wollen wir die Schwalben unterstützen, indem wir jetzt Kunstnester bauen. [PDF-Anleitung zum Ausdrucken auf der Webseite - </a:t>
            </a:r>
            <a:r>
              <a:rPr lang="de-DE" dirty="0">
                <a:hlinkClick r:id="rId3"/>
              </a:rPr>
              <a:t>NLAB – Nachhaltigkeitslabor</a:t>
            </a:r>
            <a:r>
              <a:rPr lang="de-AT" dirty="0"/>
              <a: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19032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dirty="0"/>
              <a:t>Übersicht über die verwendeten Materialien und Werkzeuge</a:t>
            </a:r>
          </a:p>
          <a:p>
            <a:r>
              <a:rPr lang="de-DE" dirty="0"/>
              <a:t>[Wenn weniger Zeit zur Verfügung steht, können vorgesägte Bretter verwendet werden, sodass die SchülerInnen lediglich das Kunstnest bauen.]</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10605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Mehlschwalben sind Koloniebrüter, daher immer mehrere Nester zusammen aufhängen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3171430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E213-D61C-1E4D-F48B-BE56F44A7D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010162-2BE2-C2B8-0B55-AAD9E8E061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E7FBD4-3C0E-2A39-8D42-CE4DB395DC1C}"/>
              </a:ext>
            </a:extLst>
          </p:cNvPr>
          <p:cNvSpPr>
            <a:spLocks noGrp="1"/>
          </p:cNvSpPr>
          <p:nvPr>
            <p:ph type="body" idx="1"/>
          </p:nvPr>
        </p:nvSpPr>
        <p:spPr/>
        <p:txBody>
          <a:bodyPr/>
          <a:lstStyle/>
          <a:p>
            <a:r>
              <a:rPr lang="de-AT" dirty="0"/>
              <a:t>Rauchschwalben brüten lieber im ländlichen Raum und möchte etwas mehr Ruhe von Artgenossen, deswegen sollten die Nester in größerem Abstand aufgehängt werden.</a:t>
            </a:r>
            <a:endParaRPr lang="de-DE" dirty="0"/>
          </a:p>
        </p:txBody>
      </p:sp>
      <p:sp>
        <p:nvSpPr>
          <p:cNvPr id="4" name="Foliennummernplatzhalter 3">
            <a:extLst>
              <a:ext uri="{FF2B5EF4-FFF2-40B4-BE49-F238E27FC236}">
                <a16:creationId xmlns:a16="http://schemas.microsoft.com/office/drawing/2014/main" id="{6A06E1AD-0EA4-AD27-EF0E-FECEDC31FCF8}"/>
              </a:ext>
            </a:extLst>
          </p:cNvPr>
          <p:cNvSpPr>
            <a:spLocks noGrp="1"/>
          </p:cNvSpPr>
          <p:nvPr>
            <p:ph type="sldNum" sz="quarter" idx="5"/>
          </p:nvPr>
        </p:nvSpPr>
        <p:spPr/>
        <p:txBody>
          <a:bodyPr/>
          <a:lstStyle/>
          <a:p>
            <a:fld id="{E7F37B36-256F-44A3-8EB0-0E1FC5470CC3}" type="slidenum">
              <a:rPr lang="de-DE" smtClean="0"/>
              <a:pPr/>
              <a:t>19</a:t>
            </a:fld>
            <a:endParaRPr lang="de-DE"/>
          </a:p>
        </p:txBody>
      </p:sp>
    </p:spTree>
    <p:extLst>
      <p:ext uri="{BB962C8B-B14F-4D97-AF65-F5344CB8AC3E}">
        <p14:creationId xmlns:p14="http://schemas.microsoft.com/office/powerpoint/2010/main" val="423325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Thema: Schwalben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Schwalben sind Zugvögel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Sie halten sich zwischen März/April bis August/Oktober in Deutschland auf</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Die Wintermonate verbringen sie in Afrika, südlich der Sahara</a:t>
            </a:r>
          </a:p>
        </p:txBody>
      </p:sp>
      <p:sp>
        <p:nvSpPr>
          <p:cNvPr id="4" name="Foliennummernplatzhalter 3"/>
          <p:cNvSpPr>
            <a:spLocks noGrp="1"/>
          </p:cNvSpPr>
          <p:nvPr>
            <p:ph type="sldNum" sz="quarter" idx="10"/>
          </p:nvPr>
        </p:nvSpPr>
        <p:spPr/>
        <p:txBody>
          <a:bodyPr/>
          <a:lstStyle/>
          <a:p>
            <a:fld id="{E7F37B36-256F-44A3-8EB0-0E1FC5470CC3}"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Foto-Bauanleitung für ein Mehlschwalbennest Teil 1</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4012870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Foto-Bauanleitung für ein Mehlschwalbennest Teil 2</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21</a:t>
            </a:fld>
            <a:endParaRPr lang="de-DE"/>
          </a:p>
        </p:txBody>
      </p:sp>
    </p:spTree>
    <p:extLst>
      <p:ext uri="{BB962C8B-B14F-4D97-AF65-F5344CB8AC3E}">
        <p14:creationId xmlns:p14="http://schemas.microsoft.com/office/powerpoint/2010/main" val="1486551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Foto-Bauanleitung für ein Mehlschwalbennest Teil 3</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22</a:t>
            </a:fld>
            <a:endParaRPr lang="de-DE"/>
          </a:p>
        </p:txBody>
      </p:sp>
    </p:spTree>
    <p:extLst>
      <p:ext uri="{BB962C8B-B14F-4D97-AF65-F5344CB8AC3E}">
        <p14:creationId xmlns:p14="http://schemas.microsoft.com/office/powerpoint/2010/main" val="3904530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Hier können die </a:t>
            </a:r>
            <a:r>
              <a:rPr lang="de-AT" dirty="0" err="1"/>
              <a:t>SuS</a:t>
            </a:r>
            <a:r>
              <a:rPr lang="de-AT" dirty="0"/>
              <a:t> ihr heute erworbenes Wissen noch einmal überprüfen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24</a:t>
            </a:fld>
            <a:endParaRPr lang="de-DE"/>
          </a:p>
        </p:txBody>
      </p:sp>
    </p:spTree>
    <p:extLst>
      <p:ext uri="{BB962C8B-B14F-4D97-AF65-F5344CB8AC3E}">
        <p14:creationId xmlns:p14="http://schemas.microsoft.com/office/powerpoint/2010/main" val="585071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4C3CA-D1B5-36E2-DC75-9D0B4368ED0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25EF443-FFEA-6A52-F298-E06A972AC40A}"/>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72DA10B-7B18-4BC4-DFAF-E67BD1D20670}"/>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Aussehen -&gt; Beschreiben lassen von den </a:t>
            </a:r>
            <a:r>
              <a:rPr lang="de-DE" dirty="0" err="1"/>
              <a:t>SuS</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Verwechslungsgefahr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Mehlschwalbe/Rauchschwalbe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de-DE" dirty="0"/>
              <a:t>Die beiden Schwalbenarten werden gerne verwechselt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Bei Mehlschwalben sind Bauch und Kehle weiß, der Schwanz ist nur leicht gegabelt.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a:t>Rauchschwalben haben dagegen ein rötlich beiges Gesicht und eine lange, tief gegabelten Schwanz und ist etwas größer als die Mehlschwalben.</a:t>
            </a:r>
          </a:p>
        </p:txBody>
      </p:sp>
      <p:sp>
        <p:nvSpPr>
          <p:cNvPr id="4" name="Foliennummernplatzhalter 3">
            <a:extLst>
              <a:ext uri="{FF2B5EF4-FFF2-40B4-BE49-F238E27FC236}">
                <a16:creationId xmlns:a16="http://schemas.microsoft.com/office/drawing/2014/main" id="{3CA17FFD-2D50-A9D3-391C-1F0E8894601C}"/>
              </a:ext>
            </a:extLst>
          </p:cNvPr>
          <p:cNvSpPr>
            <a:spLocks noGrp="1"/>
          </p:cNvSpPr>
          <p:nvPr>
            <p:ph type="sldNum" sz="quarter" idx="10"/>
          </p:nvPr>
        </p:nvSpPr>
        <p:spPr/>
        <p:txBody>
          <a:bodyPr/>
          <a:lstStyle/>
          <a:p>
            <a:fld id="{E7F37B36-256F-44A3-8EB0-0E1FC5470CC3}" type="slidenum">
              <a:rPr lang="de-DE" smtClean="0"/>
              <a:pPr/>
              <a:t>27</a:t>
            </a:fld>
            <a:endParaRPr lang="de-DE"/>
          </a:p>
        </p:txBody>
      </p:sp>
    </p:spTree>
    <p:extLst>
      <p:ext uri="{BB962C8B-B14F-4D97-AF65-F5344CB8AC3E}">
        <p14:creationId xmlns:p14="http://schemas.microsoft.com/office/powerpoint/2010/main" val="117544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Lösung für das Arbeitsblatt Mehlschwalbe</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28</a:t>
            </a:fld>
            <a:endParaRPr lang="de-DE"/>
          </a:p>
        </p:txBody>
      </p:sp>
    </p:spTree>
    <p:extLst>
      <p:ext uri="{BB962C8B-B14F-4D97-AF65-F5344CB8AC3E}">
        <p14:creationId xmlns:p14="http://schemas.microsoft.com/office/powerpoint/2010/main" val="1427899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Lösung für das Arbeitsblatt Rauchschwalbe</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29</a:t>
            </a:fld>
            <a:endParaRPr lang="de-DE"/>
          </a:p>
        </p:txBody>
      </p:sp>
    </p:spTree>
    <p:extLst>
      <p:ext uri="{BB962C8B-B14F-4D97-AF65-F5344CB8AC3E}">
        <p14:creationId xmlns:p14="http://schemas.microsoft.com/office/powerpoint/2010/main" val="3209761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3275-2A36-5B79-1FC0-78D489E67E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6549E7-D03D-C865-D602-57EA5877EDC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AA2EBDB-A7E2-ADD5-9C88-B8F46AB5F9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Lösung für das Arbeitsblatt Mehlschwalbe vs. Rauchschwalbe</a:t>
            </a:r>
            <a:endParaRPr lang="de-DE" dirty="0"/>
          </a:p>
          <a:p>
            <a:endParaRPr lang="de-DE" dirty="0"/>
          </a:p>
        </p:txBody>
      </p:sp>
      <p:sp>
        <p:nvSpPr>
          <p:cNvPr id="4" name="Foliennummernplatzhalter 3">
            <a:extLst>
              <a:ext uri="{FF2B5EF4-FFF2-40B4-BE49-F238E27FC236}">
                <a16:creationId xmlns:a16="http://schemas.microsoft.com/office/drawing/2014/main" id="{66A979A6-744A-6786-D213-AE4B0298F2F3}"/>
              </a:ext>
            </a:extLst>
          </p:cNvPr>
          <p:cNvSpPr>
            <a:spLocks noGrp="1"/>
          </p:cNvSpPr>
          <p:nvPr>
            <p:ph type="sldNum" sz="quarter" idx="5"/>
          </p:nvPr>
        </p:nvSpPr>
        <p:spPr/>
        <p:txBody>
          <a:bodyPr/>
          <a:lstStyle/>
          <a:p>
            <a:fld id="{E7F37B36-256F-44A3-8EB0-0E1FC5470CC3}" type="slidenum">
              <a:rPr lang="de-DE" smtClean="0"/>
              <a:pPr/>
              <a:t>30</a:t>
            </a:fld>
            <a:endParaRPr lang="de-DE"/>
          </a:p>
        </p:txBody>
      </p:sp>
    </p:spTree>
    <p:extLst>
      <p:ext uri="{BB962C8B-B14F-4D97-AF65-F5344CB8AC3E}">
        <p14:creationId xmlns:p14="http://schemas.microsoft.com/office/powerpoint/2010/main" val="165016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Bevor wir zum Jahr der Schwalben kommen: ein Gedicht von Julius Sturm</a:t>
            </a:r>
          </a:p>
          <a:p>
            <a:r>
              <a:rPr lang="de-AT" dirty="0"/>
              <a:t>Ein Teil des Jahres wird hier bereits erkenntlich gemacht</a:t>
            </a:r>
          </a:p>
          <a:p>
            <a:r>
              <a:rPr lang="de-AT" dirty="0"/>
              <a:t>Als Zugvögel verlassen die Schwalben im Herbst Deutschland und ziehen in großen Schwärmen nach Afrika</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163859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Überblick über das Jahr von Rauch- &amp; Mehlschwalbe</a:t>
            </a:r>
          </a:p>
          <a:p>
            <a:r>
              <a:rPr lang="de-AT" dirty="0"/>
              <a:t>[PDF-Datei zum Ausdrucken auf der Webseite - </a:t>
            </a:r>
            <a:r>
              <a:rPr lang="de-DE" dirty="0">
                <a:hlinkClick r:id="rId3"/>
              </a:rPr>
              <a:t>NLAB – Nachhaltigkeitslabor</a:t>
            </a:r>
            <a:r>
              <a:rPr lang="de-AT" dirty="0"/>
              <a:t>]</a:t>
            </a:r>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2044052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AB ausfüllen lassen</a:t>
            </a:r>
          </a:p>
          <a:p>
            <a:r>
              <a:rPr lang="de-AT" dirty="0"/>
              <a:t>&gt; Exakte Lösungsblätter befinden sich im Abschnitt: </a:t>
            </a:r>
            <a:r>
              <a:rPr lang="de-AT" dirty="0" err="1"/>
              <a:t>Zuatzfolien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1546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85750" indent="-285750">
              <a:buFont typeface="Wingdings" panose="05000000000000000000" pitchFamily="2" charset="2"/>
              <a:buChar char="§"/>
            </a:pPr>
            <a:r>
              <a:rPr lang="de-DE" sz="1200" kern="1200" dirty="0">
                <a:solidFill>
                  <a:schemeClr val="tx1"/>
                </a:solidFill>
                <a:effectLst/>
                <a:latin typeface="+mn-lt"/>
                <a:ea typeface="+mn-ea"/>
                <a:cs typeface="+mn-cs"/>
              </a:rPr>
              <a:t>Ursprünglich nisteten sie an steilen Felsen und Klippen.</a:t>
            </a:r>
          </a:p>
          <a:p>
            <a:pPr marL="285750" indent="-285750">
              <a:buFont typeface="Wingdings" panose="05000000000000000000" pitchFamily="2" charset="2"/>
              <a:buChar char="§"/>
            </a:pPr>
            <a:r>
              <a:rPr lang="de-DE" sz="1200" kern="1200" dirty="0">
                <a:solidFill>
                  <a:schemeClr val="tx1"/>
                </a:solidFill>
                <a:effectLst/>
                <a:latin typeface="+mn-lt"/>
                <a:ea typeface="+mn-ea"/>
                <a:cs typeface="+mn-cs"/>
              </a:rPr>
              <a:t>Heute kleben sie ihre Nester aus feuchtem Lehm, den sie mit etwas Speichel versetzen, an Hauswände</a:t>
            </a:r>
            <a:endParaRPr lang="de-AT" dirty="0"/>
          </a:p>
          <a:p>
            <a:pPr marL="285750" indent="-285750">
              <a:buFont typeface="Wingdings" panose="05000000000000000000" pitchFamily="2" charset="2"/>
              <a:buChar char="§"/>
            </a:pPr>
            <a:r>
              <a:rPr lang="de-DE" dirty="0"/>
              <a:t>Sie sind sehr brutorttreu</a:t>
            </a:r>
            <a:r>
              <a:rPr lang="de-DE" sz="1200" kern="1200" dirty="0">
                <a:solidFill>
                  <a:schemeClr val="tx1"/>
                </a:solidFill>
                <a:effectLst/>
                <a:latin typeface="+mn-lt"/>
                <a:ea typeface="+mn-ea"/>
                <a:cs typeface="+mn-cs"/>
              </a:rPr>
              <a:t>, kehren also immer wieder an ihren Nistplatz zurück. Ggf. sogar in ihr Nest, sie bessern es aus und nutzen es wieder</a:t>
            </a:r>
            <a:endParaRPr lang="de-DE" dirty="0"/>
          </a:p>
          <a:p>
            <a:pPr marL="285750" indent="-285750">
              <a:buFont typeface="Wingdings" panose="05000000000000000000" pitchFamily="2" charset="2"/>
              <a:buChar char="§"/>
            </a:pPr>
            <a:r>
              <a:rPr lang="de-DE" dirty="0"/>
              <a:t>Aussehen:</a:t>
            </a:r>
          </a:p>
          <a:p>
            <a:pPr marL="462150" lvl="1" indent="-285750">
              <a:buFont typeface="Wingdings" panose="05000000000000000000" pitchFamily="2" charset="2"/>
              <a:buChar char="§"/>
            </a:pPr>
            <a:r>
              <a:rPr lang="de-DE" dirty="0"/>
              <a:t>Gesamte Unterseite + Beine, Füße sind weiß (</a:t>
            </a:r>
            <a:r>
              <a:rPr lang="de-DE" sz="1200" kern="1200" dirty="0">
                <a:solidFill>
                  <a:schemeClr val="tx1"/>
                </a:solidFill>
                <a:effectLst/>
                <a:latin typeface="+mn-lt"/>
                <a:ea typeface="+mn-ea"/>
                <a:cs typeface="+mn-cs"/>
              </a:rPr>
              <a:t>einzige Vogelart in Deutschland, die an der ganzen Unterseite und an den Beinen und Füßen weiß ist)</a:t>
            </a:r>
            <a:endParaRPr lang="de-DE" dirty="0"/>
          </a:p>
          <a:p>
            <a:pPr marL="462150" lvl="1" indent="-285750">
              <a:buFont typeface="Wingdings" panose="05000000000000000000" pitchFamily="2" charset="2"/>
              <a:buChar char="§"/>
            </a:pPr>
            <a:r>
              <a:rPr lang="de-DE" dirty="0"/>
              <a:t>gegabelter Schwanz,</a:t>
            </a:r>
          </a:p>
          <a:p>
            <a:pPr marL="462150" lvl="1" indent="-285750">
              <a:buFont typeface="Wingdings" panose="05000000000000000000" pitchFamily="2" charset="2"/>
              <a:buChar char="§"/>
            </a:pPr>
            <a:r>
              <a:rPr lang="de-DE" dirty="0"/>
              <a:t>blauschwarze Rücken</a:t>
            </a:r>
          </a:p>
          <a:p>
            <a:pPr marL="285750" indent="-285750">
              <a:buFont typeface="Wingdings" panose="05000000000000000000" pitchFamily="2" charset="2"/>
              <a:buChar char="§"/>
            </a:pPr>
            <a:r>
              <a:rPr lang="de-DE" dirty="0"/>
              <a:t>Ernährung: Insekten</a:t>
            </a:r>
          </a:p>
          <a:p>
            <a:pPr marL="285750" indent="-285750">
              <a:buFont typeface="Wingdings" panose="05000000000000000000" pitchFamily="2" charset="2"/>
              <a:buChar char="§"/>
            </a:pPr>
            <a:r>
              <a:rPr lang="de-DE" dirty="0"/>
              <a:t>3 – 5 Eier</a:t>
            </a:r>
          </a:p>
          <a:p>
            <a:pPr marL="285750" indent="-285750">
              <a:buFont typeface="Wingdings" panose="05000000000000000000" pitchFamily="2" charset="2"/>
              <a:buChar char="§"/>
            </a:pPr>
            <a:r>
              <a:rPr lang="de-DE" dirty="0"/>
              <a:t>Koloniebrüter &amp; ausgeprägtes Sozialverhalten: </a:t>
            </a:r>
          </a:p>
          <a:p>
            <a:pPr marL="742950" lvl="1" indent="-285750">
              <a:buFont typeface="Wingdings" panose="05000000000000000000" pitchFamily="2" charset="2"/>
              <a:buChar char="§"/>
            </a:pPr>
            <a:r>
              <a:rPr lang="de-DE" dirty="0"/>
              <a:t>Sie vertreiben beispielsweise durch gemeinsame Flugattacken Greifvögel oder andere Feinde</a:t>
            </a:r>
          </a:p>
          <a:p>
            <a:pPr marL="742950" lvl="1" indent="-285750">
              <a:buFont typeface="Wingdings" panose="05000000000000000000" pitchFamily="2" charset="2"/>
              <a:buChar char="§"/>
            </a:pPr>
            <a:r>
              <a:rPr lang="de-DE" dirty="0"/>
              <a:t>Wenn sie keine eigene Brut haben, helfen sie den anderen bei der Aufzucht der Jungvögel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dirty="0"/>
              <a:t>Starker Bestandsrückgang:</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200" kern="1200" dirty="0">
                <a:solidFill>
                  <a:schemeClr val="tx1"/>
                </a:solidFill>
                <a:effectLst/>
                <a:latin typeface="+mn-lt"/>
                <a:ea typeface="+mn-ea"/>
                <a:cs typeface="+mn-cs"/>
              </a:rPr>
              <a:t>Durch die Versiegelung von Böden verschwinden immer mehr kleine Wasserstellen und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200" kern="1200" dirty="0">
                <a:solidFill>
                  <a:schemeClr val="tx1"/>
                </a:solidFill>
                <a:effectLst/>
                <a:latin typeface="+mn-lt"/>
                <a:ea typeface="+mn-ea"/>
                <a:cs typeface="+mn-cs"/>
              </a:rPr>
              <a:t>durch die Intensivierung der Landwirtschaft wird auch der Pestizideinsatz erhöht.</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kern="1200" dirty="0">
                <a:solidFill>
                  <a:schemeClr val="tx1"/>
                </a:solidFill>
                <a:effectLst/>
                <a:latin typeface="+mn-lt"/>
                <a:ea typeface="+mn-ea"/>
                <a:cs typeface="+mn-cs"/>
              </a:rPr>
              <a:t>-&gt; Dadurch gehen die Insekten in ihren Beständen stark zurück und die Schwalben finden nicht mehr genug Nahrung.</a:t>
            </a:r>
          </a:p>
        </p:txBody>
      </p:sp>
      <p:sp>
        <p:nvSpPr>
          <p:cNvPr id="4" name="Foliennummernplatzhalter 3"/>
          <p:cNvSpPr>
            <a:spLocks noGrp="1"/>
          </p:cNvSpPr>
          <p:nvPr>
            <p:ph type="sldNum" sz="quarter" idx="5"/>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1065197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5764-232B-76B7-D09A-F9DBB9E819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D557E9-7816-8C17-C9BA-EA7FD97C2F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70BC18-20F4-EBCD-6899-8528FB5994BB}"/>
              </a:ext>
            </a:extLst>
          </p:cNvPr>
          <p:cNvSpPr>
            <a:spLocks noGrp="1"/>
          </p:cNvSpPr>
          <p:nvPr>
            <p:ph type="body" idx="1"/>
          </p:nvPr>
        </p:nvSpPr>
        <p:spPr/>
        <p:txBody>
          <a:bodyPr/>
          <a:lstStyle/>
          <a:p>
            <a:r>
              <a:rPr lang="de-AT" dirty="0"/>
              <a:t>AB ausfüllen lassen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&gt; Exakte Lösungsblätter befinden sich im Abschnitt: </a:t>
            </a:r>
            <a:r>
              <a:rPr lang="de-AT" dirty="0" err="1"/>
              <a:t>Zuatzfolien</a:t>
            </a:r>
            <a:endParaRPr lang="de-DE" dirty="0"/>
          </a:p>
        </p:txBody>
      </p:sp>
      <p:sp>
        <p:nvSpPr>
          <p:cNvPr id="4" name="Foliennummernplatzhalter 3">
            <a:extLst>
              <a:ext uri="{FF2B5EF4-FFF2-40B4-BE49-F238E27FC236}">
                <a16:creationId xmlns:a16="http://schemas.microsoft.com/office/drawing/2014/main" id="{73A29DBE-B22B-F85B-0A3E-C9271BECA298}"/>
              </a:ext>
            </a:extLst>
          </p:cNvPr>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225384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
            </a:pPr>
            <a:r>
              <a:rPr lang="de-DE" sz="1600" kern="1200" dirty="0">
                <a:solidFill>
                  <a:schemeClr val="tx1"/>
                </a:solidFill>
                <a:effectLst/>
                <a:latin typeface="+mn-lt"/>
                <a:ea typeface="+mn-ea"/>
                <a:cs typeface="+mn-cs"/>
              </a:rPr>
              <a:t>Als Kulturfolger leben sie in</a:t>
            </a:r>
          </a:p>
          <a:p>
            <a:pPr marL="462150" lvl="1" indent="-285750">
              <a:buFont typeface="Wingdings" panose="05000000000000000000" pitchFamily="2" charset="2"/>
              <a:buChar char="§"/>
            </a:pPr>
            <a:r>
              <a:rPr lang="de-DE" kern="1200" dirty="0">
                <a:solidFill>
                  <a:schemeClr val="tx1"/>
                </a:solidFill>
                <a:effectLst/>
                <a:latin typeface="+mn-lt"/>
                <a:ea typeface="+mn-ea"/>
                <a:cs typeface="+mn-cs"/>
              </a:rPr>
              <a:t>Dörfern,</a:t>
            </a:r>
          </a:p>
          <a:p>
            <a:pPr marL="462150" lvl="1" indent="-285750">
              <a:buFont typeface="Wingdings" panose="05000000000000000000" pitchFamily="2" charset="2"/>
              <a:buChar char="§"/>
            </a:pPr>
            <a:r>
              <a:rPr lang="de-DE" dirty="0">
                <a:latin typeface="+mn-lt"/>
                <a:cs typeface="+mn-cs"/>
              </a:rPr>
              <a:t>Bauernhöfen und</a:t>
            </a:r>
          </a:p>
          <a:p>
            <a:pPr marL="462150" lvl="1" indent="-285750">
              <a:buFont typeface="Wingdings" panose="05000000000000000000" pitchFamily="2" charset="2"/>
              <a:buChar char="§"/>
            </a:pPr>
            <a:r>
              <a:rPr lang="de-DE" dirty="0">
                <a:latin typeface="+mn-lt"/>
                <a:cs typeface="+mn-cs"/>
              </a:rPr>
              <a:t>o</a:t>
            </a:r>
            <a:r>
              <a:rPr lang="de-DE" kern="1200" dirty="0">
                <a:solidFill>
                  <a:schemeClr val="tx1"/>
                </a:solidFill>
                <a:effectLst/>
                <a:latin typeface="+mn-lt"/>
                <a:ea typeface="+mn-ea"/>
                <a:cs typeface="+mn-cs"/>
              </a:rPr>
              <a:t>ffenen Grünflächen</a:t>
            </a:r>
          </a:p>
          <a:p>
            <a:pPr marL="285750" indent="-285750">
              <a:buFont typeface="Wingdings" panose="05000000000000000000" pitchFamily="2" charset="2"/>
              <a:buChar char="§"/>
            </a:pPr>
            <a:r>
              <a:rPr lang="de-DE" sz="1600" kern="1200" dirty="0">
                <a:solidFill>
                  <a:schemeClr val="tx1"/>
                </a:solidFill>
                <a:effectLst/>
                <a:latin typeface="+mn-lt"/>
                <a:ea typeface="+mn-ea"/>
                <a:cs typeface="+mn-cs"/>
              </a:rPr>
              <a:t>Aussehen:</a:t>
            </a:r>
          </a:p>
          <a:p>
            <a:pPr marL="462150" lvl="1" indent="-285750">
              <a:buFont typeface="Wingdings" panose="05000000000000000000" pitchFamily="2" charset="2"/>
              <a:buChar char="§"/>
            </a:pPr>
            <a:r>
              <a:rPr lang="de-DE" u="sng" kern="1200" dirty="0">
                <a:solidFill>
                  <a:schemeClr val="tx1"/>
                </a:solidFill>
                <a:effectLst/>
                <a:latin typeface="+mn-lt"/>
                <a:ea typeface="+mn-ea"/>
                <a:cs typeface="+mn-cs"/>
              </a:rPr>
              <a:t>charakteristisch</a:t>
            </a:r>
            <a:r>
              <a:rPr lang="de-DE" kern="1200" dirty="0">
                <a:solidFill>
                  <a:schemeClr val="tx1"/>
                </a:solidFill>
                <a:effectLst/>
                <a:latin typeface="+mn-lt"/>
                <a:ea typeface="+mn-ea"/>
                <a:cs typeface="+mn-cs"/>
              </a:rPr>
              <a:t> tief gegabelter Schwanz,</a:t>
            </a:r>
          </a:p>
          <a:p>
            <a:pPr marL="462150" lvl="1" indent="-285750">
              <a:buFont typeface="Wingdings" panose="05000000000000000000" pitchFamily="2" charset="2"/>
              <a:buChar char="§"/>
            </a:pPr>
            <a:r>
              <a:rPr lang="de-DE" kern="1200" dirty="0">
                <a:solidFill>
                  <a:schemeClr val="tx1"/>
                </a:solidFill>
                <a:effectLst/>
                <a:latin typeface="+mn-lt"/>
                <a:ea typeface="+mn-ea"/>
                <a:cs typeface="+mn-cs"/>
              </a:rPr>
              <a:t> blauschwarzer Rücken,</a:t>
            </a:r>
          </a:p>
          <a:p>
            <a:pPr marL="462150" lvl="1" indent="-285750">
              <a:buFont typeface="Wingdings" panose="05000000000000000000" pitchFamily="2" charset="2"/>
              <a:buChar char="§"/>
            </a:pPr>
            <a:r>
              <a:rPr lang="de-DE" kern="1200" dirty="0">
                <a:solidFill>
                  <a:schemeClr val="tx1"/>
                </a:solidFill>
                <a:effectLst/>
                <a:latin typeface="+mn-lt"/>
                <a:ea typeface="+mn-ea"/>
                <a:cs typeface="+mn-cs"/>
              </a:rPr>
              <a:t>weißer Bauch,</a:t>
            </a:r>
          </a:p>
          <a:p>
            <a:pPr marL="462150" lvl="1" indent="-285750">
              <a:buFont typeface="Wingdings" panose="05000000000000000000" pitchFamily="2" charset="2"/>
              <a:buChar char="§"/>
            </a:pPr>
            <a:r>
              <a:rPr lang="de-DE" kern="1200" dirty="0">
                <a:solidFill>
                  <a:schemeClr val="tx1"/>
                </a:solidFill>
                <a:effectLst/>
                <a:latin typeface="+mn-lt"/>
                <a:ea typeface="+mn-ea"/>
                <a:cs typeface="+mn-cs"/>
              </a:rPr>
              <a:t>rotbraune Kehle</a:t>
            </a:r>
          </a:p>
          <a:p>
            <a:pPr marL="285750" indent="-285750">
              <a:buFont typeface="Wingdings" panose="05000000000000000000" pitchFamily="2" charset="2"/>
              <a:buChar char="§"/>
            </a:pPr>
            <a:r>
              <a:rPr lang="de-DE" sz="1600" kern="1200" dirty="0">
                <a:solidFill>
                  <a:schemeClr val="tx1"/>
                </a:solidFill>
                <a:effectLst/>
                <a:latin typeface="+mn-lt"/>
                <a:ea typeface="+mn-ea"/>
                <a:cs typeface="+mn-cs"/>
              </a:rPr>
              <a:t>wendiger und schneller Flieger</a:t>
            </a:r>
          </a:p>
          <a:p>
            <a:pPr marL="285750" indent="-285750">
              <a:buFont typeface="Wingdings" panose="05000000000000000000" pitchFamily="2" charset="2"/>
              <a:buChar char="§"/>
            </a:pPr>
            <a:r>
              <a:rPr lang="de-DE" sz="1600" kern="1200" dirty="0">
                <a:solidFill>
                  <a:schemeClr val="tx1"/>
                </a:solidFill>
                <a:effectLst/>
                <a:latin typeface="+mn-lt"/>
                <a:ea typeface="+mn-ea"/>
                <a:cs typeface="+mn-cs"/>
              </a:rPr>
              <a:t>Ernährung: verschiedenen fliegende Insekten, wie Mücken und Fliegen</a:t>
            </a:r>
          </a:p>
          <a:p>
            <a:pPr marL="285750" indent="-285750">
              <a:buFont typeface="Wingdings" panose="05000000000000000000" pitchFamily="2" charset="2"/>
              <a:buChar char="§"/>
            </a:pPr>
            <a:r>
              <a:rPr lang="de-DE" sz="1600" kern="1200" dirty="0">
                <a:solidFill>
                  <a:schemeClr val="tx1"/>
                </a:solidFill>
                <a:effectLst/>
                <a:latin typeface="+mn-lt"/>
                <a:ea typeface="+mn-ea"/>
                <a:cs typeface="+mn-cs"/>
              </a:rPr>
              <a:t>3 – 6 weiße, rot gezeichnete Eier</a:t>
            </a:r>
          </a:p>
          <a:p>
            <a:endParaRPr lang="de-AT"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67247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Ursachen für verschlechterte Lebensbedingungen:</a:t>
            </a:r>
          </a:p>
          <a:p>
            <a:pPr marL="285750" indent="-285750">
              <a:buFont typeface="Wingdings" panose="05000000000000000000" pitchFamily="2" charset="2"/>
              <a:buChar char="§"/>
            </a:pPr>
            <a:r>
              <a:rPr lang="de-DE" dirty="0"/>
              <a:t>Intensive Landwirtschaft</a:t>
            </a:r>
          </a:p>
          <a:p>
            <a:pPr marL="171450" indent="-171450">
              <a:buFont typeface="Wingdings" panose="05000000000000000000" pitchFamily="2" charset="2"/>
              <a:buChar char="Ø"/>
            </a:pPr>
            <a:r>
              <a:rPr lang="de-DE" dirty="0"/>
              <a:t>Rückgang der fliegenden Insekten</a:t>
            </a:r>
          </a:p>
          <a:p>
            <a:pPr marL="285750" indent="-285750">
              <a:buFont typeface="Wingdings" panose="05000000000000000000" pitchFamily="2" charset="2"/>
              <a:buChar char="§"/>
            </a:pPr>
            <a:r>
              <a:rPr lang="de-DE" dirty="0"/>
              <a:t>Sanierungsmaßnahmen</a:t>
            </a:r>
          </a:p>
          <a:p>
            <a:pPr marL="171450" indent="-171450">
              <a:buFont typeface="Wingdings" panose="05000000000000000000" pitchFamily="2" charset="2"/>
              <a:buChar char="Ø"/>
            </a:pPr>
            <a:r>
              <a:rPr lang="de-DE" dirty="0"/>
              <a:t>Weniger Brutplätze</a:t>
            </a:r>
          </a:p>
          <a:p>
            <a:pPr marL="285750" indent="-285750">
              <a:buFont typeface="Wingdings" panose="05000000000000000000" pitchFamily="2" charset="2"/>
              <a:buChar char="§"/>
            </a:pPr>
            <a:r>
              <a:rPr lang="de-DE" dirty="0"/>
              <a:t>Versiegeln von Feldwegen verhindert die Entstehung von Pfützen</a:t>
            </a:r>
          </a:p>
          <a:p>
            <a:pPr marL="285750" indent="-285750">
              <a:buFont typeface="Wingdings" panose="05000000000000000000" pitchFamily="2" charset="2"/>
              <a:buChar char="Ø"/>
            </a:pPr>
            <a:r>
              <a:rPr lang="de-DE" dirty="0"/>
              <a:t>Lehmmangel für Nester</a:t>
            </a:r>
          </a:p>
        </p:txBody>
      </p:sp>
      <p:sp>
        <p:nvSpPr>
          <p:cNvPr id="4" name="Foliennummernplatzhalter 3"/>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4101417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94414426-80D0-49F4-86DB-639CBCF1D7BD}" type="datetime2">
              <a:rPr lang="de-DE" smtClean="0"/>
              <a:t>Montag, 26. Januar 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761B1AFA-20CA-4798-B166-0734E2DA556E}" type="datetime2">
              <a:rPr lang="de-DE" smtClean="0"/>
              <a:t>Montag, 26. Januar 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B4484BA-00C1-4ECC-BBD8-7904817B44B0}" type="datetime2">
              <a:rPr lang="de-DE" smtClean="0"/>
              <a:t>Montag, 26. Januar 2026</a:t>
            </a:fld>
            <a:endParaRPr lang="de-DE" dirty="0"/>
          </a:p>
        </p:txBody>
      </p:sp>
      <p:sp>
        <p:nvSpPr>
          <p:cNvPr id="5" name="Footer Placeholder 4"/>
          <p:cNvSpPr>
            <a:spLocks noGrp="1"/>
          </p:cNvSpPr>
          <p:nvPr>
            <p:ph type="ftr" sz="quarter" idx="11"/>
          </p:nvPr>
        </p:nvSpPr>
        <p:spPr/>
        <p:txBody>
          <a:body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fld id="{F60D7AF5-7927-40D2-86C5-558954D6CD65}" type="datetime2">
              <a:rPr lang="de-DE" smtClean="0"/>
              <a:t>Montag, 26. Januar 2026</a:t>
            </a:fld>
            <a:endParaRPr lang="de-DE" dirty="0"/>
          </a:p>
        </p:txBody>
      </p:sp>
      <p:sp>
        <p:nvSpPr>
          <p:cNvPr id="6" name="Fußzeilenplatzhalter 5"/>
          <p:cNvSpPr>
            <a:spLocks noGrp="1"/>
          </p:cNvSpPr>
          <p:nvPr>
            <p:ph type="ftr" sz="quarter" idx="15"/>
          </p:nvPr>
        </p:nvSpPr>
        <p:spPr/>
        <p:txBody>
          <a:bodyPr/>
          <a:lstStyle/>
          <a:p>
            <a:r>
              <a:rPr lang="da-DK"/>
              <a:t>PowerPoint Vorlage (16:9)  -  Ver.  1.0.0</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8811146-3456-4989-91D0-0424D43FF9FB}" type="datetime2">
              <a:rPr lang="de-DE" smtClean="0"/>
              <a:t>Montag, 26. Januar 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6D379-98C0-4010-ACC2-7492013ADB22}" type="datetime2">
              <a:rPr lang="de-DE" smtClean="0"/>
              <a:t>Montag, 26. Januar 2026</a:t>
            </a:fld>
            <a:endParaRPr lang="de-DE"/>
          </a:p>
        </p:txBody>
      </p:sp>
      <p:sp>
        <p:nvSpPr>
          <p:cNvPr id="3" name="Footer Placeholder 2"/>
          <p:cNvSpPr>
            <a:spLocks noGrp="1"/>
          </p:cNvSpPr>
          <p:nvPr>
            <p:ph type="ftr" sz="quarter" idx="11"/>
          </p:nvPr>
        </p:nvSpPr>
        <p:spPr/>
        <p:txBody>
          <a:bodyPr/>
          <a:lstStyle>
            <a:lvl1pPr algn="l">
              <a:defRPr/>
            </a:lvl1pPr>
          </a:lstStyle>
          <a:p>
            <a:r>
              <a:rPr lang="da-DK"/>
              <a:t>PowerPoint Vorlage (16:9)  -  Ver.  1.0.0</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B2FAC63B-D1A6-4BD0-8956-75AC2737DFE3}" type="datetime2">
              <a:rPr lang="de-DE" smtClean="0"/>
              <a:t>Montag, 26. Januar 2026</a:t>
            </a:fld>
            <a:endParaRPr lang="de-DE" dirty="0"/>
          </a:p>
        </p:txBody>
      </p:sp>
      <p:sp>
        <p:nvSpPr>
          <p:cNvPr id="4" name="Fußzeilenplatzhalter 3"/>
          <p:cNvSpPr>
            <a:spLocks noGrp="1"/>
          </p:cNvSpPr>
          <p:nvPr>
            <p:ph type="ftr" sz="quarter" idx="11"/>
          </p:nvPr>
        </p:nvSpPr>
        <p:spPr/>
        <p:txBody>
          <a:bodyPr/>
          <a:lstStyle/>
          <a:p>
            <a:r>
              <a:rPr lang="da-DK"/>
              <a:t>PowerPoint Vorlage (16:9)  -  Ver.  1.0.0</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C0E5475-3824-4E18-AFB9-D0964AC76E6C}" type="datetime2">
              <a:rPr lang="de-DE" smtClean="0"/>
              <a:t>Montag, 26. Januar 2026</a:t>
            </a:fld>
            <a:endParaRPr lang="de-DE"/>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07ACB6DE-370D-49AB-A992-8341708E1005}" type="datetime2">
              <a:rPr lang="de-DE" smtClean="0"/>
              <a:t>Montag, 26. Januar 2026</a:t>
            </a:fld>
            <a:endParaRPr lang="de-DE"/>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709E10-CBE6-425B-BBD2-02BF471CA4AD}" type="datetime2">
              <a:rPr lang="de-DE" smtClean="0"/>
              <a:t>Montag, 26. Januar 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6285DF5B-4548-48A3-8D51-7C7F640E9929}" type="datetime2">
              <a:rPr lang="de-DE" smtClean="0"/>
              <a:t>Montag, 26. Januar 2026</a:t>
            </a:fld>
            <a:endParaRPr lang="de-DE"/>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53482533-47D9-4043-A990-8367D927EAB1}" type="datetime2">
              <a:rPr lang="de-DE" smtClean="0"/>
              <a:t>Montag, 26. Januar 2026</a:t>
            </a:fld>
            <a:endParaRPr lang="de-DE"/>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D04FC2D7-B03D-49DD-AFEC-133B5A43C62F}" type="datetime2">
              <a:rPr lang="de-DE" smtClean="0"/>
              <a:t>Montag, 26. Januar 2026</a:t>
            </a:fld>
            <a:endParaRPr lang="de-DE"/>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7084E550-1764-41E3-A35B-5C1DE7653823}" type="datetime2">
              <a:rPr lang="de-DE" smtClean="0"/>
              <a:t>Montag, 26. Januar 2026</a:t>
            </a:fld>
            <a:endParaRPr lang="de-DE"/>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2400E941-F415-45BB-BDCA-FE66496F8354}" type="datetime2">
              <a:rPr lang="de-DE" smtClean="0"/>
              <a:t>Montag, 26. Januar 2026</a:t>
            </a:fld>
            <a:endParaRPr lang="de-DE" dirty="0"/>
          </a:p>
        </p:txBody>
      </p:sp>
      <p:sp>
        <p:nvSpPr>
          <p:cNvPr id="5" name="Fußzeilenplatzhalter 4"/>
          <p:cNvSpPr>
            <a:spLocks noGrp="1"/>
          </p:cNvSpPr>
          <p:nvPr>
            <p:ph type="ftr" sz="quarter" idx="11"/>
          </p:nvPr>
        </p:nvSpPr>
        <p:spPr/>
        <p:txBody>
          <a:bodyPr/>
          <a:lstStyle/>
          <a:p>
            <a:r>
              <a:rPr lang="da-DK"/>
              <a:t>PowerPoint Vorlage (16:9)  -  Ver.  1.0.0</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69B29553-5A9A-4EEB-B1FD-E521ABFCB82A}" type="datetime2">
              <a:rPr lang="de-DE" smtClean="0"/>
              <a:t>Montag, 26. Januar 2026</a:t>
            </a:fld>
            <a:endParaRPr lang="de-DE"/>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71E66734-48C6-42F7-9D9C-6B66D6C42542}" type="datetime2">
              <a:rPr lang="de-DE" smtClean="0"/>
              <a:t>Montag, 26. Januar 2026</a:t>
            </a:fld>
            <a:endParaRPr lang="de-DE"/>
          </a:p>
        </p:txBody>
      </p:sp>
      <p:sp>
        <p:nvSpPr>
          <p:cNvPr id="6" name="Fußzeilenplatzhalter 5"/>
          <p:cNvSpPr>
            <a:spLocks noGrp="1"/>
          </p:cNvSpPr>
          <p:nvPr>
            <p:ph type="ftr" sz="quarter" idx="11"/>
          </p:nvPr>
        </p:nvSpPr>
        <p:spPr/>
        <p:txBody>
          <a:bodyPr/>
          <a:lstStyle/>
          <a:p>
            <a:r>
              <a:rPr lang="da-DK"/>
              <a:t>PowerPoint Vorlage (16:9)  -  Ver.  1.0.0</a:t>
            </a:r>
            <a:endParaRPr lang="de-DE" dirty="0"/>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a:t>Mastertextformat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4A4C6F2-221E-4E86-BB13-EB4509660878}" type="datetime2">
              <a:rPr lang="de-DE" smtClean="0"/>
              <a:t>Montag, 26. Januar 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9E2EDC1-B4BD-4266-A6BB-CD8EAE08ECBD}" type="datetime2">
              <a:rPr lang="de-DE" smtClean="0"/>
              <a:t>Montag, 26. Januar 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ED97503-3CBC-4108-8E7A-61D807E3F0B8}" type="datetime2">
              <a:rPr lang="de-DE" smtClean="0"/>
              <a:t>Montag, 26. Januar 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F2458F3-FF75-4E49-97C3-25B235F37933}" type="datetime2">
              <a:rPr lang="de-DE" smtClean="0"/>
              <a:t>Montag, 26. Januar 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E84A2730-2EED-46A5-9FCC-342ACE723A55}" type="datetime2">
              <a:rPr lang="de-DE" smtClean="0"/>
              <a:t>Montag, 26. Januar 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PowerPoint Vorlage (16:9)  -  Ver.  1.0.0</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5"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ft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048074B9-F7CA-4561-BD17-CA709E3C77E9}" type="datetime2">
              <a:rPr lang="de-DE" smtClean="0"/>
              <a:t>Montag, 26. Januar 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PowerPoint Vorlage (16:9)  -  Ver.  1.0.0</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3"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Lst>
  <p:hf hdr="0" ft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deutsche-vogelstimmen.de/uferschwalb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b">
            <a:normAutofit/>
          </a:bodyPr>
          <a:lstStyle/>
          <a:p>
            <a:r>
              <a:rPr lang="de-DE" dirty="0"/>
              <a:t>Projekttag zu Nachhaltigkeit und Naturschutz</a:t>
            </a:r>
          </a:p>
        </p:txBody>
      </p:sp>
      <p:sp>
        <p:nvSpPr>
          <p:cNvPr id="23" name="Untertitel 22">
            <a:extLst>
              <a:ext uri="{FF2B5EF4-FFF2-40B4-BE49-F238E27FC236}">
                <a16:creationId xmlns:a16="http://schemas.microsoft.com/office/drawing/2014/main" id="{1A63FBEE-C992-1B36-0AB1-E83AFF30B8C7}"/>
              </a:ext>
            </a:extLst>
          </p:cNvPr>
          <p:cNvSpPr>
            <a:spLocks noGrp="1"/>
          </p:cNvSpPr>
          <p:nvPr>
            <p:ph type="subTitle" idx="1"/>
          </p:nvPr>
        </p:nvSpPr>
        <p:spPr/>
        <p:txBody>
          <a:bodyPr/>
          <a:lstStyle/>
          <a:p>
            <a:r>
              <a:rPr lang="de-AT" dirty="0"/>
              <a:t>Schwalben</a:t>
            </a:r>
            <a:endParaRPr lang="de-DE" dirty="0"/>
          </a:p>
        </p:txBody>
      </p:sp>
      <p:pic>
        <p:nvPicPr>
          <p:cNvPr id="3" name="Picture 2" descr="Vögel, Kabel, Sitzende Vögel">
            <a:extLst>
              <a:ext uri="{FF2B5EF4-FFF2-40B4-BE49-F238E27FC236}">
                <a16:creationId xmlns:a16="http://schemas.microsoft.com/office/drawing/2014/main" id="{553F5B54-C414-A115-829A-3895724DA1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85"/>
          <a:stretch/>
        </p:blipFill>
        <p:spPr bwMode="auto">
          <a:xfrm>
            <a:off x="0" y="0"/>
            <a:ext cx="9144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platzhalter 4">
            <a:extLst>
              <a:ext uri="{FF2B5EF4-FFF2-40B4-BE49-F238E27FC236}">
                <a16:creationId xmlns:a16="http://schemas.microsoft.com/office/drawing/2014/main" id="{5B8D2646-52E4-6751-07D0-F4E51D0D8949}"/>
              </a:ext>
            </a:extLst>
          </p:cNvPr>
          <p:cNvPicPr>
            <a:picLocks noChangeAspect="1"/>
          </p:cNvPicPr>
          <p:nvPr/>
        </p:nvPicPr>
        <p:blipFill>
          <a:blip r:embed="rId4">
            <a:extLst>
              <a:ext uri="{28A0092B-C50C-407E-A947-70E740481C1C}">
                <a14:useLocalDpi xmlns:a14="http://schemas.microsoft.com/office/drawing/2010/main" val="0"/>
              </a:ext>
            </a:extLst>
          </a:blip>
          <a:srcRect l="1700" r="1700"/>
          <a:stretch/>
        </p:blipFill>
        <p:spPr>
          <a:xfrm>
            <a:off x="457200" y="0"/>
            <a:ext cx="1562400" cy="1328400"/>
          </a:xfrm>
          <a:prstGeom prst="rect">
            <a:avLst/>
          </a:prstGeom>
        </p:spPr>
      </p:pic>
      <p:pic>
        <p:nvPicPr>
          <p:cNvPr id="5" name="Grafik 4">
            <a:extLst>
              <a:ext uri="{FF2B5EF4-FFF2-40B4-BE49-F238E27FC236}">
                <a16:creationId xmlns:a16="http://schemas.microsoft.com/office/drawing/2014/main" id="{B1AD3BF2-C2FB-CA03-5E06-E46B5D0EE2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71653" y="3672000"/>
            <a:ext cx="2057142" cy="1440000"/>
          </a:xfrm>
          <a:prstGeom prst="rect">
            <a:avLst/>
          </a:prstGeom>
        </p:spPr>
      </p:pic>
    </p:spTree>
    <p:extLst>
      <p:ext uri="{BB962C8B-B14F-4D97-AF65-F5344CB8AC3E}">
        <p14:creationId xmlns:p14="http://schemas.microsoft.com/office/powerpoint/2010/main" val="371616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3369-77DE-637B-418C-5FC4F6B94736}"/>
            </a:ext>
          </a:extLst>
        </p:cNvPr>
        <p:cNvGrpSpPr/>
        <p:nvPr/>
      </p:nvGrpSpPr>
      <p:grpSpPr>
        <a:xfrm>
          <a:off x="0" y="0"/>
          <a:ext cx="0" cy="0"/>
          <a:chOff x="0" y="0"/>
          <a:chExt cx="0" cy="0"/>
        </a:xfrm>
      </p:grpSpPr>
      <p:pic>
        <p:nvPicPr>
          <p:cNvPr id="8" name="Inhaltsplatzhalter 7" descr="Ein Bild, das Text, Screenshot, Skifahren, Electric Blue (Farbe) enthält.&#10;&#10;KI-generierte Inhalte können fehlerhaft sein.">
            <a:extLst>
              <a:ext uri="{FF2B5EF4-FFF2-40B4-BE49-F238E27FC236}">
                <a16:creationId xmlns:a16="http://schemas.microsoft.com/office/drawing/2014/main" id="{12BB2093-2FBC-13C4-EAF2-08CE1CC26C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1213696" y="0"/>
            <a:ext cx="6716607" cy="4752000"/>
          </a:xfrm>
          <a:noFill/>
        </p:spPr>
      </p:pic>
      <p:sp>
        <p:nvSpPr>
          <p:cNvPr id="4" name="Datumsplatzhalter 3">
            <a:extLst>
              <a:ext uri="{FF2B5EF4-FFF2-40B4-BE49-F238E27FC236}">
                <a16:creationId xmlns:a16="http://schemas.microsoft.com/office/drawing/2014/main" id="{887E7B83-0C0E-6097-7843-7EE1F19DE4A8}"/>
              </a:ext>
            </a:extLst>
          </p:cNvPr>
          <p:cNvSpPr>
            <a:spLocks noGrp="1"/>
          </p:cNvSpPr>
          <p:nvPr>
            <p:ph type="dt" sz="half" idx="14"/>
          </p:nvPr>
        </p:nvSpPr>
        <p:spPr>
          <a:xfrm>
            <a:off x="5940000" y="4906800"/>
            <a:ext cx="2160000" cy="180000"/>
          </a:xfrm>
        </p:spPr>
        <p:txBody>
          <a:bodyPr anchor="b">
            <a:noAutofit/>
          </a:bodyPr>
          <a:lstStyle/>
          <a:p>
            <a:pPr>
              <a:lnSpc>
                <a:spcPct val="90000"/>
              </a:lnSpc>
              <a:spcAft>
                <a:spcPts val="600"/>
              </a:spcAft>
            </a:pPr>
            <a:fld id="{2400E941-F415-45BB-BDCA-FE66496F8354}" type="datetime2">
              <a:rPr lang="de-DE" smtClean="0"/>
              <a:pPr>
                <a:lnSpc>
                  <a:spcPct val="90000"/>
                </a:lnSpc>
                <a:spcAft>
                  <a:spcPts val="600"/>
                </a:spcAft>
              </a:pPr>
              <a:t>Montag, 26. Januar 2026</a:t>
            </a:fld>
            <a:endParaRPr lang="de-DE" dirty="0"/>
          </a:p>
        </p:txBody>
      </p:sp>
      <p:sp>
        <p:nvSpPr>
          <p:cNvPr id="5" name="Foliennummernplatzhalter 4">
            <a:extLst>
              <a:ext uri="{FF2B5EF4-FFF2-40B4-BE49-F238E27FC236}">
                <a16:creationId xmlns:a16="http://schemas.microsoft.com/office/drawing/2014/main" id="{D655D692-83D2-2FC9-3B9F-F92DC271ED08}"/>
              </a:ext>
            </a:extLst>
          </p:cNvPr>
          <p:cNvSpPr>
            <a:spLocks noGrp="1"/>
          </p:cNvSpPr>
          <p:nvPr>
            <p:ph type="sldNum" sz="quarter" idx="16"/>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10</a:t>
            </a:fld>
            <a:endParaRPr lang="de-DE" dirty="0"/>
          </a:p>
        </p:txBody>
      </p:sp>
    </p:spTree>
    <p:extLst>
      <p:ext uri="{BB962C8B-B14F-4D97-AF65-F5344CB8AC3E}">
        <p14:creationId xmlns:p14="http://schemas.microsoft.com/office/powerpoint/2010/main" val="136460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DA17A-E65D-8681-2706-749EA208BCB3}"/>
              </a:ext>
            </a:extLst>
          </p:cNvPr>
          <p:cNvSpPr>
            <a:spLocks noGrp="1"/>
          </p:cNvSpPr>
          <p:nvPr>
            <p:ph type="title"/>
          </p:nvPr>
        </p:nvSpPr>
        <p:spPr/>
        <p:txBody>
          <a:bodyPr/>
          <a:lstStyle/>
          <a:p>
            <a:r>
              <a:rPr lang="de-AT" dirty="0"/>
              <a:t>Mehlschwalbe vs. Rauchschwalbe</a:t>
            </a:r>
            <a:endParaRPr lang="de-DE" dirty="0"/>
          </a:p>
        </p:txBody>
      </p:sp>
      <p:sp>
        <p:nvSpPr>
          <p:cNvPr id="3" name="Inhaltsplatzhalter 2">
            <a:extLst>
              <a:ext uri="{FF2B5EF4-FFF2-40B4-BE49-F238E27FC236}">
                <a16:creationId xmlns:a16="http://schemas.microsoft.com/office/drawing/2014/main" id="{A98D5AC2-9708-C741-ED8B-38635F03F90F}"/>
              </a:ext>
            </a:extLst>
          </p:cNvPr>
          <p:cNvSpPr>
            <a:spLocks noGrp="1"/>
          </p:cNvSpPr>
          <p:nvPr>
            <p:ph sz="half" idx="1"/>
          </p:nvPr>
        </p:nvSpPr>
        <p:spPr/>
        <p:txBody>
          <a:bodyPr/>
          <a:lstStyle/>
          <a:p>
            <a:r>
              <a:rPr lang="de-AT" u="sng" dirty="0"/>
              <a:t>Gemeinsamkeiten:</a:t>
            </a:r>
          </a:p>
          <a:p>
            <a:pPr marL="285750" indent="-285750">
              <a:buFontTx/>
              <a:buChar char="-"/>
            </a:pPr>
            <a:r>
              <a:rPr lang="de-AT" dirty="0"/>
              <a:t>Aussehen: schwarze Oberseite &amp; weißer Bauch</a:t>
            </a:r>
          </a:p>
          <a:p>
            <a:pPr marL="285750" indent="-285750">
              <a:buFontTx/>
              <a:buChar char="-"/>
            </a:pPr>
            <a:r>
              <a:rPr lang="de-AT" dirty="0"/>
              <a:t>Zugvögel</a:t>
            </a:r>
          </a:p>
          <a:p>
            <a:pPr marL="285750" indent="-285750">
              <a:buFontTx/>
              <a:buChar char="-"/>
            </a:pPr>
            <a:r>
              <a:rPr lang="de-AT" dirty="0"/>
              <a:t>Kulturfolger</a:t>
            </a:r>
          </a:p>
          <a:p>
            <a:pPr marL="285750" indent="-285750">
              <a:buFontTx/>
              <a:buChar char="-"/>
            </a:pPr>
            <a:r>
              <a:rPr lang="de-DE" dirty="0"/>
              <a:t>Nestbau aus Lehm</a:t>
            </a:r>
          </a:p>
          <a:p>
            <a:pPr marL="285750" indent="-285750">
              <a:buFontTx/>
              <a:buChar char="-"/>
            </a:pPr>
            <a:r>
              <a:rPr lang="de-DE" dirty="0"/>
              <a:t>Stetiger Bestandsrückgang</a:t>
            </a:r>
          </a:p>
          <a:p>
            <a:pPr marL="285750" indent="-285750">
              <a:buFontTx/>
              <a:buChar char="-"/>
            </a:pPr>
            <a:r>
              <a:rPr lang="de-DE" dirty="0"/>
              <a:t>Ernährung</a:t>
            </a:r>
          </a:p>
          <a:p>
            <a:pPr marL="285750" indent="-285750">
              <a:buFontTx/>
              <a:buChar char="-"/>
            </a:pPr>
            <a:r>
              <a:rPr lang="de-DE" dirty="0"/>
              <a:t>…</a:t>
            </a:r>
          </a:p>
        </p:txBody>
      </p:sp>
      <p:sp>
        <p:nvSpPr>
          <p:cNvPr id="4" name="Inhaltsplatzhalter 3">
            <a:extLst>
              <a:ext uri="{FF2B5EF4-FFF2-40B4-BE49-F238E27FC236}">
                <a16:creationId xmlns:a16="http://schemas.microsoft.com/office/drawing/2014/main" id="{F773FF23-D4A5-89D6-E5EB-0B7BE7A96635}"/>
              </a:ext>
            </a:extLst>
          </p:cNvPr>
          <p:cNvSpPr>
            <a:spLocks noGrp="1"/>
          </p:cNvSpPr>
          <p:nvPr>
            <p:ph sz="half" idx="2"/>
          </p:nvPr>
        </p:nvSpPr>
        <p:spPr/>
        <p:txBody>
          <a:bodyPr/>
          <a:lstStyle/>
          <a:p>
            <a:r>
              <a:rPr lang="de-AT" u="sng" dirty="0"/>
              <a:t>Unterschiede:</a:t>
            </a:r>
          </a:p>
          <a:p>
            <a:pPr marL="285750" indent="-285750">
              <a:buFontTx/>
              <a:buChar char="-"/>
            </a:pPr>
            <a:r>
              <a:rPr lang="de-DE" dirty="0"/>
              <a:t>Aussehen + Größe:</a:t>
            </a:r>
          </a:p>
          <a:p>
            <a:pPr marL="462150" lvl="1" indent="-285750">
              <a:buFontTx/>
              <a:buChar char="-"/>
            </a:pPr>
            <a:r>
              <a:rPr lang="de-DE" dirty="0"/>
              <a:t>Mehlschwalbe:</a:t>
            </a:r>
          </a:p>
          <a:p>
            <a:pPr marL="649350" lvl="2" indent="-285750">
              <a:buFontTx/>
              <a:buChar char="-"/>
            </a:pPr>
            <a:r>
              <a:rPr lang="de-DE" dirty="0"/>
              <a:t> klein &amp; gedrungen</a:t>
            </a:r>
          </a:p>
          <a:p>
            <a:pPr marL="649350" lvl="2" indent="-285750">
              <a:buFontTx/>
              <a:buChar char="-"/>
            </a:pPr>
            <a:r>
              <a:rPr lang="de-DE" dirty="0"/>
              <a:t>weiße Füße + weiße Bürzel</a:t>
            </a:r>
          </a:p>
          <a:p>
            <a:pPr marL="462150" lvl="1" indent="-285750">
              <a:buFontTx/>
              <a:buChar char="-"/>
            </a:pPr>
            <a:r>
              <a:rPr lang="de-DE" dirty="0"/>
              <a:t>Rauchschwalbe:</a:t>
            </a:r>
          </a:p>
          <a:p>
            <a:pPr marL="649350" lvl="2" indent="-285750">
              <a:buFontTx/>
              <a:buChar char="-"/>
            </a:pPr>
            <a:r>
              <a:rPr lang="de-DE" dirty="0"/>
              <a:t>längere Schwanzspitzen</a:t>
            </a:r>
          </a:p>
          <a:p>
            <a:pPr marL="649350" lvl="2" indent="-285750">
              <a:buFontTx/>
              <a:buChar char="-"/>
            </a:pPr>
            <a:r>
              <a:rPr lang="de-DE" dirty="0"/>
              <a:t>rot-braunes Gesicht</a:t>
            </a:r>
          </a:p>
          <a:p>
            <a:pPr marL="285750" indent="-285750">
              <a:buFontTx/>
              <a:buChar char="-"/>
            </a:pPr>
            <a:r>
              <a:rPr lang="de-DE" dirty="0"/>
              <a:t>Lebensraum</a:t>
            </a:r>
          </a:p>
          <a:p>
            <a:pPr marL="285750" indent="-285750">
              <a:buFontTx/>
              <a:buChar char="-"/>
            </a:pPr>
            <a:r>
              <a:rPr lang="de-DE" dirty="0"/>
              <a:t>Koloniebrüter vs. Einzelbrüter</a:t>
            </a:r>
          </a:p>
          <a:p>
            <a:pPr marL="285750" indent="-285750">
              <a:buFontTx/>
              <a:buChar char="-"/>
            </a:pPr>
            <a:r>
              <a:rPr lang="de-DE" dirty="0"/>
              <a:t>…</a:t>
            </a:r>
          </a:p>
        </p:txBody>
      </p:sp>
      <p:sp>
        <p:nvSpPr>
          <p:cNvPr id="5" name="Datumsplatzhalter 4">
            <a:extLst>
              <a:ext uri="{FF2B5EF4-FFF2-40B4-BE49-F238E27FC236}">
                <a16:creationId xmlns:a16="http://schemas.microsoft.com/office/drawing/2014/main" id="{2086F71A-594B-35BE-9323-9616EAF8FBD2}"/>
              </a:ext>
            </a:extLst>
          </p:cNvPr>
          <p:cNvSpPr>
            <a:spLocks noGrp="1"/>
          </p:cNvSpPr>
          <p:nvPr>
            <p:ph type="dt" sz="half" idx="10"/>
          </p:nvPr>
        </p:nvSpPr>
        <p:spPr/>
        <p:txBody>
          <a:bodyPr/>
          <a:lstStyle/>
          <a:p>
            <a:fld id="{71E66734-48C6-42F7-9D9C-6B66D6C42542}" type="datetime2">
              <a:rPr lang="de-DE" smtClean="0"/>
              <a:t>Montag, 26. Januar 2026</a:t>
            </a:fld>
            <a:endParaRPr lang="de-DE" dirty="0"/>
          </a:p>
        </p:txBody>
      </p:sp>
      <p:sp>
        <p:nvSpPr>
          <p:cNvPr id="6" name="Foliennummernplatzhalter 5">
            <a:extLst>
              <a:ext uri="{FF2B5EF4-FFF2-40B4-BE49-F238E27FC236}">
                <a16:creationId xmlns:a16="http://schemas.microsoft.com/office/drawing/2014/main" id="{49A5BB74-E04D-9860-F51E-432DF5B57D4D}"/>
              </a:ext>
            </a:extLst>
          </p:cNvPr>
          <p:cNvSpPr>
            <a:spLocks noGrp="1"/>
          </p:cNvSpPr>
          <p:nvPr>
            <p:ph type="sldNum" sz="quarter" idx="12"/>
          </p:nvPr>
        </p:nvSpPr>
        <p:spPr/>
        <p:txBody>
          <a:bodyPr/>
          <a:lstStyle/>
          <a:p>
            <a:fld id="{9D26C6B8-7DF4-4F01-8878-A6272B56DAC3}" type="slidenum">
              <a:rPr lang="de-DE" smtClean="0"/>
              <a:pPr/>
              <a:t>11</a:t>
            </a:fld>
            <a:endParaRPr lang="de-DE"/>
          </a:p>
        </p:txBody>
      </p:sp>
    </p:spTree>
    <p:extLst>
      <p:ext uri="{BB962C8B-B14F-4D97-AF65-F5344CB8AC3E}">
        <p14:creationId xmlns:p14="http://schemas.microsoft.com/office/powerpoint/2010/main" val="192604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Schwalbe, Mauerschwalbe, Schnabel enthält.&#10;&#10;KI-generierte Inhalte können fehlerhaft sein.">
            <a:extLst>
              <a:ext uri="{FF2B5EF4-FFF2-40B4-BE49-F238E27FC236}">
                <a16:creationId xmlns:a16="http://schemas.microsoft.com/office/drawing/2014/main" id="{A042244F-7C89-4229-EF48-9ED5CCB05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2449" y="0"/>
            <a:ext cx="7119101" cy="4752000"/>
          </a:xfrm>
          <a:prstGeom prst="rect">
            <a:avLst/>
          </a:prstGeom>
          <a:noFill/>
          <a:ln>
            <a:noFill/>
          </a:ln>
        </p:spPr>
      </p:pic>
      <p:sp>
        <p:nvSpPr>
          <p:cNvPr id="5" name="Datumsplatzhalter 4">
            <a:extLst>
              <a:ext uri="{FF2B5EF4-FFF2-40B4-BE49-F238E27FC236}">
                <a16:creationId xmlns:a16="http://schemas.microsoft.com/office/drawing/2014/main" id="{0E77BF41-59D6-F3CD-E051-0B2BBCDDC63A}"/>
              </a:ext>
            </a:extLst>
          </p:cNvPr>
          <p:cNvSpPr>
            <a:spLocks noGrp="1"/>
          </p:cNvSpPr>
          <p:nvPr>
            <p:ph type="dt" sz="half" idx="14"/>
          </p:nvPr>
        </p:nvSpPr>
        <p:spPr>
          <a:xfrm>
            <a:off x="5940000" y="4906800"/>
            <a:ext cx="2160000" cy="180000"/>
          </a:xfrm>
        </p:spPr>
        <p:txBody>
          <a:bodyPr anchor="b">
            <a:noAutofit/>
          </a:bodyPr>
          <a:lstStyle/>
          <a:p>
            <a:pPr>
              <a:lnSpc>
                <a:spcPct val="90000"/>
              </a:lnSpc>
              <a:spcAft>
                <a:spcPts val="600"/>
              </a:spcAft>
            </a:pPr>
            <a:fld id="{71E66734-48C6-42F7-9D9C-6B66D6C42542}" type="datetime2">
              <a:rPr lang="de-DE" smtClean="0"/>
              <a:pPr>
                <a:lnSpc>
                  <a:spcPct val="90000"/>
                </a:lnSpc>
                <a:spcAft>
                  <a:spcPts val="600"/>
                </a:spcAft>
              </a:pPr>
              <a:t>Montag, 26. Januar 2026</a:t>
            </a:fld>
            <a:endParaRPr lang="de-DE" dirty="0"/>
          </a:p>
        </p:txBody>
      </p:sp>
      <p:sp>
        <p:nvSpPr>
          <p:cNvPr id="6" name="Foliennummernplatzhalter 5">
            <a:extLst>
              <a:ext uri="{FF2B5EF4-FFF2-40B4-BE49-F238E27FC236}">
                <a16:creationId xmlns:a16="http://schemas.microsoft.com/office/drawing/2014/main" id="{97F84620-6C0D-81B2-77C4-B4A90E49E634}"/>
              </a:ext>
            </a:extLst>
          </p:cNvPr>
          <p:cNvSpPr>
            <a:spLocks noGrp="1"/>
          </p:cNvSpPr>
          <p:nvPr>
            <p:ph type="sldNum" sz="quarter" idx="16"/>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12</a:t>
            </a:fld>
            <a:endParaRPr lang="de-DE" dirty="0"/>
          </a:p>
        </p:txBody>
      </p:sp>
      <p:sp>
        <p:nvSpPr>
          <p:cNvPr id="13" name="Textfeld 12">
            <a:extLst>
              <a:ext uri="{FF2B5EF4-FFF2-40B4-BE49-F238E27FC236}">
                <a16:creationId xmlns:a16="http://schemas.microsoft.com/office/drawing/2014/main" id="{0031A7A2-A020-9B61-6907-2A71A454CD13}"/>
              </a:ext>
            </a:extLst>
          </p:cNvPr>
          <p:cNvSpPr txBox="1"/>
          <p:nvPr/>
        </p:nvSpPr>
        <p:spPr>
          <a:xfrm>
            <a:off x="6655012" y="4490390"/>
            <a:ext cx="1548564" cy="261610"/>
          </a:xfrm>
          <a:prstGeom prst="rect">
            <a:avLst/>
          </a:prstGeom>
          <a:noFill/>
        </p:spPr>
        <p:txBody>
          <a:bodyPr wrap="square" rtlCol="0">
            <a:spAutoFit/>
          </a:bodyPr>
          <a:lstStyle/>
          <a:p>
            <a:r>
              <a:rPr lang="de-DE" sz="1100" i="1" dirty="0"/>
              <a:t>©LBV/Hannah </a:t>
            </a:r>
            <a:r>
              <a:rPr lang="de-DE" sz="1100" i="1" dirty="0" err="1"/>
              <a:t>Wüpping</a:t>
            </a:r>
            <a:endParaRPr lang="de-DE" sz="1100" dirty="0"/>
          </a:p>
        </p:txBody>
      </p:sp>
    </p:spTree>
    <p:extLst>
      <p:ext uri="{BB962C8B-B14F-4D97-AF65-F5344CB8AC3E}">
        <p14:creationId xmlns:p14="http://schemas.microsoft.com/office/powerpoint/2010/main" val="315076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F9EBC-ED96-4DD0-95D1-53BFE369D16C}"/>
              </a:ext>
            </a:extLst>
          </p:cNvPr>
          <p:cNvSpPr>
            <a:spLocks noGrp="1"/>
          </p:cNvSpPr>
          <p:nvPr>
            <p:ph type="title"/>
          </p:nvPr>
        </p:nvSpPr>
        <p:spPr/>
        <p:txBody>
          <a:bodyPr/>
          <a:lstStyle/>
          <a:p>
            <a:r>
              <a:rPr lang="de-AT" dirty="0"/>
              <a:t>Uferschwalbe</a:t>
            </a:r>
            <a:endParaRPr lang="de-DE" dirty="0"/>
          </a:p>
        </p:txBody>
      </p:sp>
      <p:sp>
        <p:nvSpPr>
          <p:cNvPr id="3" name="Inhaltsplatzhalter 2">
            <a:extLst>
              <a:ext uri="{FF2B5EF4-FFF2-40B4-BE49-F238E27FC236}">
                <a16:creationId xmlns:a16="http://schemas.microsoft.com/office/drawing/2014/main" id="{AE6C53D1-8F3E-F3D6-8BA6-86B98276DA6B}"/>
              </a:ext>
            </a:extLst>
          </p:cNvPr>
          <p:cNvSpPr>
            <a:spLocks noGrp="1"/>
          </p:cNvSpPr>
          <p:nvPr>
            <p:ph sz="half" idx="1"/>
          </p:nvPr>
        </p:nvSpPr>
        <p:spPr/>
        <p:txBody>
          <a:bodyPr/>
          <a:lstStyle/>
          <a:p>
            <a:pPr marL="285750" indent="-285750">
              <a:buFont typeface="Wingdings" panose="05000000000000000000" pitchFamily="2" charset="2"/>
              <a:buChar char="§"/>
            </a:pPr>
            <a:r>
              <a:rPr lang="de-DE" dirty="0"/>
              <a:t>kleinste europäische Schwalbenart</a:t>
            </a:r>
          </a:p>
          <a:p>
            <a:pPr marL="285750" indent="-285750">
              <a:buFont typeface="Wingdings" panose="05000000000000000000" pitchFamily="2" charset="2"/>
              <a:buChar char="§"/>
            </a:pPr>
            <a:r>
              <a:rPr lang="de-DE" dirty="0"/>
              <a:t>Gang + Kessel in lehmige, sandige Steilwände/Uferabrüche</a:t>
            </a:r>
          </a:p>
          <a:p>
            <a:pPr marL="285750" indent="-285750">
              <a:buFont typeface="Wingdings" panose="05000000000000000000" pitchFamily="2" charset="2"/>
              <a:buChar char="§"/>
            </a:pPr>
            <a:r>
              <a:rPr lang="de-DE" u="sng" dirty="0"/>
              <a:t>Aussehen:</a:t>
            </a:r>
          </a:p>
          <a:p>
            <a:pPr marL="462150" lvl="1" indent="-285750">
              <a:buFont typeface="Wingdings" panose="05000000000000000000" pitchFamily="2" charset="2"/>
              <a:buChar char="§"/>
            </a:pPr>
            <a:r>
              <a:rPr lang="de-DE" dirty="0"/>
              <a:t>12 cm Länge,</a:t>
            </a:r>
          </a:p>
          <a:p>
            <a:pPr marL="462150" lvl="1" indent="-285750">
              <a:buFont typeface="Wingdings" panose="05000000000000000000" pitchFamily="2" charset="2"/>
              <a:buChar char="§"/>
            </a:pPr>
            <a:r>
              <a:rPr lang="de-DE" dirty="0"/>
              <a:t>Oberseite + Brustband braun,</a:t>
            </a:r>
          </a:p>
          <a:p>
            <a:pPr marL="462150" lvl="1" indent="-285750">
              <a:buFont typeface="Wingdings" panose="05000000000000000000" pitchFamily="2" charset="2"/>
              <a:buChar char="§"/>
            </a:pPr>
            <a:r>
              <a:rPr lang="de-DE" dirty="0"/>
              <a:t>weiße Unterseite</a:t>
            </a:r>
          </a:p>
          <a:p>
            <a:pPr marL="285750" indent="-285750">
              <a:buFont typeface="Wingdings" panose="05000000000000000000" pitchFamily="2" charset="2"/>
              <a:buChar char="§"/>
            </a:pPr>
            <a:r>
              <a:rPr lang="de-DE" u="sng" dirty="0"/>
              <a:t>Ernährung:</a:t>
            </a:r>
            <a:r>
              <a:rPr lang="de-DE" dirty="0"/>
              <a:t> kleinere Fluginsekten</a:t>
            </a:r>
          </a:p>
          <a:p>
            <a:pPr marL="285750" indent="-285750">
              <a:buFont typeface="Wingdings" panose="05000000000000000000" pitchFamily="2" charset="2"/>
              <a:buChar char="§"/>
            </a:pPr>
            <a:endParaRPr lang="de-DE" dirty="0"/>
          </a:p>
        </p:txBody>
      </p:sp>
      <p:pic>
        <p:nvPicPr>
          <p:cNvPr id="10" name="Inhaltsplatzhalter 9" descr="Ein Bild, das Vogel, draußen, Gelände, Flügel enthält.&#10;&#10;KI-generierte Inhalte können fehlerhaft sein.">
            <a:extLst>
              <a:ext uri="{FF2B5EF4-FFF2-40B4-BE49-F238E27FC236}">
                <a16:creationId xmlns:a16="http://schemas.microsoft.com/office/drawing/2014/main" id="{E84B9707-9F5A-81CB-6BC1-E90AAC1597B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417079"/>
            <a:ext cx="4038600" cy="2691930"/>
          </a:xfrm>
        </p:spPr>
      </p:pic>
      <p:sp>
        <p:nvSpPr>
          <p:cNvPr id="6" name="Foliennummernplatzhalter 5">
            <a:extLst>
              <a:ext uri="{FF2B5EF4-FFF2-40B4-BE49-F238E27FC236}">
                <a16:creationId xmlns:a16="http://schemas.microsoft.com/office/drawing/2014/main" id="{C82E4808-21ED-C3BE-C45B-ABBCC1A92B97}"/>
              </a:ext>
            </a:extLst>
          </p:cNvPr>
          <p:cNvSpPr>
            <a:spLocks noGrp="1"/>
          </p:cNvSpPr>
          <p:nvPr>
            <p:ph type="sldNum" sz="quarter" idx="12"/>
          </p:nvPr>
        </p:nvSpPr>
        <p:spPr/>
        <p:txBody>
          <a:bodyPr/>
          <a:lstStyle/>
          <a:p>
            <a:fld id="{9D26C6B8-7DF4-4F01-8878-A6272B56DAC3}" type="slidenum">
              <a:rPr lang="de-DE" smtClean="0"/>
              <a:pPr/>
              <a:t>13</a:t>
            </a:fld>
            <a:endParaRPr lang="de-DE"/>
          </a:p>
        </p:txBody>
      </p:sp>
      <p:sp>
        <p:nvSpPr>
          <p:cNvPr id="7" name="Textplatzhalter 6">
            <a:extLst>
              <a:ext uri="{FF2B5EF4-FFF2-40B4-BE49-F238E27FC236}">
                <a16:creationId xmlns:a16="http://schemas.microsoft.com/office/drawing/2014/main" id="{FEED6E4C-9D9A-B386-3766-59B35EC4ADC8}"/>
              </a:ext>
            </a:extLst>
          </p:cNvPr>
          <p:cNvSpPr>
            <a:spLocks noGrp="1"/>
          </p:cNvSpPr>
          <p:nvPr>
            <p:ph type="body" sz="quarter" idx="13"/>
          </p:nvPr>
        </p:nvSpPr>
        <p:spPr/>
        <p:txBody>
          <a:bodyPr/>
          <a:lstStyle/>
          <a:p>
            <a:r>
              <a:rPr lang="de-DE" dirty="0">
                <a:hlinkClick r:id="rId4"/>
              </a:rPr>
              <a:t>♫ Uferschwalbe - Stimme / Gesang / Ruf hören</a:t>
            </a:r>
            <a:endParaRPr lang="de-DE" dirty="0"/>
          </a:p>
        </p:txBody>
      </p:sp>
      <p:sp>
        <p:nvSpPr>
          <p:cNvPr id="8" name="Textplatzhalter 7">
            <a:extLst>
              <a:ext uri="{FF2B5EF4-FFF2-40B4-BE49-F238E27FC236}">
                <a16:creationId xmlns:a16="http://schemas.microsoft.com/office/drawing/2014/main" id="{566AAA3C-398A-1E96-B7F6-857D680234B7}"/>
              </a:ext>
            </a:extLst>
          </p:cNvPr>
          <p:cNvSpPr>
            <a:spLocks noGrp="1"/>
          </p:cNvSpPr>
          <p:nvPr>
            <p:ph type="body" sz="quarter" idx="14"/>
          </p:nvPr>
        </p:nvSpPr>
        <p:spPr/>
        <p:txBody>
          <a:bodyPr/>
          <a:lstStyle/>
          <a:p>
            <a:r>
              <a:rPr lang="de-AT" kern="0">
                <a:solidFill>
                  <a:srgbClr val="86846B"/>
                </a:solidFill>
                <a:latin typeface="Source Sans Pro" panose="020B0503030403020204" pitchFamily="34" charset="0"/>
              </a:rPr>
              <a:t>Uferschwalben – Foto: NABU/Klemens Karkow</a:t>
            </a:r>
            <a:endParaRPr lang="de-DE" kern="0" dirty="0">
              <a:solidFill>
                <a:srgbClr val="86846B"/>
              </a:solidFill>
              <a:latin typeface="Source Sans Pro" panose="020B0503030403020204" pitchFamily="34" charset="0"/>
            </a:endParaRPr>
          </a:p>
        </p:txBody>
      </p:sp>
      <p:sp>
        <p:nvSpPr>
          <p:cNvPr id="11" name="Datumsplatzhalter 10">
            <a:extLst>
              <a:ext uri="{FF2B5EF4-FFF2-40B4-BE49-F238E27FC236}">
                <a16:creationId xmlns:a16="http://schemas.microsoft.com/office/drawing/2014/main" id="{998E41E0-DCA5-A88E-97E3-E9D9738A0153}"/>
              </a:ext>
            </a:extLst>
          </p:cNvPr>
          <p:cNvSpPr>
            <a:spLocks noGrp="1"/>
          </p:cNvSpPr>
          <p:nvPr>
            <p:ph type="dt" sz="half" idx="10"/>
          </p:nvPr>
        </p:nvSpPr>
        <p:spPr/>
        <p:txBody>
          <a:bodyPr/>
          <a:lstStyle/>
          <a:p>
            <a:fld id="{3B4C35EF-5256-4048-A45C-35D1B6ACF5B1}" type="datetime2">
              <a:rPr lang="de-DE" smtClean="0"/>
              <a:t>Montag, 26. Januar 2026</a:t>
            </a:fld>
            <a:endParaRPr lang="de-DE" dirty="0"/>
          </a:p>
        </p:txBody>
      </p:sp>
    </p:spTree>
    <p:extLst>
      <p:ext uri="{BB962C8B-B14F-4D97-AF65-F5344CB8AC3E}">
        <p14:creationId xmlns:p14="http://schemas.microsoft.com/office/powerpoint/2010/main" val="82087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21689-928D-6370-E8E9-379B870D94C1}"/>
              </a:ext>
            </a:extLst>
          </p:cNvPr>
          <p:cNvSpPr>
            <a:spLocks noGrp="1"/>
          </p:cNvSpPr>
          <p:nvPr>
            <p:ph type="title"/>
          </p:nvPr>
        </p:nvSpPr>
        <p:spPr/>
        <p:txBody>
          <a:bodyPr/>
          <a:lstStyle/>
          <a:p>
            <a:r>
              <a:rPr lang="de-AT" dirty="0"/>
              <a:t>Felsenschwalbe</a:t>
            </a:r>
            <a:endParaRPr lang="de-DE" dirty="0"/>
          </a:p>
        </p:txBody>
      </p:sp>
      <p:sp>
        <p:nvSpPr>
          <p:cNvPr id="3" name="Inhaltsplatzhalter 2">
            <a:extLst>
              <a:ext uri="{FF2B5EF4-FFF2-40B4-BE49-F238E27FC236}">
                <a16:creationId xmlns:a16="http://schemas.microsoft.com/office/drawing/2014/main" id="{58A9E79B-B80F-123E-7321-91B928E3AB06}"/>
              </a:ext>
            </a:extLst>
          </p:cNvPr>
          <p:cNvSpPr>
            <a:spLocks noGrp="1"/>
          </p:cNvSpPr>
          <p:nvPr>
            <p:ph sz="half" idx="1"/>
          </p:nvPr>
        </p:nvSpPr>
        <p:spPr/>
        <p:txBody>
          <a:bodyPr/>
          <a:lstStyle/>
          <a:p>
            <a:pPr marL="285750" indent="-285750">
              <a:buFont typeface="Wingdings" panose="05000000000000000000" pitchFamily="2" charset="2"/>
              <a:buChar char="§"/>
            </a:pPr>
            <a:r>
              <a:rPr lang="de-AT" dirty="0"/>
              <a:t>Felsenbewohner im bayerischen Alpenraum + Schwarzwald</a:t>
            </a:r>
          </a:p>
          <a:p>
            <a:pPr marL="285750" indent="-285750">
              <a:buFont typeface="Wingdings" panose="05000000000000000000" pitchFamily="2" charset="2"/>
              <a:buChar char="§"/>
            </a:pPr>
            <a:r>
              <a:rPr lang="de-AT" u="sng" dirty="0"/>
              <a:t>Aussehen:</a:t>
            </a:r>
          </a:p>
          <a:p>
            <a:pPr marL="462150" lvl="1" indent="-285750">
              <a:buFont typeface="Wingdings" panose="05000000000000000000" pitchFamily="2" charset="2"/>
              <a:buChar char="§"/>
            </a:pPr>
            <a:r>
              <a:rPr lang="de-AT" dirty="0"/>
              <a:t>ähnlich der Uferschwalbe</a:t>
            </a:r>
          </a:p>
          <a:p>
            <a:pPr marL="462150" lvl="1" indent="-285750">
              <a:buFont typeface="Wingdings" panose="05000000000000000000" pitchFamily="2" charset="2"/>
              <a:buChar char="§"/>
            </a:pPr>
            <a:r>
              <a:rPr lang="de-AT" dirty="0"/>
              <a:t>ohne Brustband</a:t>
            </a:r>
          </a:p>
          <a:p>
            <a:pPr marL="462150" lvl="1" indent="-285750">
              <a:buFont typeface="Wingdings" panose="05000000000000000000" pitchFamily="2" charset="2"/>
              <a:buChar char="§"/>
            </a:pPr>
            <a:r>
              <a:rPr lang="de-AT" dirty="0"/>
              <a:t>mit 14 – 15 cm etwas größer</a:t>
            </a:r>
          </a:p>
          <a:p>
            <a:pPr marL="462150" lvl="1" indent="-285750">
              <a:buFont typeface="Wingdings" panose="05000000000000000000" pitchFamily="2" charset="2"/>
              <a:buChar char="§"/>
            </a:pPr>
            <a:r>
              <a:rPr lang="de-AT" dirty="0"/>
              <a:t>weiße Einsprengsel am Schwanz</a:t>
            </a:r>
          </a:p>
          <a:p>
            <a:pPr marL="285750" indent="-285750">
              <a:buFont typeface="Wingdings" panose="05000000000000000000" pitchFamily="2" charset="2"/>
              <a:buChar char="§"/>
            </a:pPr>
            <a:r>
              <a:rPr lang="de-AT" u="sng" dirty="0"/>
              <a:t>Ernährung:</a:t>
            </a:r>
            <a:r>
              <a:rPr lang="de-AT" dirty="0"/>
              <a:t> Insekten</a:t>
            </a:r>
          </a:p>
          <a:p>
            <a:pPr marL="285750" indent="-285750">
              <a:buFont typeface="Wingdings" panose="05000000000000000000" pitchFamily="2" charset="2"/>
              <a:buChar char="§"/>
            </a:pPr>
            <a:r>
              <a:rPr lang="de-AT" dirty="0"/>
              <a:t>Kurzstreckenzieher</a:t>
            </a:r>
          </a:p>
          <a:p>
            <a:pPr marL="285750" indent="-285750">
              <a:buFont typeface="Wingdings" panose="05000000000000000000" pitchFamily="2" charset="2"/>
              <a:buChar char="§"/>
            </a:pPr>
            <a:r>
              <a:rPr lang="de-AT" dirty="0"/>
              <a:t>starke Schwankungen in den Beständen</a:t>
            </a:r>
          </a:p>
          <a:p>
            <a:pPr marL="285750" indent="-285750">
              <a:buFont typeface="Wingdings" panose="05000000000000000000" pitchFamily="2" charset="2"/>
              <a:buChar char="§"/>
            </a:pPr>
            <a:endParaRPr lang="de-DE" dirty="0"/>
          </a:p>
        </p:txBody>
      </p:sp>
      <p:pic>
        <p:nvPicPr>
          <p:cNvPr id="10" name="Inhaltsplatzhalter 9">
            <a:extLst>
              <a:ext uri="{FF2B5EF4-FFF2-40B4-BE49-F238E27FC236}">
                <a16:creationId xmlns:a16="http://schemas.microsoft.com/office/drawing/2014/main" id="{A84E6FE1-B507-D23A-7BB7-049D0A4AF69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413285"/>
            <a:ext cx="4038600" cy="2699518"/>
          </a:xfrm>
        </p:spPr>
      </p:pic>
      <p:sp>
        <p:nvSpPr>
          <p:cNvPr id="5" name="Datumsplatzhalter 4">
            <a:extLst>
              <a:ext uri="{FF2B5EF4-FFF2-40B4-BE49-F238E27FC236}">
                <a16:creationId xmlns:a16="http://schemas.microsoft.com/office/drawing/2014/main" id="{CCD9173C-B041-EAAE-5DC8-14BB847FD222}"/>
              </a:ext>
            </a:extLst>
          </p:cNvPr>
          <p:cNvSpPr>
            <a:spLocks noGrp="1"/>
          </p:cNvSpPr>
          <p:nvPr>
            <p:ph type="dt" sz="half" idx="10"/>
          </p:nvPr>
        </p:nvSpPr>
        <p:spPr/>
        <p:txBody>
          <a:bodyPr/>
          <a:lstStyle/>
          <a:p>
            <a:fld id="{71E66734-48C6-42F7-9D9C-6B66D6C42542}" type="datetime2">
              <a:rPr lang="de-DE" smtClean="0"/>
              <a:t>Montag, 26. Januar 2026</a:t>
            </a:fld>
            <a:endParaRPr lang="de-DE" dirty="0"/>
          </a:p>
        </p:txBody>
      </p:sp>
      <p:sp>
        <p:nvSpPr>
          <p:cNvPr id="6" name="Foliennummernplatzhalter 5">
            <a:extLst>
              <a:ext uri="{FF2B5EF4-FFF2-40B4-BE49-F238E27FC236}">
                <a16:creationId xmlns:a16="http://schemas.microsoft.com/office/drawing/2014/main" id="{2E2E4B80-5AE6-DE60-3BB8-117DD257BA10}"/>
              </a:ext>
            </a:extLst>
          </p:cNvPr>
          <p:cNvSpPr>
            <a:spLocks noGrp="1"/>
          </p:cNvSpPr>
          <p:nvPr>
            <p:ph type="sldNum" sz="quarter" idx="12"/>
          </p:nvPr>
        </p:nvSpPr>
        <p:spPr/>
        <p:txBody>
          <a:bodyPr/>
          <a:lstStyle/>
          <a:p>
            <a:fld id="{9D26C6B8-7DF4-4F01-8878-A6272B56DAC3}" type="slidenum">
              <a:rPr lang="de-DE" smtClean="0"/>
              <a:pPr/>
              <a:t>14</a:t>
            </a:fld>
            <a:endParaRPr lang="de-DE"/>
          </a:p>
        </p:txBody>
      </p:sp>
      <p:sp>
        <p:nvSpPr>
          <p:cNvPr id="7" name="Textplatzhalter 6">
            <a:extLst>
              <a:ext uri="{FF2B5EF4-FFF2-40B4-BE49-F238E27FC236}">
                <a16:creationId xmlns:a16="http://schemas.microsoft.com/office/drawing/2014/main" id="{0BDA4615-3A2A-0630-0369-218384F96CE3}"/>
              </a:ext>
            </a:extLst>
          </p:cNvPr>
          <p:cNvSpPr>
            <a:spLocks noGrp="1"/>
          </p:cNvSpPr>
          <p:nvPr>
            <p:ph type="body" sz="quarter" idx="13"/>
          </p:nvPr>
        </p:nvSpPr>
        <p:spPr/>
        <p:txBody>
          <a:bodyPr/>
          <a:lstStyle/>
          <a:p>
            <a:endParaRPr lang="de-DE"/>
          </a:p>
        </p:txBody>
      </p:sp>
      <p:sp>
        <p:nvSpPr>
          <p:cNvPr id="8" name="Textplatzhalter 7">
            <a:extLst>
              <a:ext uri="{FF2B5EF4-FFF2-40B4-BE49-F238E27FC236}">
                <a16:creationId xmlns:a16="http://schemas.microsoft.com/office/drawing/2014/main" id="{2F85278C-6E38-7185-6CB8-8B34BCA42458}"/>
              </a:ext>
            </a:extLst>
          </p:cNvPr>
          <p:cNvSpPr>
            <a:spLocks noGrp="1"/>
          </p:cNvSpPr>
          <p:nvPr>
            <p:ph type="body" sz="quarter" idx="14"/>
          </p:nvPr>
        </p:nvSpPr>
        <p:spPr/>
        <p:txBody>
          <a:bodyPr/>
          <a:lstStyle/>
          <a:p>
            <a:r>
              <a:rPr lang="de-AT" dirty="0">
                <a:solidFill>
                  <a:schemeClr val="accent6"/>
                </a:solidFill>
              </a:rPr>
              <a:t>Felsenschwalbe – Foto: NABU/Christoph </a:t>
            </a:r>
            <a:r>
              <a:rPr lang="de-AT" dirty="0" err="1">
                <a:solidFill>
                  <a:schemeClr val="accent6"/>
                </a:solidFill>
              </a:rPr>
              <a:t>Moning</a:t>
            </a:r>
            <a:endParaRPr lang="de-DE" dirty="0">
              <a:solidFill>
                <a:schemeClr val="accent6"/>
              </a:solidFill>
            </a:endParaRPr>
          </a:p>
        </p:txBody>
      </p:sp>
    </p:spTree>
    <p:extLst>
      <p:ext uri="{BB962C8B-B14F-4D97-AF65-F5344CB8AC3E}">
        <p14:creationId xmlns:p14="http://schemas.microsoft.com/office/powerpoint/2010/main" val="404482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467C58E-B28D-5C75-EA5F-6D1331FD73FE}"/>
              </a:ext>
            </a:extLst>
          </p:cNvPr>
          <p:cNvSpPr>
            <a:spLocks noGrp="1"/>
          </p:cNvSpPr>
          <p:nvPr>
            <p:ph sz="half" idx="1"/>
          </p:nvPr>
        </p:nvSpPr>
        <p:spPr>
          <a:xfrm>
            <a:off x="457199" y="1080000"/>
            <a:ext cx="5252400" cy="3366000"/>
          </a:xfrm>
        </p:spPr>
        <p:txBody>
          <a:bodyPr>
            <a:normAutofit/>
          </a:bodyPr>
          <a:lstStyle/>
          <a:p>
            <a:pPr marL="285750" indent="-285750">
              <a:buFont typeface="Wingdings" panose="05000000000000000000" pitchFamily="2" charset="2"/>
              <a:buChar char="§"/>
            </a:pPr>
            <a:r>
              <a:rPr lang="de-DE" dirty="0"/>
              <a:t>Schwalben sind nach § 44 BNatSchG geschützt!</a:t>
            </a:r>
          </a:p>
          <a:p>
            <a:pPr marL="462150" lvl="1" indent="-285750">
              <a:buFont typeface="Wingdings" panose="05000000000000000000" pitchFamily="2" charset="2"/>
              <a:buChar char="Ø"/>
            </a:pPr>
            <a:r>
              <a:rPr lang="de-DE" dirty="0"/>
              <a:t>Stören, Fangen und Töten sind verboten.</a:t>
            </a:r>
          </a:p>
          <a:p>
            <a:pPr marL="462150" lvl="1" indent="-285750">
              <a:buFont typeface="Wingdings" panose="05000000000000000000" pitchFamily="2" charset="2"/>
              <a:buChar char="Ø"/>
            </a:pPr>
            <a:r>
              <a:rPr lang="de-DE" dirty="0"/>
              <a:t>Jede Entfernung oder Beschädigung von Schwalbennestern ist strafbar.</a:t>
            </a:r>
          </a:p>
          <a:p>
            <a:pPr marL="462150" lvl="1" indent="-285750">
              <a:buFont typeface="Wingdings" panose="05000000000000000000" pitchFamily="2" charset="2"/>
              <a:buChar char="Ø"/>
            </a:pPr>
            <a:r>
              <a:rPr lang="de-DE" dirty="0"/>
              <a:t>Beschädigung ist bereits die Entfernung von Überresten von alten Nestern.</a:t>
            </a:r>
          </a:p>
          <a:p>
            <a:pPr marL="462150" lvl="1" indent="-285750">
              <a:buFont typeface="Wingdings" panose="05000000000000000000" pitchFamily="2" charset="2"/>
              <a:buChar char="Ø"/>
            </a:pPr>
            <a:r>
              <a:rPr lang="de-DE" dirty="0"/>
              <a:t>Hohe Geldbuße</a:t>
            </a:r>
          </a:p>
        </p:txBody>
      </p:sp>
      <p:sp>
        <p:nvSpPr>
          <p:cNvPr id="5" name="Datumsplatzhalter 4">
            <a:extLst>
              <a:ext uri="{FF2B5EF4-FFF2-40B4-BE49-F238E27FC236}">
                <a16:creationId xmlns:a16="http://schemas.microsoft.com/office/drawing/2014/main" id="{49BEF29D-8184-AF9A-2F1F-2EA631C9ABB5}"/>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07ACB6DE-370D-49AB-A992-8341708E1005}" type="datetime2">
              <a:rPr lang="de-DE" smtClean="0"/>
              <a:pPr>
                <a:lnSpc>
                  <a:spcPct val="90000"/>
                </a:lnSpc>
                <a:spcAft>
                  <a:spcPts val="600"/>
                </a:spcAft>
              </a:pPr>
              <a:t>Montag, 26. Januar 2026</a:t>
            </a:fld>
            <a:endParaRPr lang="de-DE" dirty="0"/>
          </a:p>
        </p:txBody>
      </p:sp>
      <p:sp>
        <p:nvSpPr>
          <p:cNvPr id="6" name="Foliennummernplatzhalter 5">
            <a:extLst>
              <a:ext uri="{FF2B5EF4-FFF2-40B4-BE49-F238E27FC236}">
                <a16:creationId xmlns:a16="http://schemas.microsoft.com/office/drawing/2014/main" id="{692AE989-6851-09F4-B25D-78629B8E477A}"/>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15</a:t>
            </a:fld>
            <a:endParaRPr lang="de-DE"/>
          </a:p>
        </p:txBody>
      </p:sp>
      <p:pic>
        <p:nvPicPr>
          <p:cNvPr id="8" name="Inhaltsplatzhalter 7">
            <a:extLst>
              <a:ext uri="{FF2B5EF4-FFF2-40B4-BE49-F238E27FC236}">
                <a16:creationId xmlns:a16="http://schemas.microsoft.com/office/drawing/2014/main" id="{A7E31A8B-205D-1655-04FC-77BB8D084F7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75" t="-1013" b="1013"/>
          <a:stretch>
            <a:fillRect/>
          </a:stretch>
        </p:blipFill>
        <p:spPr>
          <a:xfrm>
            <a:off x="5940000" y="2494800"/>
            <a:ext cx="3211286" cy="2282400"/>
          </a:xfrm>
          <a:noFill/>
        </p:spPr>
      </p:pic>
      <p:pic>
        <p:nvPicPr>
          <p:cNvPr id="12" name="Grafik 11">
            <a:extLst>
              <a:ext uri="{FF2B5EF4-FFF2-40B4-BE49-F238E27FC236}">
                <a16:creationId xmlns:a16="http://schemas.microsoft.com/office/drawing/2014/main" id="{05C7C752-DEF5-43B2-5EF6-8E279882D221}"/>
              </a:ext>
            </a:extLst>
          </p:cNvPr>
          <p:cNvPicPr>
            <a:picLocks noChangeAspect="1"/>
          </p:cNvPicPr>
          <p:nvPr/>
        </p:nvPicPr>
        <p:blipFill>
          <a:blip r:embed="rId4">
            <a:extLst>
              <a:ext uri="{28A0092B-C50C-407E-A947-70E740481C1C}">
                <a14:useLocalDpi xmlns:a14="http://schemas.microsoft.com/office/drawing/2010/main" val="0"/>
              </a:ext>
            </a:extLst>
          </a:blip>
          <a:srcRect l="7842" r="7842"/>
          <a:stretch/>
        </p:blipFill>
        <p:spPr>
          <a:xfrm>
            <a:off x="5940000" y="1"/>
            <a:ext cx="3211286" cy="2286000"/>
          </a:xfrm>
          <a:prstGeom prst="rect">
            <a:avLst/>
          </a:prstGeom>
          <a:noFill/>
        </p:spPr>
      </p:pic>
      <p:sp>
        <p:nvSpPr>
          <p:cNvPr id="10" name="Textplatzhalter 9">
            <a:extLst>
              <a:ext uri="{FF2B5EF4-FFF2-40B4-BE49-F238E27FC236}">
                <a16:creationId xmlns:a16="http://schemas.microsoft.com/office/drawing/2014/main" id="{9071AFDA-2950-2552-0B01-B52712DCFDC1}"/>
              </a:ext>
            </a:extLst>
          </p:cNvPr>
          <p:cNvSpPr>
            <a:spLocks noGrp="1"/>
          </p:cNvSpPr>
          <p:nvPr>
            <p:ph type="body" sz="quarter" idx="15"/>
          </p:nvPr>
        </p:nvSpPr>
        <p:spPr>
          <a:xfrm>
            <a:off x="458150" y="4400726"/>
            <a:ext cx="5251449" cy="399600"/>
          </a:xfrm>
        </p:spPr>
        <p:txBody>
          <a:bodyPr>
            <a:normAutofit/>
          </a:bodyPr>
          <a:lstStyle/>
          <a:p>
            <a:r>
              <a:rPr lang="de-AT" dirty="0">
                <a:solidFill>
                  <a:schemeClr val="accent6"/>
                </a:solidFill>
              </a:rPr>
              <a:t>Oben: Rauchschwalbennachwuchs – Foto: NABU/Nicole Bußmann</a:t>
            </a:r>
          </a:p>
          <a:p>
            <a:pPr>
              <a:spcBef>
                <a:spcPts val="0"/>
              </a:spcBef>
            </a:pPr>
            <a:r>
              <a:rPr lang="de-AT" dirty="0">
                <a:solidFill>
                  <a:schemeClr val="accent6"/>
                </a:solidFill>
              </a:rPr>
              <a:t>Unten: Mehlschwalbe bei Nestbau</a:t>
            </a:r>
            <a:endParaRPr lang="de-DE" dirty="0">
              <a:solidFill>
                <a:schemeClr val="accent6"/>
              </a:solidFill>
            </a:endParaRPr>
          </a:p>
        </p:txBody>
      </p:sp>
      <p:sp>
        <p:nvSpPr>
          <p:cNvPr id="2" name="Titel 1">
            <a:extLst>
              <a:ext uri="{FF2B5EF4-FFF2-40B4-BE49-F238E27FC236}">
                <a16:creationId xmlns:a16="http://schemas.microsoft.com/office/drawing/2014/main" id="{2B7BE777-F2BB-FF11-325B-75317EDFB49F}"/>
              </a:ext>
            </a:extLst>
          </p:cNvPr>
          <p:cNvSpPr>
            <a:spLocks noGrp="1"/>
          </p:cNvSpPr>
          <p:nvPr>
            <p:ph type="title"/>
          </p:nvPr>
        </p:nvSpPr>
        <p:spPr>
          <a:xfrm>
            <a:off x="457200" y="122400"/>
            <a:ext cx="5252400" cy="774000"/>
          </a:xfrm>
        </p:spPr>
        <p:txBody>
          <a:bodyPr anchor="b">
            <a:normAutofit/>
          </a:bodyPr>
          <a:lstStyle/>
          <a:p>
            <a:r>
              <a:rPr lang="de-AT" dirty="0"/>
              <a:t>Schutz</a:t>
            </a:r>
            <a:endParaRPr lang="de-DE" dirty="0"/>
          </a:p>
        </p:txBody>
      </p:sp>
    </p:spTree>
    <p:extLst>
      <p:ext uri="{BB962C8B-B14F-4D97-AF65-F5344CB8AC3E}">
        <p14:creationId xmlns:p14="http://schemas.microsoft.com/office/powerpoint/2010/main" val="11490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39AF81C-8F06-170F-D949-16BCFB79DF80}"/>
              </a:ext>
            </a:extLst>
          </p:cNvPr>
          <p:cNvSpPr>
            <a:spLocks noGrp="1"/>
          </p:cNvSpPr>
          <p:nvPr>
            <p:ph type="title"/>
          </p:nvPr>
        </p:nvSpPr>
        <p:spPr/>
        <p:txBody>
          <a:bodyPr/>
          <a:lstStyle/>
          <a:p>
            <a:r>
              <a:rPr lang="de-AT" dirty="0"/>
              <a:t>Schwalbennest</a:t>
            </a:r>
            <a:endParaRPr lang="de-DE" dirty="0"/>
          </a:p>
        </p:txBody>
      </p:sp>
      <p:sp>
        <p:nvSpPr>
          <p:cNvPr id="4" name="Foliennummernplatzhalter 3">
            <a:extLst>
              <a:ext uri="{FF2B5EF4-FFF2-40B4-BE49-F238E27FC236}">
                <a16:creationId xmlns:a16="http://schemas.microsoft.com/office/drawing/2014/main" id="{B8534336-0E6F-3FAC-83B7-647BB25F30DB}"/>
              </a:ext>
            </a:extLst>
          </p:cNvPr>
          <p:cNvSpPr>
            <a:spLocks noGrp="1"/>
          </p:cNvSpPr>
          <p:nvPr>
            <p:ph type="sldNum" sz="quarter" idx="12"/>
          </p:nvPr>
        </p:nvSpPr>
        <p:spPr/>
        <p:txBody>
          <a:bodyPr/>
          <a:lstStyle/>
          <a:p>
            <a:fld id="{9D26C6B8-7DF4-4F01-8878-A6272B56DAC3}" type="slidenum">
              <a:rPr lang="de-DE" smtClean="0"/>
              <a:pPr/>
              <a:t>16</a:t>
            </a:fld>
            <a:endParaRPr lang="de-DE"/>
          </a:p>
        </p:txBody>
      </p:sp>
      <p:sp>
        <p:nvSpPr>
          <p:cNvPr id="11" name="Textplatzhalter 10">
            <a:extLst>
              <a:ext uri="{FF2B5EF4-FFF2-40B4-BE49-F238E27FC236}">
                <a16:creationId xmlns:a16="http://schemas.microsoft.com/office/drawing/2014/main" id="{607C09DD-2082-8149-009E-F50555EE29B9}"/>
              </a:ext>
            </a:extLst>
          </p:cNvPr>
          <p:cNvSpPr>
            <a:spLocks noGrp="1"/>
          </p:cNvSpPr>
          <p:nvPr>
            <p:ph type="body" sz="quarter" idx="13"/>
          </p:nvPr>
        </p:nvSpPr>
        <p:spPr/>
        <p:txBody>
          <a:bodyPr/>
          <a:lstStyle/>
          <a:p>
            <a:pPr algn="ctr"/>
            <a:r>
              <a:rPr lang="de-DE" dirty="0">
                <a:solidFill>
                  <a:srgbClr val="86846B"/>
                </a:solidFill>
                <a:latin typeface="Source Sans Pro" panose="020B0503030403020204" pitchFamily="34" charset="0"/>
              </a:rPr>
              <a:t>Mehlschwalbennester</a:t>
            </a:r>
            <a:endParaRPr lang="de-DE" dirty="0"/>
          </a:p>
        </p:txBody>
      </p:sp>
      <p:sp>
        <p:nvSpPr>
          <p:cNvPr id="2" name="Datumsplatzhalter 1">
            <a:extLst>
              <a:ext uri="{FF2B5EF4-FFF2-40B4-BE49-F238E27FC236}">
                <a16:creationId xmlns:a16="http://schemas.microsoft.com/office/drawing/2014/main" id="{1FAEF3B3-FC86-37A0-7566-271BF51D84BB}"/>
              </a:ext>
            </a:extLst>
          </p:cNvPr>
          <p:cNvSpPr>
            <a:spLocks noGrp="1"/>
          </p:cNvSpPr>
          <p:nvPr>
            <p:ph type="dt" sz="half" idx="10"/>
          </p:nvPr>
        </p:nvSpPr>
        <p:spPr/>
        <p:txBody>
          <a:bodyPr/>
          <a:lstStyle/>
          <a:p>
            <a:fld id="{C378E0FB-55E9-43BD-AF7C-6D6510AD007A}" type="datetime2">
              <a:rPr lang="de-DE" smtClean="0"/>
              <a:t>Montag, 26. Januar 2026</a:t>
            </a:fld>
            <a:endParaRPr lang="de-DE" dirty="0"/>
          </a:p>
        </p:txBody>
      </p:sp>
      <p:pic>
        <p:nvPicPr>
          <p:cNvPr id="19" name="Inhaltsplatzhalter 18">
            <a:extLst>
              <a:ext uri="{FF2B5EF4-FFF2-40B4-BE49-F238E27FC236}">
                <a16:creationId xmlns:a16="http://schemas.microsoft.com/office/drawing/2014/main" id="{80DD752C-D4C5-5887-B453-86DD11B9BE06}"/>
              </a:ext>
            </a:extLst>
          </p:cNvPr>
          <p:cNvPicPr>
            <a:picLocks noGrp="1" noChangeAspect="1"/>
          </p:cNvPicPr>
          <p:nvPr>
            <p:ph idx="1"/>
          </p:nvPr>
        </p:nvPicPr>
        <p:blipFill>
          <a:blip r:embed="rId3"/>
          <a:stretch>
            <a:fillRect/>
          </a:stretch>
        </p:blipFill>
        <p:spPr>
          <a:xfrm>
            <a:off x="1609087" y="1485821"/>
            <a:ext cx="5925826" cy="2554445"/>
          </a:xfrm>
          <a:prstGeom prst="rect">
            <a:avLst/>
          </a:prstGeom>
        </p:spPr>
      </p:pic>
    </p:spTree>
    <p:extLst>
      <p:ext uri="{BB962C8B-B14F-4D97-AF65-F5344CB8AC3E}">
        <p14:creationId xmlns:p14="http://schemas.microsoft.com/office/powerpoint/2010/main" val="2649950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sz="half" idx="1"/>
          </p:nvPr>
        </p:nvSpPr>
        <p:spPr/>
        <p:txBody>
          <a:bodyPr numCol="2"/>
          <a:lstStyle/>
          <a:p>
            <a:r>
              <a:rPr lang="de-DE" u="sng" dirty="0"/>
              <a:t>Material:</a:t>
            </a:r>
          </a:p>
          <a:p>
            <a:pPr marL="285750" indent="-285750">
              <a:buFont typeface="Wingdings" panose="05000000000000000000" pitchFamily="2" charset="2"/>
              <a:buChar char="§"/>
            </a:pPr>
            <a:r>
              <a:rPr lang="de-DE" dirty="0"/>
              <a:t>Styroporkugel (ø 15 cm)</a:t>
            </a:r>
          </a:p>
          <a:p>
            <a:pPr marL="285750" indent="-285750">
              <a:buFont typeface="Wingdings" panose="05000000000000000000" pitchFamily="2" charset="2"/>
              <a:buChar char="§"/>
            </a:pPr>
            <a:r>
              <a:rPr lang="de-DE" dirty="0"/>
              <a:t>2 Holzbretter (20 cm x 20 cm)</a:t>
            </a:r>
          </a:p>
          <a:p>
            <a:pPr marL="285750" indent="-285750">
              <a:buFont typeface="Wingdings" panose="05000000000000000000" pitchFamily="2" charset="2"/>
              <a:buChar char="§"/>
            </a:pPr>
            <a:r>
              <a:rPr lang="de-DE" dirty="0"/>
              <a:t>6 – 7 Nägel (4 – 5 cm lang)</a:t>
            </a:r>
          </a:p>
          <a:p>
            <a:pPr marL="285750" indent="-285750">
              <a:buFont typeface="Wingdings" panose="05000000000000000000" pitchFamily="2" charset="2"/>
              <a:buChar char="§"/>
            </a:pPr>
            <a:r>
              <a:rPr lang="de-DE" dirty="0"/>
              <a:t>Kontaktkleber</a:t>
            </a:r>
          </a:p>
          <a:p>
            <a:pPr marL="285750" indent="-285750">
              <a:buFont typeface="Wingdings" panose="05000000000000000000" pitchFamily="2" charset="2"/>
              <a:buChar char="§"/>
            </a:pPr>
            <a:r>
              <a:rPr lang="de-DE" dirty="0"/>
              <a:t>Bau-/Stuckgips</a:t>
            </a:r>
          </a:p>
          <a:p>
            <a:pPr marL="285750" indent="-285750">
              <a:buFont typeface="Wingdings" panose="05000000000000000000" pitchFamily="2" charset="2"/>
              <a:buChar char="§"/>
            </a:pPr>
            <a:r>
              <a:rPr lang="de-DE" dirty="0"/>
              <a:t>Sägemehl/Kleintierstreu</a:t>
            </a:r>
          </a:p>
          <a:p>
            <a:pPr marL="285750" indent="-285750">
              <a:buFont typeface="Wingdings" panose="05000000000000000000" pitchFamily="2" charset="2"/>
              <a:buChar char="§"/>
            </a:pPr>
            <a:r>
              <a:rPr lang="de-DE" dirty="0"/>
              <a:t>Frischhaltefolie</a:t>
            </a:r>
          </a:p>
          <a:p>
            <a:endParaRPr lang="de-DE" dirty="0"/>
          </a:p>
          <a:p>
            <a:endParaRPr lang="de-DE" dirty="0"/>
          </a:p>
          <a:p>
            <a:r>
              <a:rPr lang="de-DE" u="sng" dirty="0"/>
              <a:t>Werkzeug:</a:t>
            </a:r>
          </a:p>
          <a:p>
            <a:pPr marL="285750" indent="-285750">
              <a:buFont typeface="Wingdings" panose="05000000000000000000" pitchFamily="2" charset="2"/>
              <a:buChar char="§"/>
            </a:pPr>
            <a:r>
              <a:rPr lang="de-DE" dirty="0"/>
              <a:t>Handsäge</a:t>
            </a:r>
          </a:p>
          <a:p>
            <a:pPr marL="285750" indent="-285750">
              <a:buFont typeface="Wingdings" panose="05000000000000000000" pitchFamily="2" charset="2"/>
              <a:buChar char="§"/>
            </a:pPr>
            <a:r>
              <a:rPr lang="de-DE" dirty="0"/>
              <a:t>Hammer</a:t>
            </a:r>
          </a:p>
          <a:p>
            <a:pPr marL="285750" indent="-285750">
              <a:buFont typeface="Wingdings" panose="05000000000000000000" pitchFamily="2" charset="2"/>
              <a:buChar char="§"/>
            </a:pPr>
            <a:r>
              <a:rPr lang="de-DE" dirty="0"/>
              <a:t>Spachtel und Gummibecher</a:t>
            </a:r>
          </a:p>
          <a:p>
            <a:pPr marL="285750" indent="-285750">
              <a:buFont typeface="Wingdings" panose="05000000000000000000" pitchFamily="2" charset="2"/>
              <a:buChar char="§"/>
            </a:pPr>
            <a:r>
              <a:rPr lang="de-DE" dirty="0"/>
              <a:t>Schleifpapier</a:t>
            </a:r>
          </a:p>
        </p:txBody>
      </p:sp>
      <p:sp>
        <p:nvSpPr>
          <p:cNvPr id="7" name="Foliennummernplatzhalter 6"/>
          <p:cNvSpPr>
            <a:spLocks noGrp="1"/>
          </p:cNvSpPr>
          <p:nvPr>
            <p:ph type="sldNum" sz="quarter" idx="12"/>
          </p:nvPr>
        </p:nvSpPr>
        <p:spPr/>
        <p:txBody>
          <a:bodyPr/>
          <a:lstStyle/>
          <a:p>
            <a:fld id="{9D26C6B8-7DF4-4F01-8878-A6272B56DAC3}" type="slidenum">
              <a:rPr lang="de-DE" smtClean="0"/>
              <a:pPr/>
              <a:t>17</a:t>
            </a:fld>
            <a:endParaRPr lang="de-DE"/>
          </a:p>
        </p:txBody>
      </p:sp>
      <p:pic>
        <p:nvPicPr>
          <p:cNvPr id="21" name="Bildplatzhalter 20"/>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7589" r="27589"/>
          <a:stretch/>
        </p:blipFill>
        <p:spPr/>
      </p:pic>
      <p:sp>
        <p:nvSpPr>
          <p:cNvPr id="10" name="Titel 9"/>
          <p:cNvSpPr>
            <a:spLocks noGrp="1"/>
          </p:cNvSpPr>
          <p:nvPr>
            <p:ph type="title"/>
          </p:nvPr>
        </p:nvSpPr>
        <p:spPr/>
        <p:txBody>
          <a:bodyPr/>
          <a:lstStyle/>
          <a:p>
            <a:r>
              <a:rPr lang="de-DE" dirty="0"/>
              <a:t>Schwalbennest – Material</a:t>
            </a:r>
          </a:p>
        </p:txBody>
      </p:sp>
      <p:sp>
        <p:nvSpPr>
          <p:cNvPr id="2" name="Textfeld 1">
            <a:extLst>
              <a:ext uri="{FF2B5EF4-FFF2-40B4-BE49-F238E27FC236}">
                <a16:creationId xmlns:a16="http://schemas.microsoft.com/office/drawing/2014/main" id="{FA8504C6-647E-BE0A-3325-D6DE28DFA6F6}"/>
              </a:ext>
            </a:extLst>
          </p:cNvPr>
          <p:cNvSpPr txBox="1"/>
          <p:nvPr/>
        </p:nvSpPr>
        <p:spPr>
          <a:xfrm>
            <a:off x="7235970" y="4427177"/>
            <a:ext cx="2160000" cy="276999"/>
          </a:xfrm>
          <a:prstGeom prst="rect">
            <a:avLst/>
          </a:prstGeom>
          <a:noFill/>
        </p:spPr>
        <p:txBody>
          <a:bodyPr wrap="square" rtlCol="0">
            <a:spAutoFit/>
          </a:bodyPr>
          <a:lstStyle/>
          <a:p>
            <a:r>
              <a:rPr lang="de-AT" sz="1200" dirty="0">
                <a:solidFill>
                  <a:schemeClr val="bg1"/>
                </a:solidFill>
              </a:rPr>
              <a:t>Foto: </a:t>
            </a:r>
            <a:r>
              <a:rPr lang="de-DE" sz="1200" b="0" i="0" dirty="0">
                <a:solidFill>
                  <a:schemeClr val="bg1"/>
                </a:solidFill>
                <a:effectLst/>
                <a:latin typeface="Source Sans Pro" panose="020B0503030403020204" pitchFamily="34" charset="0"/>
              </a:rPr>
              <a:t>NABU/Belinda Bindig</a:t>
            </a:r>
            <a:endParaRPr lang="de-DE" sz="1200" dirty="0">
              <a:solidFill>
                <a:schemeClr val="bg1"/>
              </a:solidFill>
            </a:endParaRPr>
          </a:p>
        </p:txBody>
      </p:sp>
      <p:sp>
        <p:nvSpPr>
          <p:cNvPr id="3" name="Datumsplatzhalter 2">
            <a:extLst>
              <a:ext uri="{FF2B5EF4-FFF2-40B4-BE49-F238E27FC236}">
                <a16:creationId xmlns:a16="http://schemas.microsoft.com/office/drawing/2014/main" id="{39518605-AF84-A3B3-0438-7CCF82DE8B92}"/>
              </a:ext>
            </a:extLst>
          </p:cNvPr>
          <p:cNvSpPr>
            <a:spLocks noGrp="1"/>
          </p:cNvSpPr>
          <p:nvPr>
            <p:ph type="dt" sz="half" idx="10"/>
          </p:nvPr>
        </p:nvSpPr>
        <p:spPr/>
        <p:txBody>
          <a:bodyPr/>
          <a:lstStyle/>
          <a:p>
            <a:fld id="{F5D57C05-F7F6-4A67-AC6E-FA3A49146FD4}" type="datetime2">
              <a:rPr lang="de-DE" smtClean="0"/>
              <a:t>Montag, 26. Januar 2026</a:t>
            </a:fld>
            <a:endParaRPr lang="de-DE" dirty="0"/>
          </a:p>
        </p:txBody>
      </p:sp>
    </p:spTree>
    <p:extLst>
      <p:ext uri="{BB962C8B-B14F-4D97-AF65-F5344CB8AC3E}">
        <p14:creationId xmlns:p14="http://schemas.microsoft.com/office/powerpoint/2010/main" val="220788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nhaltsplatzhalter 19">
            <a:extLst>
              <a:ext uri="{FF2B5EF4-FFF2-40B4-BE49-F238E27FC236}">
                <a16:creationId xmlns:a16="http://schemas.microsoft.com/office/drawing/2014/main" id="{6C3D454B-510E-EA2F-E4B3-CCB85B05BC08}"/>
              </a:ext>
            </a:extLst>
          </p:cNvPr>
          <p:cNvPicPr>
            <a:picLocks noGrp="1" noChangeAspect="1"/>
          </p:cNvPicPr>
          <p:nvPr>
            <p:ph sz="half" idx="1"/>
          </p:nvPr>
        </p:nvPicPr>
        <p:blipFill>
          <a:blip r:embed="rId3"/>
          <a:stretch>
            <a:fillRect/>
          </a:stretch>
        </p:blipFill>
        <p:spPr>
          <a:xfrm>
            <a:off x="457200" y="1290855"/>
            <a:ext cx="5253038" cy="2944377"/>
          </a:xfrm>
        </p:spPr>
      </p:pic>
      <p:sp>
        <p:nvSpPr>
          <p:cNvPr id="2" name="Datumsplatzhalter 1">
            <a:extLst>
              <a:ext uri="{FF2B5EF4-FFF2-40B4-BE49-F238E27FC236}">
                <a16:creationId xmlns:a16="http://schemas.microsoft.com/office/drawing/2014/main" id="{2E11228B-2CC9-F1FC-936F-E7275C510FED}"/>
              </a:ext>
            </a:extLst>
          </p:cNvPr>
          <p:cNvSpPr>
            <a:spLocks noGrp="1"/>
          </p:cNvSpPr>
          <p:nvPr>
            <p:ph type="dt" sz="half" idx="10"/>
          </p:nvPr>
        </p:nvSpPr>
        <p:spPr/>
        <p:txBody>
          <a:bodyPr anchor="b">
            <a:noAutofit/>
          </a:bodyPr>
          <a:lstStyle/>
          <a:p>
            <a:pPr>
              <a:lnSpc>
                <a:spcPct val="90000"/>
              </a:lnSpc>
              <a:spcAft>
                <a:spcPts val="600"/>
              </a:spcAft>
            </a:pPr>
            <a:fld id="{46713075-0F57-4CBC-93F2-39B536A70484}" type="datetime2">
              <a:rPr lang="de-DE" smtClean="0"/>
              <a:pPr>
                <a:lnSpc>
                  <a:spcPct val="90000"/>
                </a:lnSpc>
                <a:spcAft>
                  <a:spcPts val="600"/>
                </a:spcAft>
              </a:pPr>
              <a:t>Montag, 26. Januar 2026</a:t>
            </a:fld>
            <a:endParaRPr lang="de-DE" dirty="0"/>
          </a:p>
        </p:txBody>
      </p:sp>
      <p:sp>
        <p:nvSpPr>
          <p:cNvPr id="5" name="Foliennummernplatzhalter 4">
            <a:extLst>
              <a:ext uri="{FF2B5EF4-FFF2-40B4-BE49-F238E27FC236}">
                <a16:creationId xmlns:a16="http://schemas.microsoft.com/office/drawing/2014/main" id="{1CE9353A-C622-157B-FA03-D94E7C612481}"/>
              </a:ext>
            </a:extLst>
          </p:cNvPr>
          <p:cNvSpPr>
            <a:spLocks noGrp="1"/>
          </p:cNvSpPr>
          <p:nvPr>
            <p:ph type="sldNum" sz="quarter" idx="12"/>
          </p:nvPr>
        </p:nvSpPr>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18</a:t>
            </a:fld>
            <a:endParaRPr lang="de-DE"/>
          </a:p>
        </p:txBody>
      </p:sp>
      <p:sp>
        <p:nvSpPr>
          <p:cNvPr id="15" name="Bildplatzhalter 14">
            <a:extLst>
              <a:ext uri="{FF2B5EF4-FFF2-40B4-BE49-F238E27FC236}">
                <a16:creationId xmlns:a16="http://schemas.microsoft.com/office/drawing/2014/main" id="{1CCC420C-7B2C-08B6-DFCB-C02A70C3E734}"/>
              </a:ext>
            </a:extLst>
          </p:cNvPr>
          <p:cNvSpPr>
            <a:spLocks noGrp="1"/>
          </p:cNvSpPr>
          <p:nvPr>
            <p:ph type="pic" sz="quarter" idx="13"/>
          </p:nvPr>
        </p:nvSpPr>
        <p:spPr>
          <a:xfrm>
            <a:off x="5940000" y="1831950"/>
            <a:ext cx="3211286" cy="1479600"/>
          </a:xfrm>
        </p:spPr>
        <p:txBody>
          <a:bodyPr>
            <a:normAutofit lnSpcReduction="10000"/>
          </a:bodyPr>
          <a:lstStyle/>
          <a:p>
            <a:pPr marL="342900" indent="-342900">
              <a:buFont typeface="+mj-lt"/>
              <a:buAutoNum type="arabicPeriod" startAt="5"/>
            </a:pPr>
            <a:r>
              <a:rPr lang="de-DE" sz="1300" dirty="0"/>
              <a:t>3 EL Gips + 1-2 EL Sägemehl mit einer kleinen Menge Wasser vermischen.</a:t>
            </a:r>
          </a:p>
          <a:p>
            <a:pPr marL="342900" indent="-342900">
              <a:spcBef>
                <a:spcPts val="600"/>
              </a:spcBef>
              <a:buFont typeface="+mj-lt"/>
              <a:buAutoNum type="arabicPeriod" startAt="5"/>
            </a:pPr>
            <a:r>
              <a:rPr lang="de-DE" sz="1300" dirty="0"/>
              <a:t>Mit der Gipsmasse die Kugel bedecken, die Schicht sollte </a:t>
            </a:r>
            <a:r>
              <a:rPr lang="de-AT" sz="1300" b="1" dirty="0"/>
              <a:t>mindestens 1,5 cm </a:t>
            </a:r>
            <a:r>
              <a:rPr lang="de-AT" sz="1300" dirty="0"/>
              <a:t>dick sein.</a:t>
            </a:r>
          </a:p>
          <a:p>
            <a:pPr marL="342900" indent="-342900">
              <a:spcBef>
                <a:spcPts val="600"/>
              </a:spcBef>
              <a:buFont typeface="+mj-lt"/>
              <a:buAutoNum type="arabicPeriod" startAt="5"/>
            </a:pPr>
            <a:r>
              <a:rPr lang="de-AT" sz="1300" dirty="0"/>
              <a:t>Nägel mit eingipsen.</a:t>
            </a:r>
          </a:p>
          <a:p>
            <a:pPr marL="342900" indent="-342900">
              <a:spcBef>
                <a:spcPts val="600"/>
              </a:spcBef>
              <a:buFont typeface="+mj-lt"/>
              <a:buAutoNum type="arabicPeriod" startAt="5"/>
            </a:pPr>
            <a:r>
              <a:rPr lang="de-AT" sz="1300" dirty="0"/>
              <a:t>Aussparung für Einflugloch lassen.</a:t>
            </a:r>
          </a:p>
        </p:txBody>
      </p:sp>
      <p:sp>
        <p:nvSpPr>
          <p:cNvPr id="16" name="Bildplatzhalter 15">
            <a:extLst>
              <a:ext uri="{FF2B5EF4-FFF2-40B4-BE49-F238E27FC236}">
                <a16:creationId xmlns:a16="http://schemas.microsoft.com/office/drawing/2014/main" id="{785E7F0A-7523-0400-C8AB-93F6D049B33C}"/>
              </a:ext>
            </a:extLst>
          </p:cNvPr>
          <p:cNvSpPr>
            <a:spLocks noGrp="1"/>
          </p:cNvSpPr>
          <p:nvPr>
            <p:ph type="pic" sz="quarter" idx="14"/>
          </p:nvPr>
        </p:nvSpPr>
        <p:spPr>
          <a:xfrm>
            <a:off x="5947711" y="255337"/>
            <a:ext cx="3211286" cy="1479600"/>
          </a:xfrm>
        </p:spPr>
        <p:txBody>
          <a:bodyPr>
            <a:normAutofit fontScale="92500" lnSpcReduction="10000"/>
          </a:bodyPr>
          <a:lstStyle/>
          <a:p>
            <a:pPr marL="342900" indent="-342900">
              <a:spcBef>
                <a:spcPts val="600"/>
              </a:spcBef>
              <a:buAutoNum type="arabicPeriod"/>
            </a:pPr>
            <a:r>
              <a:rPr lang="de-AT" sz="1300" dirty="0"/>
              <a:t>Styroporkugel in Vier Viertel zersägen.</a:t>
            </a:r>
          </a:p>
          <a:p>
            <a:pPr marL="342900" indent="-342900">
              <a:spcBef>
                <a:spcPts val="600"/>
              </a:spcBef>
              <a:buFont typeface="Arial" pitchFamily="34" charset="0"/>
              <a:buAutoNum type="arabicPeriod"/>
            </a:pPr>
            <a:r>
              <a:rPr lang="de-AT" sz="1300" dirty="0"/>
              <a:t>Entlang des Bodens werden die Nägel im Viertelkreis eingeschlagen, sodass sie 3 – 4 cm herausstehen.</a:t>
            </a:r>
          </a:p>
          <a:p>
            <a:pPr marL="342900" indent="-342900">
              <a:spcBef>
                <a:spcPts val="600"/>
              </a:spcBef>
              <a:buFont typeface="Arial" pitchFamily="34" charset="0"/>
              <a:buAutoNum type="arabicPeriod"/>
            </a:pPr>
            <a:r>
              <a:rPr lang="de-AT" sz="1300" dirty="0"/>
              <a:t>Styropor mit Frischhaltefolie abdecken.</a:t>
            </a:r>
          </a:p>
          <a:p>
            <a:pPr marL="342900" indent="-342900">
              <a:spcBef>
                <a:spcPts val="600"/>
              </a:spcBef>
              <a:buFont typeface="Arial" pitchFamily="34" charset="0"/>
              <a:buAutoNum type="arabicPeriod"/>
            </a:pPr>
            <a:r>
              <a:rPr lang="de-AT" sz="1300" dirty="0"/>
              <a:t>Eine Viertelkugel mit Kontaktkleber an erstes Brett ankleben.</a:t>
            </a:r>
          </a:p>
        </p:txBody>
      </p:sp>
      <p:sp>
        <p:nvSpPr>
          <p:cNvPr id="10" name="Textplatzhalter 9">
            <a:extLst>
              <a:ext uri="{FF2B5EF4-FFF2-40B4-BE49-F238E27FC236}">
                <a16:creationId xmlns:a16="http://schemas.microsoft.com/office/drawing/2014/main" id="{C44CFE56-6520-4190-5E1E-350FECDCC7E2}"/>
              </a:ext>
            </a:extLst>
          </p:cNvPr>
          <p:cNvSpPr>
            <a:spLocks noGrp="1"/>
          </p:cNvSpPr>
          <p:nvPr>
            <p:ph type="body" sz="quarter" idx="15"/>
          </p:nvPr>
        </p:nvSpPr>
        <p:spPr/>
        <p:txBody>
          <a:bodyPr>
            <a:normAutofit/>
          </a:bodyPr>
          <a:lstStyle/>
          <a:p>
            <a:endParaRPr lang="de-DE" dirty="0"/>
          </a:p>
        </p:txBody>
      </p:sp>
      <p:sp>
        <p:nvSpPr>
          <p:cNvPr id="17" name="Bildplatzhalter 16">
            <a:extLst>
              <a:ext uri="{FF2B5EF4-FFF2-40B4-BE49-F238E27FC236}">
                <a16:creationId xmlns:a16="http://schemas.microsoft.com/office/drawing/2014/main" id="{1B83A026-6A67-CDA7-3B02-8108DE29D487}"/>
              </a:ext>
            </a:extLst>
          </p:cNvPr>
          <p:cNvSpPr>
            <a:spLocks noGrp="1"/>
          </p:cNvSpPr>
          <p:nvPr>
            <p:ph type="pic" sz="quarter" idx="16"/>
          </p:nvPr>
        </p:nvSpPr>
        <p:spPr>
          <a:xfrm>
            <a:off x="5947711" y="3408563"/>
            <a:ext cx="3203575" cy="1479600"/>
          </a:xfrm>
        </p:spPr>
        <p:txBody>
          <a:bodyPr/>
          <a:lstStyle/>
          <a:p>
            <a:pPr marL="342900" indent="-342900">
              <a:buFont typeface="+mj-lt"/>
              <a:buAutoNum type="arabicPeriod" startAt="9"/>
            </a:pPr>
            <a:r>
              <a:rPr lang="de-AT" sz="1300" dirty="0"/>
              <a:t>Das Nest muss 1 – 2 Tage trocknen.</a:t>
            </a:r>
          </a:p>
          <a:p>
            <a:pPr marL="342900" indent="-342900">
              <a:spcBef>
                <a:spcPts val="600"/>
              </a:spcBef>
              <a:buFont typeface="+mj-lt"/>
              <a:buAutoNum type="arabicPeriod" startAt="9"/>
            </a:pPr>
            <a:r>
              <a:rPr lang="de-AT" sz="1300" dirty="0"/>
              <a:t>Anschließend Styroporkugel lösen und Kanten und Einflugöffnung mit Schleifpapier abrunden.</a:t>
            </a:r>
          </a:p>
          <a:p>
            <a:pPr marL="342900" indent="-342900">
              <a:spcBef>
                <a:spcPts val="600"/>
              </a:spcBef>
              <a:buFont typeface="+mj-lt"/>
              <a:buAutoNum type="arabicPeriod" startAt="9"/>
            </a:pPr>
            <a:r>
              <a:rPr lang="de-AT" sz="1300" dirty="0"/>
              <a:t>Montiere das zweite Brett bündig, um das Nest abzuschließen.</a:t>
            </a:r>
          </a:p>
          <a:p>
            <a:endParaRPr lang="de-DE" dirty="0"/>
          </a:p>
        </p:txBody>
      </p:sp>
      <p:sp>
        <p:nvSpPr>
          <p:cNvPr id="7" name="Titel 6">
            <a:extLst>
              <a:ext uri="{FF2B5EF4-FFF2-40B4-BE49-F238E27FC236}">
                <a16:creationId xmlns:a16="http://schemas.microsoft.com/office/drawing/2014/main" id="{21A03F21-CD63-33DD-632D-F6F3166594CC}"/>
              </a:ext>
            </a:extLst>
          </p:cNvPr>
          <p:cNvSpPr>
            <a:spLocks noGrp="1"/>
          </p:cNvSpPr>
          <p:nvPr>
            <p:ph type="title"/>
          </p:nvPr>
        </p:nvSpPr>
        <p:spPr/>
        <p:txBody>
          <a:bodyPr anchor="b">
            <a:normAutofit/>
          </a:bodyPr>
          <a:lstStyle/>
          <a:p>
            <a:r>
              <a:rPr lang="de-AT" dirty="0"/>
              <a:t>Mehlschwalbennest – selber bauen</a:t>
            </a:r>
            <a:endParaRPr lang="de-DE" dirty="0"/>
          </a:p>
        </p:txBody>
      </p:sp>
    </p:spTree>
    <p:extLst>
      <p:ext uri="{BB962C8B-B14F-4D97-AF65-F5344CB8AC3E}">
        <p14:creationId xmlns:p14="http://schemas.microsoft.com/office/powerpoint/2010/main" val="307625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67510-610D-555C-1296-3433ABB1BD8A}"/>
            </a:ext>
          </a:extLst>
        </p:cNvPr>
        <p:cNvGrpSpPr/>
        <p:nvPr/>
      </p:nvGrpSpPr>
      <p:grpSpPr>
        <a:xfrm>
          <a:off x="0" y="0"/>
          <a:ext cx="0" cy="0"/>
          <a:chOff x="0" y="0"/>
          <a:chExt cx="0" cy="0"/>
        </a:xfrm>
      </p:grpSpPr>
      <p:pic>
        <p:nvPicPr>
          <p:cNvPr id="20" name="Inhaltsplatzhalter 19">
            <a:extLst>
              <a:ext uri="{FF2B5EF4-FFF2-40B4-BE49-F238E27FC236}">
                <a16:creationId xmlns:a16="http://schemas.microsoft.com/office/drawing/2014/main" id="{8728E40D-AA65-3139-5938-ADA429922E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57200" y="1290855"/>
            <a:ext cx="5253038" cy="2944377"/>
          </a:xfrm>
        </p:spPr>
      </p:pic>
      <p:sp>
        <p:nvSpPr>
          <p:cNvPr id="2" name="Datumsplatzhalter 1">
            <a:extLst>
              <a:ext uri="{FF2B5EF4-FFF2-40B4-BE49-F238E27FC236}">
                <a16:creationId xmlns:a16="http://schemas.microsoft.com/office/drawing/2014/main" id="{CC3E27BB-00B3-F94C-163D-8E105939E5ED}"/>
              </a:ext>
            </a:extLst>
          </p:cNvPr>
          <p:cNvSpPr>
            <a:spLocks noGrp="1"/>
          </p:cNvSpPr>
          <p:nvPr>
            <p:ph type="dt" sz="half" idx="10"/>
          </p:nvPr>
        </p:nvSpPr>
        <p:spPr/>
        <p:txBody>
          <a:bodyPr anchor="b">
            <a:noAutofit/>
          </a:bodyPr>
          <a:lstStyle/>
          <a:p>
            <a:pPr>
              <a:lnSpc>
                <a:spcPct val="90000"/>
              </a:lnSpc>
              <a:spcAft>
                <a:spcPts val="600"/>
              </a:spcAft>
            </a:pPr>
            <a:fld id="{46713075-0F57-4CBC-93F2-39B536A70484}" type="datetime2">
              <a:rPr lang="de-DE" smtClean="0"/>
              <a:pPr>
                <a:lnSpc>
                  <a:spcPct val="90000"/>
                </a:lnSpc>
                <a:spcAft>
                  <a:spcPts val="600"/>
                </a:spcAft>
              </a:pPr>
              <a:t>Montag, 26. Januar 2026</a:t>
            </a:fld>
            <a:endParaRPr lang="de-DE" dirty="0"/>
          </a:p>
        </p:txBody>
      </p:sp>
      <p:sp>
        <p:nvSpPr>
          <p:cNvPr id="5" name="Foliennummernplatzhalter 4">
            <a:extLst>
              <a:ext uri="{FF2B5EF4-FFF2-40B4-BE49-F238E27FC236}">
                <a16:creationId xmlns:a16="http://schemas.microsoft.com/office/drawing/2014/main" id="{77285E38-FAE2-BE3E-6EB3-53F7E8E39FC6}"/>
              </a:ext>
            </a:extLst>
          </p:cNvPr>
          <p:cNvSpPr>
            <a:spLocks noGrp="1"/>
          </p:cNvSpPr>
          <p:nvPr>
            <p:ph type="sldNum" sz="quarter" idx="12"/>
          </p:nvPr>
        </p:nvSpPr>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19</a:t>
            </a:fld>
            <a:endParaRPr lang="de-DE"/>
          </a:p>
        </p:txBody>
      </p:sp>
      <p:sp>
        <p:nvSpPr>
          <p:cNvPr id="15" name="Bildplatzhalter 14">
            <a:extLst>
              <a:ext uri="{FF2B5EF4-FFF2-40B4-BE49-F238E27FC236}">
                <a16:creationId xmlns:a16="http://schemas.microsoft.com/office/drawing/2014/main" id="{EAF21CC7-458A-1E1A-5892-2110AC1FCB01}"/>
              </a:ext>
            </a:extLst>
          </p:cNvPr>
          <p:cNvSpPr>
            <a:spLocks noGrp="1"/>
          </p:cNvSpPr>
          <p:nvPr>
            <p:ph type="pic" sz="quarter" idx="13"/>
          </p:nvPr>
        </p:nvSpPr>
        <p:spPr>
          <a:xfrm>
            <a:off x="5940000" y="1831950"/>
            <a:ext cx="3211286" cy="1479600"/>
          </a:xfrm>
        </p:spPr>
        <p:txBody>
          <a:bodyPr>
            <a:normAutofit lnSpcReduction="10000"/>
          </a:bodyPr>
          <a:lstStyle/>
          <a:p>
            <a:pPr marL="342900" indent="-342900">
              <a:buFont typeface="+mj-lt"/>
              <a:buAutoNum type="arabicPeriod" startAt="5"/>
            </a:pPr>
            <a:r>
              <a:rPr lang="de-DE" sz="1300" dirty="0"/>
              <a:t>3 EL Gips + 1-2 EL Sägemehl mit einer kleinen Menge Wasser vermischen.</a:t>
            </a:r>
          </a:p>
          <a:p>
            <a:pPr marL="342900" indent="-342900">
              <a:spcBef>
                <a:spcPts val="600"/>
              </a:spcBef>
              <a:buFont typeface="+mj-lt"/>
              <a:buAutoNum type="arabicPeriod" startAt="5"/>
            </a:pPr>
            <a:r>
              <a:rPr lang="de-DE" sz="1300" dirty="0"/>
              <a:t>Mit der Gipsmasse die Kugel bedecken, die Schicht sollte </a:t>
            </a:r>
            <a:r>
              <a:rPr lang="de-AT" sz="1300" dirty="0"/>
              <a:t>mindestens 1,5 cm dick sein.</a:t>
            </a:r>
          </a:p>
          <a:p>
            <a:pPr marL="342900" indent="-342900">
              <a:spcBef>
                <a:spcPts val="600"/>
              </a:spcBef>
              <a:buFont typeface="+mj-lt"/>
              <a:buAutoNum type="arabicPeriod" startAt="5"/>
            </a:pPr>
            <a:r>
              <a:rPr lang="de-AT" sz="1300" dirty="0"/>
              <a:t>Nägel mit eingipsen.</a:t>
            </a:r>
          </a:p>
          <a:p>
            <a:pPr marL="342900" indent="-342900">
              <a:spcBef>
                <a:spcPts val="600"/>
              </a:spcBef>
              <a:buFont typeface="+mj-lt"/>
              <a:buAutoNum type="arabicPeriod" startAt="5"/>
            </a:pPr>
            <a:r>
              <a:rPr lang="de-AT" sz="1300" dirty="0"/>
              <a:t>Das Nest muss 1 – 2 Tage trocknen.</a:t>
            </a:r>
          </a:p>
        </p:txBody>
      </p:sp>
      <p:sp>
        <p:nvSpPr>
          <p:cNvPr id="16" name="Bildplatzhalter 15">
            <a:extLst>
              <a:ext uri="{FF2B5EF4-FFF2-40B4-BE49-F238E27FC236}">
                <a16:creationId xmlns:a16="http://schemas.microsoft.com/office/drawing/2014/main" id="{C5AFC1DB-05BC-5CD9-5FCA-3B799018D87E}"/>
              </a:ext>
            </a:extLst>
          </p:cNvPr>
          <p:cNvSpPr>
            <a:spLocks noGrp="1"/>
          </p:cNvSpPr>
          <p:nvPr>
            <p:ph type="pic" sz="quarter" idx="14"/>
          </p:nvPr>
        </p:nvSpPr>
        <p:spPr>
          <a:xfrm>
            <a:off x="5947711" y="255337"/>
            <a:ext cx="3211286" cy="1479600"/>
          </a:xfrm>
        </p:spPr>
        <p:txBody>
          <a:bodyPr>
            <a:normAutofit lnSpcReduction="10000"/>
          </a:bodyPr>
          <a:lstStyle/>
          <a:p>
            <a:pPr marL="342900" indent="-342900">
              <a:spcBef>
                <a:spcPts val="600"/>
              </a:spcBef>
              <a:buAutoNum type="arabicPeriod"/>
            </a:pPr>
            <a:r>
              <a:rPr lang="de-AT" sz="1300" dirty="0"/>
              <a:t>Styroporkugel in Vier Viertel zersägen.</a:t>
            </a:r>
          </a:p>
          <a:p>
            <a:pPr marL="342900" indent="-342900">
              <a:spcBef>
                <a:spcPts val="600"/>
              </a:spcBef>
              <a:buAutoNum type="arabicPeriod"/>
            </a:pPr>
            <a:r>
              <a:rPr lang="de-AT" sz="1300" dirty="0"/>
              <a:t>Eine Viertelkugel mit Kontaktkleber an erstes Brett ankleben.</a:t>
            </a:r>
          </a:p>
          <a:p>
            <a:pPr marL="342900" indent="-342900">
              <a:spcBef>
                <a:spcPts val="600"/>
              </a:spcBef>
              <a:buFont typeface="Arial" pitchFamily="34" charset="0"/>
              <a:buAutoNum type="arabicPeriod"/>
            </a:pPr>
            <a:r>
              <a:rPr lang="de-AT" sz="1300" dirty="0"/>
              <a:t>Entlang des Bodens werden die Nägel eingeschlagen, sodass sie 3 – 4 cm herausstehen.</a:t>
            </a:r>
          </a:p>
          <a:p>
            <a:pPr marL="342900" indent="-342900">
              <a:spcBef>
                <a:spcPts val="600"/>
              </a:spcBef>
              <a:buFont typeface="Arial" pitchFamily="34" charset="0"/>
              <a:buAutoNum type="arabicPeriod"/>
            </a:pPr>
            <a:r>
              <a:rPr lang="de-AT" sz="1300" dirty="0"/>
              <a:t>Styropor mit Frischhaltefolie abdecken.</a:t>
            </a:r>
          </a:p>
        </p:txBody>
      </p:sp>
      <p:sp>
        <p:nvSpPr>
          <p:cNvPr id="10" name="Textplatzhalter 9">
            <a:extLst>
              <a:ext uri="{FF2B5EF4-FFF2-40B4-BE49-F238E27FC236}">
                <a16:creationId xmlns:a16="http://schemas.microsoft.com/office/drawing/2014/main" id="{BEB75703-A96B-233A-D007-3130BA48ADBC}"/>
              </a:ext>
            </a:extLst>
          </p:cNvPr>
          <p:cNvSpPr>
            <a:spLocks noGrp="1"/>
          </p:cNvSpPr>
          <p:nvPr>
            <p:ph type="body" sz="quarter" idx="15"/>
          </p:nvPr>
        </p:nvSpPr>
        <p:spPr/>
        <p:txBody>
          <a:bodyPr>
            <a:normAutofit/>
          </a:bodyPr>
          <a:lstStyle/>
          <a:p>
            <a:endParaRPr lang="de-DE" dirty="0"/>
          </a:p>
        </p:txBody>
      </p:sp>
      <p:sp>
        <p:nvSpPr>
          <p:cNvPr id="17" name="Bildplatzhalter 16">
            <a:extLst>
              <a:ext uri="{FF2B5EF4-FFF2-40B4-BE49-F238E27FC236}">
                <a16:creationId xmlns:a16="http://schemas.microsoft.com/office/drawing/2014/main" id="{7A8A7E4C-06E1-D59E-2226-3CAEAD8E1702}"/>
              </a:ext>
            </a:extLst>
          </p:cNvPr>
          <p:cNvSpPr>
            <a:spLocks noGrp="1"/>
          </p:cNvSpPr>
          <p:nvPr>
            <p:ph type="pic" sz="quarter" idx="16"/>
          </p:nvPr>
        </p:nvSpPr>
        <p:spPr>
          <a:xfrm>
            <a:off x="5947711" y="3408563"/>
            <a:ext cx="3203575" cy="1479600"/>
          </a:xfrm>
        </p:spPr>
        <p:txBody>
          <a:bodyPr/>
          <a:lstStyle/>
          <a:p>
            <a:pPr marL="342900" indent="-342900">
              <a:spcBef>
                <a:spcPts val="600"/>
              </a:spcBef>
              <a:buFont typeface="+mj-lt"/>
              <a:buAutoNum type="arabicPeriod" startAt="9"/>
            </a:pPr>
            <a:r>
              <a:rPr lang="de-AT" sz="1300" dirty="0"/>
              <a:t>Anschließend Styroporkugel lösen und Kanten und mit Schleifpapier abrunden.</a:t>
            </a:r>
          </a:p>
          <a:p>
            <a:pPr marL="342900" indent="-342900">
              <a:spcBef>
                <a:spcPts val="600"/>
              </a:spcBef>
              <a:buFont typeface="+mj-lt"/>
              <a:buAutoNum type="arabicPeriod" startAt="9"/>
            </a:pPr>
            <a:r>
              <a:rPr lang="de-AT" sz="1300" dirty="0"/>
              <a:t>Beim Montieren des Nestes einen Abstand von ca. 15 cm zwischen Nestoberkante und Decke einhalten.</a:t>
            </a:r>
          </a:p>
        </p:txBody>
      </p:sp>
      <p:sp>
        <p:nvSpPr>
          <p:cNvPr id="7" name="Titel 6">
            <a:extLst>
              <a:ext uri="{FF2B5EF4-FFF2-40B4-BE49-F238E27FC236}">
                <a16:creationId xmlns:a16="http://schemas.microsoft.com/office/drawing/2014/main" id="{73C06519-04D1-155B-CB11-F68FFC3B5659}"/>
              </a:ext>
            </a:extLst>
          </p:cNvPr>
          <p:cNvSpPr>
            <a:spLocks noGrp="1"/>
          </p:cNvSpPr>
          <p:nvPr>
            <p:ph type="title"/>
          </p:nvPr>
        </p:nvSpPr>
        <p:spPr/>
        <p:txBody>
          <a:bodyPr anchor="b">
            <a:normAutofit/>
          </a:bodyPr>
          <a:lstStyle/>
          <a:p>
            <a:r>
              <a:rPr lang="de-AT" dirty="0"/>
              <a:t>Rauchschwalbennest – selber bauen</a:t>
            </a:r>
            <a:endParaRPr lang="de-DE" dirty="0"/>
          </a:p>
        </p:txBody>
      </p:sp>
    </p:spTree>
    <p:extLst>
      <p:ext uri="{BB962C8B-B14F-4D97-AF65-F5344CB8AC3E}">
        <p14:creationId xmlns:p14="http://schemas.microsoft.com/office/powerpoint/2010/main" val="71509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2400"/>
            <a:ext cx="8229600" cy="774000"/>
          </a:xfrm>
        </p:spPr>
        <p:txBody>
          <a:bodyPr anchor="b">
            <a:normAutofit/>
          </a:bodyPr>
          <a:lstStyle/>
          <a:p>
            <a:r>
              <a:rPr lang="de-DE" dirty="0"/>
              <a:t>Schwalben</a:t>
            </a:r>
          </a:p>
        </p:txBody>
      </p:sp>
      <p:pic>
        <p:nvPicPr>
          <p:cNvPr id="12" name="Inhaltsplatzhalter 11">
            <a:extLst>
              <a:ext uri="{FF2B5EF4-FFF2-40B4-BE49-F238E27FC236}">
                <a16:creationId xmlns:a16="http://schemas.microsoft.com/office/drawing/2014/main" id="{9EBF34CD-D8A4-947F-4336-5E66F7F3E4C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9711" r="9711"/>
          <a:stretch/>
        </p:blipFill>
        <p:spPr>
          <a:xfrm>
            <a:off x="457200" y="1080000"/>
            <a:ext cx="4038600" cy="3366000"/>
          </a:xfrm>
          <a:noFill/>
        </p:spPr>
      </p:pic>
      <p:pic>
        <p:nvPicPr>
          <p:cNvPr id="10" name="Inhaltsplatzhalter 9">
            <a:extLst>
              <a:ext uri="{FF2B5EF4-FFF2-40B4-BE49-F238E27FC236}">
                <a16:creationId xmlns:a16="http://schemas.microsoft.com/office/drawing/2014/main" id="{70D36B35-61BF-3C21-A30D-E8DA7B15BDD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4961" r="4961"/>
          <a:stretch/>
        </p:blipFill>
        <p:spPr>
          <a:xfrm>
            <a:off x="4648200" y="1080000"/>
            <a:ext cx="4038600" cy="3366000"/>
          </a:xfrm>
          <a:noFill/>
        </p:spPr>
      </p:pic>
      <p:sp>
        <p:nvSpPr>
          <p:cNvPr id="8" name="Foliennummernplatzhalter 7"/>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2</a:t>
            </a:fld>
            <a:endParaRPr lang="de-DE"/>
          </a:p>
        </p:txBody>
      </p:sp>
      <p:sp>
        <p:nvSpPr>
          <p:cNvPr id="28" name="Textplatzhalter 27"/>
          <p:cNvSpPr>
            <a:spLocks noGrp="1"/>
          </p:cNvSpPr>
          <p:nvPr>
            <p:ph type="body" sz="quarter" idx="13"/>
          </p:nvPr>
        </p:nvSpPr>
        <p:spPr>
          <a:xfrm>
            <a:off x="457200" y="4446000"/>
            <a:ext cx="4039200" cy="216000"/>
          </a:xfrm>
        </p:spPr>
        <p:txBody>
          <a:bodyPr>
            <a:normAutofit/>
          </a:bodyPr>
          <a:lstStyle/>
          <a:p>
            <a:r>
              <a:rPr lang="de-DE" kern="0" dirty="0">
                <a:solidFill>
                  <a:srgbClr val="86846B"/>
                </a:solidFill>
                <a:latin typeface="Source Sans Pro" panose="020B0503030403020204" pitchFamily="34" charset="0"/>
              </a:rPr>
              <a:t>Trinkende Rauchschwalbe – Foto: NABU/CEWE/Lutz Klapp</a:t>
            </a:r>
          </a:p>
        </p:txBody>
      </p:sp>
      <p:sp>
        <p:nvSpPr>
          <p:cNvPr id="29" name="Textplatzhalter 28"/>
          <p:cNvSpPr>
            <a:spLocks noGrp="1"/>
          </p:cNvSpPr>
          <p:nvPr>
            <p:ph type="body" sz="quarter" idx="14"/>
          </p:nvPr>
        </p:nvSpPr>
        <p:spPr>
          <a:xfrm>
            <a:off x="4647600" y="4446000"/>
            <a:ext cx="4039200" cy="216000"/>
          </a:xfrm>
        </p:spPr>
        <p:txBody>
          <a:bodyPr>
            <a:normAutofit/>
          </a:bodyPr>
          <a:lstStyle/>
          <a:p>
            <a:pPr fontAlgn="base"/>
            <a:r>
              <a:rPr lang="de-DE" kern="0" dirty="0">
                <a:solidFill>
                  <a:srgbClr val="86846B"/>
                </a:solidFill>
                <a:latin typeface="Source Sans Pro" panose="020B0503030403020204" pitchFamily="34" charset="0"/>
              </a:rPr>
              <a:t>Landende Mehlschwalbe – Foto: NABU/Kathy Büscher</a:t>
            </a:r>
          </a:p>
        </p:txBody>
      </p:sp>
      <p:sp>
        <p:nvSpPr>
          <p:cNvPr id="14" name="Datumsplatzhalter 13">
            <a:extLst>
              <a:ext uri="{FF2B5EF4-FFF2-40B4-BE49-F238E27FC236}">
                <a16:creationId xmlns:a16="http://schemas.microsoft.com/office/drawing/2014/main" id="{AB338AF1-BD47-CE3A-DA80-B60BD1199F74}"/>
              </a:ext>
            </a:extLst>
          </p:cNvPr>
          <p:cNvSpPr>
            <a:spLocks noGrp="1"/>
          </p:cNvSpPr>
          <p:nvPr>
            <p:ph type="dt" sz="half" idx="10"/>
          </p:nvPr>
        </p:nvSpPr>
        <p:spPr/>
        <p:txBody>
          <a:bodyPr/>
          <a:lstStyle/>
          <a:p>
            <a:fld id="{5720CC6E-4E88-4B5F-82C6-6A4A4F7AE8C9}" type="datetime2">
              <a:rPr lang="de-DE" smtClean="0"/>
              <a:t>Montag, 26. Januar 2026</a:t>
            </a:fld>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FDC9A20-45AC-85BE-2E1F-51548BF245D8}"/>
              </a:ext>
            </a:extLst>
          </p:cNvPr>
          <p:cNvSpPr>
            <a:spLocks noGrp="1"/>
          </p:cNvSpPr>
          <p:nvPr>
            <p:ph sz="half" idx="1"/>
          </p:nvPr>
        </p:nvSpPr>
        <p:spPr/>
        <p:txBody>
          <a:bodyPr/>
          <a:lstStyle/>
          <a:p>
            <a:r>
              <a:rPr lang="de-DE" u="sng" dirty="0"/>
              <a:t>Schritt 1:</a:t>
            </a:r>
          </a:p>
          <a:p>
            <a:pPr marL="285750" indent="-285750">
              <a:buFont typeface="Wingdings" panose="05000000000000000000" pitchFamily="2" charset="2"/>
              <a:buChar char="§"/>
            </a:pPr>
            <a:r>
              <a:rPr lang="de-DE" dirty="0"/>
              <a:t>Zerschneide die Styroporkugel in vier Viertel.</a:t>
            </a:r>
          </a:p>
          <a:p>
            <a:pPr marL="285750" indent="-285750">
              <a:buFont typeface="Wingdings" panose="05000000000000000000" pitchFamily="2" charset="2"/>
              <a:buChar char="§"/>
            </a:pPr>
            <a:r>
              <a:rPr lang="de-DE" dirty="0"/>
              <a:t>Schneide eine Öffnung in den vorderen Bereich.</a:t>
            </a:r>
          </a:p>
          <a:p>
            <a:r>
              <a:rPr lang="de-DE" u="sng" dirty="0"/>
              <a:t>Schritt 2:</a:t>
            </a:r>
          </a:p>
          <a:p>
            <a:pPr marL="285750" indent="-285750">
              <a:buFont typeface="Wingdings" panose="05000000000000000000" pitchFamily="2" charset="2"/>
              <a:buChar char="§"/>
            </a:pPr>
            <a:r>
              <a:rPr lang="de-DE" dirty="0"/>
              <a:t>Zeichne die Kugel auf das Holzbrett nach.</a:t>
            </a:r>
          </a:p>
          <a:p>
            <a:pPr marL="285750" indent="-285750">
              <a:buFont typeface="Wingdings" panose="05000000000000000000" pitchFamily="2" charset="2"/>
              <a:buChar char="§"/>
            </a:pPr>
            <a:r>
              <a:rPr lang="de-DE" dirty="0"/>
              <a:t>Schlage entlang der Linie 6 bis 7 Nägel in das Brett, sodass diese 2 bis 3 cm herausstehen.</a:t>
            </a:r>
          </a:p>
          <a:p>
            <a:pPr marL="285750" indent="-285750">
              <a:buFont typeface="Wingdings" panose="05000000000000000000" pitchFamily="2" charset="2"/>
              <a:buChar char="§"/>
            </a:pPr>
            <a:r>
              <a:rPr lang="de-DE" dirty="0"/>
              <a:t>Die Nägel geben der Gesamtkonstruktion mehr Halt </a:t>
            </a:r>
          </a:p>
          <a:p>
            <a:endParaRPr lang="de-DE" dirty="0"/>
          </a:p>
          <a:p>
            <a:endParaRPr lang="de-DE" dirty="0"/>
          </a:p>
        </p:txBody>
      </p:sp>
      <p:sp>
        <p:nvSpPr>
          <p:cNvPr id="3" name="Datumsplatzhalter 2">
            <a:extLst>
              <a:ext uri="{FF2B5EF4-FFF2-40B4-BE49-F238E27FC236}">
                <a16:creationId xmlns:a16="http://schemas.microsoft.com/office/drawing/2014/main" id="{66537084-FECF-6FA1-0042-EE45E1711ED9}"/>
              </a:ext>
            </a:extLst>
          </p:cNvPr>
          <p:cNvSpPr>
            <a:spLocks noGrp="1"/>
          </p:cNvSpPr>
          <p:nvPr>
            <p:ph type="dt" sz="half" idx="10"/>
          </p:nvPr>
        </p:nvSpPr>
        <p:spPr/>
        <p:txBody>
          <a:bodyPr/>
          <a:lstStyle/>
          <a:p>
            <a:fld id="{6F2458F3-FF75-4E49-97C3-25B235F37933}" type="datetime2">
              <a:rPr lang="de-DE" smtClean="0"/>
              <a:t>Montag, 26. Januar 2026</a:t>
            </a:fld>
            <a:endParaRPr lang="de-DE" dirty="0"/>
          </a:p>
        </p:txBody>
      </p:sp>
      <p:sp>
        <p:nvSpPr>
          <p:cNvPr id="4" name="Foliennummernplatzhalter 3">
            <a:extLst>
              <a:ext uri="{FF2B5EF4-FFF2-40B4-BE49-F238E27FC236}">
                <a16:creationId xmlns:a16="http://schemas.microsoft.com/office/drawing/2014/main" id="{84498DE8-EF6C-12D1-7D02-D2A4342A51CA}"/>
              </a:ext>
            </a:extLst>
          </p:cNvPr>
          <p:cNvSpPr>
            <a:spLocks noGrp="1"/>
          </p:cNvSpPr>
          <p:nvPr>
            <p:ph type="sldNum" sz="quarter" idx="12"/>
          </p:nvPr>
        </p:nvSpPr>
        <p:spPr/>
        <p:txBody>
          <a:bodyPr/>
          <a:lstStyle/>
          <a:p>
            <a:fld id="{9D26C6B8-7DF4-4F01-8878-A6272B56DAC3}" type="slidenum">
              <a:rPr lang="de-DE" smtClean="0"/>
              <a:pPr/>
              <a:t>20</a:t>
            </a:fld>
            <a:endParaRPr lang="de-DE"/>
          </a:p>
        </p:txBody>
      </p:sp>
      <p:pic>
        <p:nvPicPr>
          <p:cNvPr id="16" name="Bildplatzhalter 15" descr="Ein Bild, das Wand, Rechteck, hölzern, Kunst enthält.&#10;&#10;KI-generierte Inhalte können fehlerhaft sein.">
            <a:extLst>
              <a:ext uri="{FF2B5EF4-FFF2-40B4-BE49-F238E27FC236}">
                <a16:creationId xmlns:a16="http://schemas.microsoft.com/office/drawing/2014/main" id="{E6E9EDF6-7477-A0A3-C81D-32F64990B3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45" b="2645"/>
          <a:stretch>
            <a:fillRect/>
          </a:stretch>
        </p:blipFill>
        <p:spPr/>
      </p:pic>
      <p:pic>
        <p:nvPicPr>
          <p:cNvPr id="9" name="Bildplatzhalter 8" descr="Ein Bild, das Wand, Licht, Im Haus, Kunst enthält.&#10;&#10;KI-generierte Inhalte können fehlerhaft sein.">
            <a:extLst>
              <a:ext uri="{FF2B5EF4-FFF2-40B4-BE49-F238E27FC236}">
                <a16:creationId xmlns:a16="http://schemas.microsoft.com/office/drawing/2014/main" id="{A69D2F2E-9B55-AC44-6B41-EF72907F50F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46" b="2546"/>
          <a:stretch>
            <a:fillRect/>
          </a:stretch>
        </p:blipFill>
        <p:spPr/>
      </p:pic>
      <p:sp>
        <p:nvSpPr>
          <p:cNvPr id="7" name="Textplatzhalter 6">
            <a:extLst>
              <a:ext uri="{FF2B5EF4-FFF2-40B4-BE49-F238E27FC236}">
                <a16:creationId xmlns:a16="http://schemas.microsoft.com/office/drawing/2014/main" id="{E733F34D-650C-CCD5-4009-D574CF8B3865}"/>
              </a:ext>
            </a:extLst>
          </p:cNvPr>
          <p:cNvSpPr>
            <a:spLocks noGrp="1"/>
          </p:cNvSpPr>
          <p:nvPr>
            <p:ph type="body" sz="quarter" idx="15"/>
          </p:nvPr>
        </p:nvSpPr>
        <p:spPr/>
        <p:txBody>
          <a:bodyPr/>
          <a:lstStyle/>
          <a:p>
            <a:endParaRPr lang="de-DE"/>
          </a:p>
        </p:txBody>
      </p:sp>
      <p:sp>
        <p:nvSpPr>
          <p:cNvPr id="10" name="Titel 9">
            <a:extLst>
              <a:ext uri="{FF2B5EF4-FFF2-40B4-BE49-F238E27FC236}">
                <a16:creationId xmlns:a16="http://schemas.microsoft.com/office/drawing/2014/main" id="{70C5610A-129D-42A0-EE77-6ED3340CF6BC}"/>
              </a:ext>
            </a:extLst>
          </p:cNvPr>
          <p:cNvSpPr>
            <a:spLocks noGrp="1"/>
          </p:cNvSpPr>
          <p:nvPr>
            <p:ph type="title"/>
          </p:nvPr>
        </p:nvSpPr>
        <p:spPr/>
        <p:txBody>
          <a:bodyPr/>
          <a:lstStyle/>
          <a:p>
            <a:r>
              <a:rPr lang="de-AT" dirty="0">
                <a:solidFill>
                  <a:srgbClr val="0068B4"/>
                </a:solidFill>
              </a:rPr>
              <a:t>Foto-Anleitung</a:t>
            </a:r>
            <a:r>
              <a:rPr lang="de-AT" dirty="0"/>
              <a:t>: Mehlschwalbennest</a:t>
            </a:r>
            <a:endParaRPr lang="de-DE" dirty="0"/>
          </a:p>
        </p:txBody>
      </p:sp>
    </p:spTree>
    <p:extLst>
      <p:ext uri="{BB962C8B-B14F-4D97-AF65-F5344CB8AC3E}">
        <p14:creationId xmlns:p14="http://schemas.microsoft.com/office/powerpoint/2010/main" val="22266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61539-9985-82A9-E13A-0468255C537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C2BB7B7-679E-BE8C-1845-3640F135CE5D}"/>
              </a:ext>
            </a:extLst>
          </p:cNvPr>
          <p:cNvSpPr>
            <a:spLocks noGrp="1"/>
          </p:cNvSpPr>
          <p:nvPr>
            <p:ph sz="half" idx="1"/>
          </p:nvPr>
        </p:nvSpPr>
        <p:spPr>
          <a:xfrm>
            <a:off x="457199" y="1080000"/>
            <a:ext cx="5252400" cy="3697200"/>
          </a:xfrm>
        </p:spPr>
        <p:txBody>
          <a:bodyPr/>
          <a:lstStyle/>
          <a:p>
            <a:r>
              <a:rPr lang="de-DE" u="sng" dirty="0"/>
              <a:t>Schritt 3:</a:t>
            </a:r>
          </a:p>
          <a:p>
            <a:pPr marL="285750" indent="-285750">
              <a:buFont typeface="Wingdings" panose="05000000000000000000" pitchFamily="2" charset="2"/>
              <a:buChar char="§"/>
            </a:pPr>
            <a:r>
              <a:rPr lang="de-DE" dirty="0"/>
              <a:t>Decke die Viertelkugel mit Frischhaltefolie ab.</a:t>
            </a:r>
          </a:p>
          <a:p>
            <a:r>
              <a:rPr lang="de-DE" u="sng" dirty="0"/>
              <a:t>Schritt 4:</a:t>
            </a:r>
          </a:p>
          <a:p>
            <a:pPr marL="285750" indent="-285750">
              <a:buFont typeface="Wingdings" panose="05000000000000000000" pitchFamily="2" charset="2"/>
              <a:buChar char="§"/>
            </a:pPr>
            <a:r>
              <a:rPr lang="de-DE" dirty="0"/>
              <a:t>Vermische 3 EL Gips und 1 bis 2 EL Sägemehl.</a:t>
            </a:r>
          </a:p>
          <a:p>
            <a:pPr marL="285750" indent="-285750">
              <a:buFont typeface="Wingdings" panose="05000000000000000000" pitchFamily="2" charset="2"/>
              <a:buChar char="§"/>
            </a:pPr>
            <a:r>
              <a:rPr lang="de-DE" dirty="0"/>
              <a:t>Gib kleine Mengen Wasser hinzu und verrühre den Teig.</a:t>
            </a:r>
          </a:p>
          <a:p>
            <a:pPr marL="285750" indent="-285750">
              <a:buFont typeface="Wingdings" panose="05000000000000000000" pitchFamily="2" charset="2"/>
              <a:buChar char="§"/>
            </a:pPr>
            <a:r>
              <a:rPr lang="de-DE" dirty="0"/>
              <a:t>Die Mixtur sollte nicht zu dünnflüssig sein.</a:t>
            </a:r>
          </a:p>
          <a:p>
            <a:r>
              <a:rPr lang="de-DE" u="sng" dirty="0"/>
              <a:t>Schritt 5:</a:t>
            </a:r>
          </a:p>
          <a:p>
            <a:pPr marL="285750" indent="-285750">
              <a:buFont typeface="Wingdings" panose="05000000000000000000" pitchFamily="2" charset="2"/>
              <a:buChar char="§"/>
            </a:pPr>
            <a:r>
              <a:rPr lang="de-DE" dirty="0"/>
              <a:t>Trage die Gipsmasse zügig auf die Viertelkugel auf</a:t>
            </a:r>
          </a:p>
          <a:p>
            <a:pPr marL="285750" indent="-285750">
              <a:buFont typeface="Wingdings" panose="05000000000000000000" pitchFamily="2" charset="2"/>
              <a:buChar char="§"/>
            </a:pPr>
            <a:r>
              <a:rPr lang="de-DE" dirty="0"/>
              <a:t>Gipse die Nägel mit ein.</a:t>
            </a:r>
          </a:p>
          <a:p>
            <a:pPr marL="285750" indent="-285750">
              <a:buFont typeface="Wingdings" panose="05000000000000000000" pitchFamily="2" charset="2"/>
              <a:buChar char="§"/>
            </a:pPr>
            <a:r>
              <a:rPr lang="de-DE" dirty="0"/>
              <a:t>Rühre immer nur kleine Portionen des Teiges neu an.</a:t>
            </a:r>
          </a:p>
          <a:p>
            <a:endParaRPr lang="de-DE" dirty="0"/>
          </a:p>
          <a:p>
            <a:endParaRPr lang="de-DE" dirty="0"/>
          </a:p>
          <a:p>
            <a:endParaRPr lang="de-DE" dirty="0"/>
          </a:p>
        </p:txBody>
      </p:sp>
      <p:sp>
        <p:nvSpPr>
          <p:cNvPr id="3" name="Datumsplatzhalter 2">
            <a:extLst>
              <a:ext uri="{FF2B5EF4-FFF2-40B4-BE49-F238E27FC236}">
                <a16:creationId xmlns:a16="http://schemas.microsoft.com/office/drawing/2014/main" id="{FAC959FE-597A-FA74-596E-26A216A0E72E}"/>
              </a:ext>
            </a:extLst>
          </p:cNvPr>
          <p:cNvSpPr>
            <a:spLocks noGrp="1"/>
          </p:cNvSpPr>
          <p:nvPr>
            <p:ph type="dt" sz="half" idx="10"/>
          </p:nvPr>
        </p:nvSpPr>
        <p:spPr/>
        <p:txBody>
          <a:bodyPr/>
          <a:lstStyle/>
          <a:p>
            <a:fld id="{6F2458F3-FF75-4E49-97C3-25B235F37933}" type="datetime2">
              <a:rPr lang="de-DE" smtClean="0"/>
              <a:t>Montag, 26. Januar 2026</a:t>
            </a:fld>
            <a:endParaRPr lang="de-DE" dirty="0"/>
          </a:p>
        </p:txBody>
      </p:sp>
      <p:sp>
        <p:nvSpPr>
          <p:cNvPr id="4" name="Foliennummernplatzhalter 3">
            <a:extLst>
              <a:ext uri="{FF2B5EF4-FFF2-40B4-BE49-F238E27FC236}">
                <a16:creationId xmlns:a16="http://schemas.microsoft.com/office/drawing/2014/main" id="{995AC6BB-2352-98C3-99A9-D15695BCF739}"/>
              </a:ext>
            </a:extLst>
          </p:cNvPr>
          <p:cNvSpPr>
            <a:spLocks noGrp="1"/>
          </p:cNvSpPr>
          <p:nvPr>
            <p:ph type="sldNum" sz="quarter" idx="12"/>
          </p:nvPr>
        </p:nvSpPr>
        <p:spPr/>
        <p:txBody>
          <a:bodyPr/>
          <a:lstStyle/>
          <a:p>
            <a:fld id="{9D26C6B8-7DF4-4F01-8878-A6272B56DAC3}" type="slidenum">
              <a:rPr lang="de-DE" smtClean="0"/>
              <a:pPr/>
              <a:t>21</a:t>
            </a:fld>
            <a:endParaRPr lang="de-DE"/>
          </a:p>
        </p:txBody>
      </p:sp>
      <p:pic>
        <p:nvPicPr>
          <p:cNvPr id="12" name="Bildplatzhalter 11" descr="Ein Bild, das Text, Zeitung, Handschrift, Papier enthält.&#10;&#10;KI-generierte Inhalte können fehlerhaft sein.">
            <a:extLst>
              <a:ext uri="{FF2B5EF4-FFF2-40B4-BE49-F238E27FC236}">
                <a16:creationId xmlns:a16="http://schemas.microsoft.com/office/drawing/2014/main" id="{8032936A-9B50-B9E9-01D3-7CB2A0D2ED6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45" b="2645"/>
          <a:stretch>
            <a:fillRect/>
          </a:stretch>
        </p:blipFill>
        <p:spPr/>
      </p:pic>
      <p:pic>
        <p:nvPicPr>
          <p:cNvPr id="9" name="Bildplatzhalter 8" descr="Ein Bild, das Wand, Im Haus, Kunst, hölzern enthält.&#10;&#10;KI-generierte Inhalte können fehlerhaft sein.">
            <a:extLst>
              <a:ext uri="{FF2B5EF4-FFF2-40B4-BE49-F238E27FC236}">
                <a16:creationId xmlns:a16="http://schemas.microsoft.com/office/drawing/2014/main" id="{D59B32F9-FCC9-FF63-A755-560E90A51BE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46" b="2546"/>
          <a:stretch>
            <a:fillRect/>
          </a:stretch>
        </p:blipFill>
        <p:spPr/>
      </p:pic>
      <p:sp>
        <p:nvSpPr>
          <p:cNvPr id="10" name="Titel 9">
            <a:extLst>
              <a:ext uri="{FF2B5EF4-FFF2-40B4-BE49-F238E27FC236}">
                <a16:creationId xmlns:a16="http://schemas.microsoft.com/office/drawing/2014/main" id="{1F7ECF29-A707-7CA0-42B7-3933921732DB}"/>
              </a:ext>
            </a:extLst>
          </p:cNvPr>
          <p:cNvSpPr>
            <a:spLocks noGrp="1"/>
          </p:cNvSpPr>
          <p:nvPr>
            <p:ph type="title"/>
          </p:nvPr>
        </p:nvSpPr>
        <p:spPr/>
        <p:txBody>
          <a:bodyPr/>
          <a:lstStyle/>
          <a:p>
            <a:r>
              <a:rPr lang="de-AT" dirty="0">
                <a:solidFill>
                  <a:srgbClr val="0068B4"/>
                </a:solidFill>
              </a:rPr>
              <a:t>Foto-Anleitung</a:t>
            </a:r>
            <a:r>
              <a:rPr lang="de-AT" dirty="0"/>
              <a:t>: Mehlschwalbennest</a:t>
            </a:r>
            <a:endParaRPr lang="de-DE" dirty="0"/>
          </a:p>
        </p:txBody>
      </p:sp>
    </p:spTree>
    <p:extLst>
      <p:ext uri="{BB962C8B-B14F-4D97-AF65-F5344CB8AC3E}">
        <p14:creationId xmlns:p14="http://schemas.microsoft.com/office/powerpoint/2010/main" val="3674100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64774-3BAE-4C0D-9948-D1EC5FBAD18E}"/>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CEA2C9-EB7C-8580-659A-D810A68451B2}"/>
              </a:ext>
            </a:extLst>
          </p:cNvPr>
          <p:cNvSpPr>
            <a:spLocks noGrp="1"/>
          </p:cNvSpPr>
          <p:nvPr>
            <p:ph sz="half" idx="1"/>
          </p:nvPr>
        </p:nvSpPr>
        <p:spPr>
          <a:xfrm>
            <a:off x="457199" y="1080000"/>
            <a:ext cx="5252400" cy="3697200"/>
          </a:xfrm>
        </p:spPr>
        <p:txBody>
          <a:bodyPr/>
          <a:lstStyle/>
          <a:p>
            <a:r>
              <a:rPr lang="de-DE" u="sng" dirty="0"/>
              <a:t>Schritt 6:</a:t>
            </a:r>
          </a:p>
          <a:p>
            <a:pPr marL="285750" indent="-285750">
              <a:buFont typeface="Wingdings" panose="05000000000000000000" pitchFamily="2" charset="2"/>
              <a:buChar char="§"/>
            </a:pPr>
            <a:r>
              <a:rPr lang="de-DE" dirty="0"/>
              <a:t>Insgesamt sollte die Schicht mindestens 1,5 cm betragen.</a:t>
            </a:r>
          </a:p>
          <a:p>
            <a:pPr marL="285750" indent="-285750">
              <a:buFont typeface="Wingdings" panose="05000000000000000000" pitchFamily="2" charset="2"/>
              <a:buChar char="§"/>
            </a:pPr>
            <a:r>
              <a:rPr lang="de-DE" dirty="0"/>
              <a:t>Mehlschwalben benötigen oben in der Mitte eine Aussparung von 6 cm Breite und 3 cm Höhe für das Einflugloch.</a:t>
            </a:r>
          </a:p>
          <a:p>
            <a:r>
              <a:rPr lang="de-DE" u="sng" dirty="0"/>
              <a:t>Schritt 7:</a:t>
            </a:r>
          </a:p>
          <a:p>
            <a:pPr marL="285750" indent="-285750">
              <a:buFont typeface="Wingdings" panose="05000000000000000000" pitchFamily="2" charset="2"/>
              <a:buChar char="§"/>
            </a:pPr>
            <a:r>
              <a:rPr lang="de-DE" dirty="0"/>
              <a:t>Das Nest muss nun 1 bis 2 Tage gut trocknen.</a:t>
            </a:r>
          </a:p>
          <a:p>
            <a:pPr marL="285750" indent="-285750">
              <a:buFont typeface="Wingdings" panose="05000000000000000000" pitchFamily="2" charset="2"/>
              <a:buChar char="§"/>
            </a:pPr>
            <a:r>
              <a:rPr lang="de-DE" dirty="0"/>
              <a:t>Wenn das Nest ausgetrocknet ist, löse die Viertelkugel aus dem Nest.</a:t>
            </a:r>
          </a:p>
          <a:p>
            <a:r>
              <a:rPr lang="de-DE" u="sng" dirty="0"/>
              <a:t>Schritt 8:</a:t>
            </a:r>
          </a:p>
          <a:p>
            <a:pPr marL="285750" indent="-285750">
              <a:buFont typeface="Wingdings" panose="05000000000000000000" pitchFamily="2" charset="2"/>
              <a:buChar char="§"/>
            </a:pPr>
            <a:r>
              <a:rPr lang="de-DE" dirty="0"/>
              <a:t>Montiere das zweite Brett rechtwinklig und bündig zum Nest an.</a:t>
            </a:r>
          </a:p>
        </p:txBody>
      </p:sp>
      <p:sp>
        <p:nvSpPr>
          <p:cNvPr id="3" name="Datumsplatzhalter 2">
            <a:extLst>
              <a:ext uri="{FF2B5EF4-FFF2-40B4-BE49-F238E27FC236}">
                <a16:creationId xmlns:a16="http://schemas.microsoft.com/office/drawing/2014/main" id="{0A3EBF9C-D503-A537-1814-1B9AE6809A52}"/>
              </a:ext>
            </a:extLst>
          </p:cNvPr>
          <p:cNvSpPr>
            <a:spLocks noGrp="1"/>
          </p:cNvSpPr>
          <p:nvPr>
            <p:ph type="dt" sz="half" idx="10"/>
          </p:nvPr>
        </p:nvSpPr>
        <p:spPr/>
        <p:txBody>
          <a:bodyPr/>
          <a:lstStyle/>
          <a:p>
            <a:fld id="{6F2458F3-FF75-4E49-97C3-25B235F37933}" type="datetime2">
              <a:rPr lang="de-DE" smtClean="0"/>
              <a:t>Montag, 26. Januar 2026</a:t>
            </a:fld>
            <a:endParaRPr lang="de-DE" dirty="0"/>
          </a:p>
        </p:txBody>
      </p:sp>
      <p:sp>
        <p:nvSpPr>
          <p:cNvPr id="4" name="Foliennummernplatzhalter 3">
            <a:extLst>
              <a:ext uri="{FF2B5EF4-FFF2-40B4-BE49-F238E27FC236}">
                <a16:creationId xmlns:a16="http://schemas.microsoft.com/office/drawing/2014/main" id="{3E9028F5-A172-3541-B593-02D91C1D4802}"/>
              </a:ext>
            </a:extLst>
          </p:cNvPr>
          <p:cNvSpPr>
            <a:spLocks noGrp="1"/>
          </p:cNvSpPr>
          <p:nvPr>
            <p:ph type="sldNum" sz="quarter" idx="12"/>
          </p:nvPr>
        </p:nvSpPr>
        <p:spPr/>
        <p:txBody>
          <a:bodyPr/>
          <a:lstStyle/>
          <a:p>
            <a:fld id="{9D26C6B8-7DF4-4F01-8878-A6272B56DAC3}" type="slidenum">
              <a:rPr lang="de-DE" smtClean="0"/>
              <a:pPr/>
              <a:t>22</a:t>
            </a:fld>
            <a:endParaRPr lang="de-DE"/>
          </a:p>
        </p:txBody>
      </p:sp>
      <p:pic>
        <p:nvPicPr>
          <p:cNvPr id="12" name="Bildplatzhalter 11">
            <a:extLst>
              <a:ext uri="{FF2B5EF4-FFF2-40B4-BE49-F238E27FC236}">
                <a16:creationId xmlns:a16="http://schemas.microsoft.com/office/drawing/2014/main" id="{54AC659B-D27C-65DD-641A-7CD95D47A0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22" b="2622"/>
          <a:stretch/>
        </p:blipFill>
        <p:spPr/>
      </p:pic>
      <p:pic>
        <p:nvPicPr>
          <p:cNvPr id="9" name="Bildplatzhalter 8">
            <a:extLst>
              <a:ext uri="{FF2B5EF4-FFF2-40B4-BE49-F238E27FC236}">
                <a16:creationId xmlns:a16="http://schemas.microsoft.com/office/drawing/2014/main" id="{51A30EE4-3EEB-D1B2-9A40-0924A997A15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28" b="2528"/>
          <a:stretch/>
        </p:blipFill>
        <p:spPr/>
      </p:pic>
      <p:sp>
        <p:nvSpPr>
          <p:cNvPr id="10" name="Titel 9">
            <a:extLst>
              <a:ext uri="{FF2B5EF4-FFF2-40B4-BE49-F238E27FC236}">
                <a16:creationId xmlns:a16="http://schemas.microsoft.com/office/drawing/2014/main" id="{9E09EDB9-AC89-594C-10B1-FC701777E934}"/>
              </a:ext>
            </a:extLst>
          </p:cNvPr>
          <p:cNvSpPr>
            <a:spLocks noGrp="1"/>
          </p:cNvSpPr>
          <p:nvPr>
            <p:ph type="title"/>
          </p:nvPr>
        </p:nvSpPr>
        <p:spPr/>
        <p:txBody>
          <a:bodyPr/>
          <a:lstStyle/>
          <a:p>
            <a:r>
              <a:rPr lang="de-AT" dirty="0">
                <a:solidFill>
                  <a:srgbClr val="0068B4"/>
                </a:solidFill>
              </a:rPr>
              <a:t>Foto-Anleitung</a:t>
            </a:r>
            <a:r>
              <a:rPr lang="de-AT" dirty="0"/>
              <a:t>: Mehlschwalbennest</a:t>
            </a:r>
            <a:endParaRPr lang="de-DE" dirty="0"/>
          </a:p>
        </p:txBody>
      </p:sp>
    </p:spTree>
    <p:extLst>
      <p:ext uri="{BB962C8B-B14F-4D97-AF65-F5344CB8AC3E}">
        <p14:creationId xmlns:p14="http://schemas.microsoft.com/office/powerpoint/2010/main" val="385256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05EAE-B25F-B0CE-A535-915B62ECE714}"/>
              </a:ext>
            </a:extLst>
          </p:cNvPr>
          <p:cNvSpPr>
            <a:spLocks noGrp="1"/>
          </p:cNvSpPr>
          <p:nvPr>
            <p:ph type="title"/>
          </p:nvPr>
        </p:nvSpPr>
        <p:spPr/>
        <p:txBody>
          <a:bodyPr/>
          <a:lstStyle/>
          <a:p>
            <a:r>
              <a:rPr lang="de-AT" dirty="0"/>
              <a:t>Standortwahl der Nester</a:t>
            </a:r>
            <a:endParaRPr lang="de-DE" dirty="0"/>
          </a:p>
        </p:txBody>
      </p:sp>
      <p:sp>
        <p:nvSpPr>
          <p:cNvPr id="3" name="Inhaltsplatzhalter 2">
            <a:extLst>
              <a:ext uri="{FF2B5EF4-FFF2-40B4-BE49-F238E27FC236}">
                <a16:creationId xmlns:a16="http://schemas.microsoft.com/office/drawing/2014/main" id="{41854746-01FC-054B-3C62-D21050DA6999}"/>
              </a:ext>
            </a:extLst>
          </p:cNvPr>
          <p:cNvSpPr>
            <a:spLocks noGrp="1"/>
          </p:cNvSpPr>
          <p:nvPr>
            <p:ph sz="half" idx="1"/>
          </p:nvPr>
        </p:nvSpPr>
        <p:spPr/>
        <p:txBody>
          <a:bodyPr/>
          <a:lstStyle/>
          <a:p>
            <a:r>
              <a:rPr lang="de-AT" u="sng" dirty="0"/>
              <a:t>Mehlschwalbe</a:t>
            </a:r>
          </a:p>
          <a:p>
            <a:pPr marL="285750" indent="-285750">
              <a:buFont typeface="Wingdings" panose="05000000000000000000" pitchFamily="2" charset="2"/>
              <a:buChar char="§"/>
            </a:pPr>
            <a:r>
              <a:rPr lang="de-DE" dirty="0"/>
              <a:t>Außerhalb von Gebäuden</a:t>
            </a:r>
          </a:p>
          <a:p>
            <a:pPr marL="285750" indent="-285750">
              <a:buFont typeface="Wingdings" panose="05000000000000000000" pitchFamily="2" charset="2"/>
              <a:buChar char="§"/>
            </a:pPr>
            <a:r>
              <a:rPr lang="de-DE" dirty="0"/>
              <a:t>Nähe von Gewässern</a:t>
            </a:r>
          </a:p>
          <a:p>
            <a:pPr marL="285750" indent="-285750">
              <a:buFont typeface="Wingdings" panose="05000000000000000000" pitchFamily="2" charset="2"/>
              <a:buChar char="§"/>
            </a:pPr>
            <a:r>
              <a:rPr lang="de-DE" dirty="0"/>
              <a:t>Mehrere Nester gemeinsam aufhängen</a:t>
            </a:r>
          </a:p>
        </p:txBody>
      </p:sp>
      <p:sp>
        <p:nvSpPr>
          <p:cNvPr id="4" name="Inhaltsplatzhalter 3">
            <a:extLst>
              <a:ext uri="{FF2B5EF4-FFF2-40B4-BE49-F238E27FC236}">
                <a16:creationId xmlns:a16="http://schemas.microsoft.com/office/drawing/2014/main" id="{1FC24181-6957-4275-C825-54CE39083C0D}"/>
              </a:ext>
            </a:extLst>
          </p:cNvPr>
          <p:cNvSpPr>
            <a:spLocks noGrp="1"/>
          </p:cNvSpPr>
          <p:nvPr>
            <p:ph sz="half" idx="2"/>
          </p:nvPr>
        </p:nvSpPr>
        <p:spPr/>
        <p:txBody>
          <a:bodyPr/>
          <a:lstStyle/>
          <a:p>
            <a:r>
              <a:rPr lang="de-AT" u="sng" dirty="0"/>
              <a:t>Rauchschwalbe</a:t>
            </a:r>
          </a:p>
          <a:p>
            <a:pPr marL="285750" indent="-285750">
              <a:buFont typeface="Wingdings" panose="05000000000000000000" pitchFamily="2" charset="2"/>
              <a:buChar char="§"/>
            </a:pPr>
            <a:r>
              <a:rPr lang="de-DE" dirty="0"/>
              <a:t>Innerhalb von Gebäuden</a:t>
            </a:r>
          </a:p>
          <a:p>
            <a:pPr marL="285750" indent="-285750">
              <a:buFont typeface="Wingdings" panose="05000000000000000000" pitchFamily="2" charset="2"/>
              <a:buChar char="§"/>
            </a:pPr>
            <a:r>
              <a:rPr lang="de-DE" dirty="0"/>
              <a:t>Mit Einflugmöglichkeit</a:t>
            </a:r>
          </a:p>
          <a:p>
            <a:pPr marL="285750" indent="-285750">
              <a:buFont typeface="Wingdings" panose="05000000000000000000" pitchFamily="2" charset="2"/>
              <a:buChar char="§"/>
            </a:pPr>
            <a:r>
              <a:rPr lang="de-DE" dirty="0"/>
              <a:t>Außerhalb von Siedlungen</a:t>
            </a:r>
          </a:p>
          <a:p>
            <a:pPr marL="285750" indent="-285750">
              <a:buFont typeface="Wingdings" panose="05000000000000000000" pitchFamily="2" charset="2"/>
              <a:buChar char="§"/>
            </a:pPr>
            <a:r>
              <a:rPr lang="de-DE" dirty="0"/>
              <a:t>z.B. Ställe, offene Schuppen, Carports</a:t>
            </a:r>
          </a:p>
          <a:p>
            <a:pPr marL="285750" indent="-285750">
              <a:buFont typeface="Wingdings" panose="05000000000000000000" pitchFamily="2" charset="2"/>
              <a:buChar char="§"/>
            </a:pPr>
            <a:r>
              <a:rPr lang="de-DE" dirty="0"/>
              <a:t>Nester einzeln aufhängen</a:t>
            </a:r>
          </a:p>
        </p:txBody>
      </p:sp>
      <p:sp>
        <p:nvSpPr>
          <p:cNvPr id="5" name="Datumsplatzhalter 4">
            <a:extLst>
              <a:ext uri="{FF2B5EF4-FFF2-40B4-BE49-F238E27FC236}">
                <a16:creationId xmlns:a16="http://schemas.microsoft.com/office/drawing/2014/main" id="{0CF91EBA-5B1B-22BF-6810-E809994E8392}"/>
              </a:ext>
            </a:extLst>
          </p:cNvPr>
          <p:cNvSpPr>
            <a:spLocks noGrp="1"/>
          </p:cNvSpPr>
          <p:nvPr>
            <p:ph type="dt" sz="half" idx="10"/>
          </p:nvPr>
        </p:nvSpPr>
        <p:spPr/>
        <p:txBody>
          <a:bodyPr/>
          <a:lstStyle/>
          <a:p>
            <a:fld id="{71E66734-48C6-42F7-9D9C-6B66D6C42542}" type="datetime2">
              <a:rPr lang="de-DE" smtClean="0"/>
              <a:t>Montag, 26. Januar 2026</a:t>
            </a:fld>
            <a:endParaRPr lang="de-DE"/>
          </a:p>
        </p:txBody>
      </p:sp>
      <p:sp>
        <p:nvSpPr>
          <p:cNvPr id="6" name="Foliennummernplatzhalter 5">
            <a:extLst>
              <a:ext uri="{FF2B5EF4-FFF2-40B4-BE49-F238E27FC236}">
                <a16:creationId xmlns:a16="http://schemas.microsoft.com/office/drawing/2014/main" id="{D4B5693C-9267-C8A6-97AB-5B95CCA1C9F0}"/>
              </a:ext>
            </a:extLst>
          </p:cNvPr>
          <p:cNvSpPr>
            <a:spLocks noGrp="1"/>
          </p:cNvSpPr>
          <p:nvPr>
            <p:ph type="sldNum" sz="quarter" idx="12"/>
          </p:nvPr>
        </p:nvSpPr>
        <p:spPr/>
        <p:txBody>
          <a:bodyPr/>
          <a:lstStyle/>
          <a:p>
            <a:fld id="{9D26C6B8-7DF4-4F01-8878-A6272B56DAC3}" type="slidenum">
              <a:rPr lang="de-DE" smtClean="0"/>
              <a:pPr/>
              <a:t>23</a:t>
            </a:fld>
            <a:endParaRPr lang="de-DE"/>
          </a:p>
        </p:txBody>
      </p:sp>
      <p:sp>
        <p:nvSpPr>
          <p:cNvPr id="7" name="Textplatzhalter 6">
            <a:extLst>
              <a:ext uri="{FF2B5EF4-FFF2-40B4-BE49-F238E27FC236}">
                <a16:creationId xmlns:a16="http://schemas.microsoft.com/office/drawing/2014/main" id="{09B27C3C-11F0-1BC1-B942-D681418E9AA0}"/>
              </a:ext>
            </a:extLst>
          </p:cNvPr>
          <p:cNvSpPr>
            <a:spLocks noGrp="1"/>
          </p:cNvSpPr>
          <p:nvPr>
            <p:ph type="body" sz="quarter" idx="13"/>
          </p:nvPr>
        </p:nvSpPr>
        <p:spPr/>
        <p:txBody>
          <a:bodyPr/>
          <a:lstStyle/>
          <a:p>
            <a:endParaRPr lang="de-DE"/>
          </a:p>
        </p:txBody>
      </p:sp>
      <p:sp>
        <p:nvSpPr>
          <p:cNvPr id="8" name="Textplatzhalter 7">
            <a:extLst>
              <a:ext uri="{FF2B5EF4-FFF2-40B4-BE49-F238E27FC236}">
                <a16:creationId xmlns:a16="http://schemas.microsoft.com/office/drawing/2014/main" id="{7D68114C-00D9-7B5A-853E-CA7557B657F1}"/>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068666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8E7B9-44CA-8DE4-D7BB-52BCFE06C4A7}"/>
              </a:ext>
            </a:extLst>
          </p:cNvPr>
          <p:cNvSpPr>
            <a:spLocks noGrp="1"/>
          </p:cNvSpPr>
          <p:nvPr>
            <p:ph type="title"/>
          </p:nvPr>
        </p:nvSpPr>
        <p:spPr/>
        <p:txBody>
          <a:bodyPr/>
          <a:lstStyle/>
          <a:p>
            <a:r>
              <a:rPr lang="de-AT" dirty="0"/>
              <a:t>NABU-Quiz zu Schwalben</a:t>
            </a:r>
            <a:endParaRPr lang="de-DE" dirty="0"/>
          </a:p>
        </p:txBody>
      </p:sp>
      <p:pic>
        <p:nvPicPr>
          <p:cNvPr id="7" name="Inhaltsplatzhalter 6">
            <a:extLst>
              <a:ext uri="{FF2B5EF4-FFF2-40B4-BE49-F238E27FC236}">
                <a16:creationId xmlns:a16="http://schemas.microsoft.com/office/drawing/2014/main" id="{B1EB4A85-39C3-2755-A2AE-13227163C3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8456" y="1079500"/>
            <a:ext cx="3367088" cy="3367088"/>
          </a:xfrm>
          <a:prstGeom prst="rect">
            <a:avLst/>
          </a:prstGeom>
          <a:ln>
            <a:solidFill>
              <a:schemeClr val="tx1"/>
            </a:solidFill>
          </a:ln>
        </p:spPr>
      </p:pic>
      <p:sp>
        <p:nvSpPr>
          <p:cNvPr id="5" name="Datumsplatzhalter 4">
            <a:extLst>
              <a:ext uri="{FF2B5EF4-FFF2-40B4-BE49-F238E27FC236}">
                <a16:creationId xmlns:a16="http://schemas.microsoft.com/office/drawing/2014/main" id="{669CC215-A563-052E-91A3-E951AFC1E25A}"/>
              </a:ext>
            </a:extLst>
          </p:cNvPr>
          <p:cNvSpPr>
            <a:spLocks noGrp="1"/>
          </p:cNvSpPr>
          <p:nvPr>
            <p:ph type="dt" sz="half" idx="10"/>
          </p:nvPr>
        </p:nvSpPr>
        <p:spPr/>
        <p:txBody>
          <a:bodyPr/>
          <a:lstStyle/>
          <a:p>
            <a:fld id="{07ACB6DE-370D-49AB-A992-8341708E1005}" type="datetime2">
              <a:rPr lang="de-DE" smtClean="0"/>
              <a:t>Montag, 26. Januar 2026</a:t>
            </a:fld>
            <a:endParaRPr lang="de-DE"/>
          </a:p>
        </p:txBody>
      </p:sp>
      <p:sp>
        <p:nvSpPr>
          <p:cNvPr id="6" name="Foliennummernplatzhalter 5">
            <a:extLst>
              <a:ext uri="{FF2B5EF4-FFF2-40B4-BE49-F238E27FC236}">
                <a16:creationId xmlns:a16="http://schemas.microsoft.com/office/drawing/2014/main" id="{47D09375-E0A7-CD70-33A8-06360839A45E}"/>
              </a:ext>
            </a:extLst>
          </p:cNvPr>
          <p:cNvSpPr>
            <a:spLocks noGrp="1"/>
          </p:cNvSpPr>
          <p:nvPr>
            <p:ph type="sldNum" sz="quarter" idx="12"/>
          </p:nvPr>
        </p:nvSpPr>
        <p:spPr/>
        <p:txBody>
          <a:bodyPr/>
          <a:lstStyle/>
          <a:p>
            <a:fld id="{9D26C6B8-7DF4-4F01-8878-A6272B56DAC3}" type="slidenum">
              <a:rPr lang="de-DE" smtClean="0"/>
              <a:pPr/>
              <a:t>24</a:t>
            </a:fld>
            <a:endParaRPr lang="de-DE"/>
          </a:p>
        </p:txBody>
      </p:sp>
      <p:sp>
        <p:nvSpPr>
          <p:cNvPr id="9" name="Textplatzhalter 8">
            <a:extLst>
              <a:ext uri="{FF2B5EF4-FFF2-40B4-BE49-F238E27FC236}">
                <a16:creationId xmlns:a16="http://schemas.microsoft.com/office/drawing/2014/main" id="{3B94992A-44AE-43B9-D1C1-8FD4FC6E6F05}"/>
              </a:ext>
            </a:extLst>
          </p:cNvPr>
          <p:cNvSpPr>
            <a:spLocks noGrp="1"/>
          </p:cNvSpPr>
          <p:nvPr>
            <p:ph type="body" sz="quarter" idx="13"/>
          </p:nvPr>
        </p:nvSpPr>
        <p:spPr/>
        <p:txBody>
          <a:bodyPr/>
          <a:lstStyle/>
          <a:p>
            <a:pPr algn="ctr"/>
            <a:r>
              <a:rPr lang="de-DE" dirty="0"/>
              <a:t>https://www.nabu.de/tiere-und-pflanzen/aktionen-und-projekte/schwalbenfreundliches-haus/25067.html</a:t>
            </a:r>
          </a:p>
        </p:txBody>
      </p:sp>
    </p:spTree>
    <p:extLst>
      <p:ext uri="{BB962C8B-B14F-4D97-AF65-F5344CB8AC3E}">
        <p14:creationId xmlns:p14="http://schemas.microsoft.com/office/powerpoint/2010/main" val="1518380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B550525-E2A3-BBCD-5720-6C16010AFECD}"/>
              </a:ext>
            </a:extLst>
          </p:cNvPr>
          <p:cNvSpPr>
            <a:spLocks noGrp="1"/>
          </p:cNvSpPr>
          <p:nvPr>
            <p:ph sz="half" idx="1"/>
          </p:nvPr>
        </p:nvSpPr>
        <p:spPr/>
        <p:txBody>
          <a:bodyPr/>
          <a:lstStyle/>
          <a:p>
            <a:pPr marL="285750" indent="-285750">
              <a:buFont typeface="Wingdings" panose="05000000000000000000" pitchFamily="2" charset="2"/>
              <a:buChar char="§"/>
            </a:pPr>
            <a:r>
              <a:rPr lang="de-AT" dirty="0"/>
              <a:t>Erstellt in Kleingruppen ein Plakat zu Schwalben</a:t>
            </a:r>
          </a:p>
          <a:p>
            <a:pPr marL="285750" indent="-285750">
              <a:buFont typeface="Wingdings" panose="05000000000000000000" pitchFamily="2" charset="2"/>
              <a:buChar char="§"/>
            </a:pPr>
            <a:r>
              <a:rPr lang="de-AT" dirty="0"/>
              <a:t>Welche Informationen sollten enthalten sein?</a:t>
            </a:r>
          </a:p>
          <a:p>
            <a:pPr marL="462150" lvl="1" indent="-285750">
              <a:buFont typeface="Wingdings" panose="05000000000000000000" pitchFamily="2" charset="2"/>
              <a:buChar char="§"/>
            </a:pPr>
            <a:r>
              <a:rPr lang="de-AT" dirty="0"/>
              <a:t>Thema</a:t>
            </a:r>
          </a:p>
          <a:p>
            <a:pPr marL="462150" lvl="1" indent="-285750">
              <a:buFont typeface="Wingdings" panose="05000000000000000000" pitchFamily="2" charset="2"/>
              <a:buChar char="§"/>
            </a:pPr>
            <a:r>
              <a:rPr lang="de-AT" dirty="0"/>
              <a:t>Lebensraum</a:t>
            </a:r>
          </a:p>
          <a:p>
            <a:pPr marL="462150" lvl="1" indent="-285750">
              <a:buFont typeface="Wingdings" panose="05000000000000000000" pitchFamily="2" charset="2"/>
              <a:buChar char="§"/>
            </a:pPr>
            <a:r>
              <a:rPr lang="de-AT" dirty="0"/>
              <a:t>Aussehen</a:t>
            </a:r>
          </a:p>
          <a:p>
            <a:pPr marL="462150" lvl="1" indent="-285750">
              <a:buFont typeface="Wingdings" panose="05000000000000000000" pitchFamily="2" charset="2"/>
              <a:buChar char="§"/>
            </a:pPr>
            <a:r>
              <a:rPr lang="de-DE" dirty="0"/>
              <a:t>Ernährung</a:t>
            </a:r>
          </a:p>
          <a:p>
            <a:pPr marL="462150" lvl="1" indent="-285750">
              <a:buFont typeface="Wingdings" panose="05000000000000000000" pitchFamily="2" charset="2"/>
              <a:buChar char="§"/>
            </a:pPr>
            <a:r>
              <a:rPr lang="de-DE" dirty="0"/>
              <a:t>…</a:t>
            </a:r>
          </a:p>
        </p:txBody>
      </p:sp>
      <p:sp>
        <p:nvSpPr>
          <p:cNvPr id="3" name="Datumsplatzhalter 2">
            <a:extLst>
              <a:ext uri="{FF2B5EF4-FFF2-40B4-BE49-F238E27FC236}">
                <a16:creationId xmlns:a16="http://schemas.microsoft.com/office/drawing/2014/main" id="{67D4158B-5A8F-6C36-CF3C-8D6B4E9BF16D}"/>
              </a:ext>
            </a:extLst>
          </p:cNvPr>
          <p:cNvSpPr>
            <a:spLocks noGrp="1"/>
          </p:cNvSpPr>
          <p:nvPr>
            <p:ph type="dt" sz="half" idx="10"/>
          </p:nvPr>
        </p:nvSpPr>
        <p:spPr/>
        <p:txBody>
          <a:bodyPr/>
          <a:lstStyle/>
          <a:p>
            <a:fld id="{AED97503-3CBC-4108-8E7A-61D807E3F0B8}" type="datetime2">
              <a:rPr lang="de-DE" smtClean="0"/>
              <a:t>Montag, 26. Januar 2026</a:t>
            </a:fld>
            <a:endParaRPr lang="de-DE" dirty="0"/>
          </a:p>
        </p:txBody>
      </p:sp>
      <p:sp>
        <p:nvSpPr>
          <p:cNvPr id="4" name="Foliennummernplatzhalter 3">
            <a:extLst>
              <a:ext uri="{FF2B5EF4-FFF2-40B4-BE49-F238E27FC236}">
                <a16:creationId xmlns:a16="http://schemas.microsoft.com/office/drawing/2014/main" id="{78D29943-BD2B-079A-6DF4-23D2231DD4B1}"/>
              </a:ext>
            </a:extLst>
          </p:cNvPr>
          <p:cNvSpPr>
            <a:spLocks noGrp="1"/>
          </p:cNvSpPr>
          <p:nvPr>
            <p:ph type="sldNum" sz="quarter" idx="12"/>
          </p:nvPr>
        </p:nvSpPr>
        <p:spPr/>
        <p:txBody>
          <a:bodyPr/>
          <a:lstStyle/>
          <a:p>
            <a:fld id="{9D26C6B8-7DF4-4F01-8878-A6272B56DAC3}" type="slidenum">
              <a:rPr lang="de-DE" smtClean="0"/>
              <a:pPr/>
              <a:t>25</a:t>
            </a:fld>
            <a:endParaRPr lang="de-DE"/>
          </a:p>
        </p:txBody>
      </p:sp>
      <p:pic>
        <p:nvPicPr>
          <p:cNvPr id="12" name="Bildplatzhalter 11" descr="Ein Bild, das Vogel, Schwalbe, draußen, Singvogel enthält.&#10;&#10;KI-generierte Inhalte können fehlerhaft sein.">
            <a:extLst>
              <a:ext uri="{FF2B5EF4-FFF2-40B4-BE49-F238E27FC236}">
                <a16:creationId xmlns:a16="http://schemas.microsoft.com/office/drawing/2014/main" id="{634595A5-0FDA-5410-EC80-E9A27A4C320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32" r="3132"/>
          <a:stretch>
            <a:fillRect/>
          </a:stretch>
        </p:blipFill>
        <p:spPr/>
      </p:pic>
      <p:pic>
        <p:nvPicPr>
          <p:cNvPr id="10" name="Bildplatzhalter 9" descr="Ein Bild, das Vogel, draußen, Schnabel, Wasservögel enthält.&#10;&#10;KI-generierte Inhalte können fehlerhaft sein.">
            <a:extLst>
              <a:ext uri="{FF2B5EF4-FFF2-40B4-BE49-F238E27FC236}">
                <a16:creationId xmlns:a16="http://schemas.microsoft.com/office/drawing/2014/main" id="{CAF9D16A-4461-204C-DD15-BF203CFACF1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295" r="10295"/>
          <a:stretch>
            <a:fillRect/>
          </a:stretch>
        </p:blipFill>
        <p:spPr/>
      </p:pic>
      <p:sp>
        <p:nvSpPr>
          <p:cNvPr id="7" name="Textplatzhalter 6">
            <a:extLst>
              <a:ext uri="{FF2B5EF4-FFF2-40B4-BE49-F238E27FC236}">
                <a16:creationId xmlns:a16="http://schemas.microsoft.com/office/drawing/2014/main" id="{2F28CECD-24E8-627A-DF12-FFE7B4FF1F7B}"/>
              </a:ext>
            </a:extLst>
          </p:cNvPr>
          <p:cNvSpPr>
            <a:spLocks noGrp="1"/>
          </p:cNvSpPr>
          <p:nvPr>
            <p:ph type="body" sz="quarter" idx="15"/>
          </p:nvPr>
        </p:nvSpPr>
        <p:spPr>
          <a:xfrm>
            <a:off x="457199" y="4399200"/>
            <a:ext cx="5251449" cy="331200"/>
          </a:xfrm>
        </p:spPr>
        <p:txBody>
          <a:bodyPr>
            <a:noAutofit/>
          </a:bodyPr>
          <a:lstStyle/>
          <a:p>
            <a:r>
              <a:rPr lang="de-AT" dirty="0">
                <a:solidFill>
                  <a:schemeClr val="accent6"/>
                </a:solidFill>
              </a:rPr>
              <a:t>Oben: Mehlschwalbe – Foto: </a:t>
            </a:r>
            <a:r>
              <a:rPr lang="de-DE" dirty="0">
                <a:solidFill>
                  <a:schemeClr val="accent6"/>
                </a:solidFill>
              </a:rPr>
              <a:t>NABU/CEWE/Carsten Friedrich</a:t>
            </a:r>
            <a:endParaRPr lang="de-AT" dirty="0">
              <a:solidFill>
                <a:schemeClr val="accent6"/>
              </a:solidFill>
            </a:endParaRPr>
          </a:p>
          <a:p>
            <a:pPr>
              <a:spcBef>
                <a:spcPts val="0"/>
              </a:spcBef>
            </a:pPr>
            <a:r>
              <a:rPr lang="de-AT" dirty="0">
                <a:solidFill>
                  <a:schemeClr val="accent6"/>
                </a:solidFill>
              </a:rPr>
              <a:t>Unten: Rauchschwalbe – Foto: NABU/Christoph </a:t>
            </a:r>
            <a:r>
              <a:rPr lang="de-AT" dirty="0" err="1">
                <a:solidFill>
                  <a:schemeClr val="accent6"/>
                </a:solidFill>
              </a:rPr>
              <a:t>Moning</a:t>
            </a:r>
            <a:endParaRPr lang="de-DE" dirty="0">
              <a:solidFill>
                <a:schemeClr val="accent6"/>
              </a:solidFill>
            </a:endParaRPr>
          </a:p>
          <a:p>
            <a:endParaRPr lang="de-DE" dirty="0"/>
          </a:p>
        </p:txBody>
      </p:sp>
      <p:sp>
        <p:nvSpPr>
          <p:cNvPr id="8" name="Titel 7">
            <a:extLst>
              <a:ext uri="{FF2B5EF4-FFF2-40B4-BE49-F238E27FC236}">
                <a16:creationId xmlns:a16="http://schemas.microsoft.com/office/drawing/2014/main" id="{06449587-F394-827E-3296-7EAB4750E0C8}"/>
              </a:ext>
            </a:extLst>
          </p:cNvPr>
          <p:cNvSpPr>
            <a:spLocks noGrp="1"/>
          </p:cNvSpPr>
          <p:nvPr>
            <p:ph type="title"/>
          </p:nvPr>
        </p:nvSpPr>
        <p:spPr/>
        <p:txBody>
          <a:bodyPr/>
          <a:lstStyle/>
          <a:p>
            <a:r>
              <a:rPr lang="de-AT" dirty="0"/>
              <a:t>Plakat erstellen</a:t>
            </a:r>
            <a:endParaRPr lang="de-DE" dirty="0"/>
          </a:p>
        </p:txBody>
      </p:sp>
    </p:spTree>
    <p:extLst>
      <p:ext uri="{BB962C8B-B14F-4D97-AF65-F5344CB8AC3E}">
        <p14:creationId xmlns:p14="http://schemas.microsoft.com/office/powerpoint/2010/main" val="16655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75BD6E-272F-57DA-6D36-814C97821AAD}"/>
              </a:ext>
            </a:extLst>
          </p:cNvPr>
          <p:cNvSpPr>
            <a:spLocks noGrp="1"/>
          </p:cNvSpPr>
          <p:nvPr>
            <p:ph type="dt" sz="half" idx="10"/>
          </p:nvPr>
        </p:nvSpPr>
        <p:spPr/>
        <p:txBody>
          <a:bodyPr/>
          <a:lstStyle/>
          <a:p>
            <a:fld id="{B2FAC63B-D1A6-4BD0-8956-75AC2737DFE3}" type="datetime2">
              <a:rPr lang="de-DE" smtClean="0"/>
              <a:t>Montag, 26. Januar 2026</a:t>
            </a:fld>
            <a:endParaRPr lang="de-DE" dirty="0"/>
          </a:p>
        </p:txBody>
      </p:sp>
      <p:sp>
        <p:nvSpPr>
          <p:cNvPr id="3" name="Foliennummernplatzhalter 2">
            <a:extLst>
              <a:ext uri="{FF2B5EF4-FFF2-40B4-BE49-F238E27FC236}">
                <a16:creationId xmlns:a16="http://schemas.microsoft.com/office/drawing/2014/main" id="{49D03E87-B5AA-AD65-250D-4FEF4F7C0581}"/>
              </a:ext>
            </a:extLst>
          </p:cNvPr>
          <p:cNvSpPr>
            <a:spLocks noGrp="1"/>
          </p:cNvSpPr>
          <p:nvPr>
            <p:ph type="sldNum" sz="quarter" idx="12"/>
          </p:nvPr>
        </p:nvSpPr>
        <p:spPr/>
        <p:txBody>
          <a:bodyPr/>
          <a:lstStyle/>
          <a:p>
            <a:fld id="{9D26C6B8-7DF4-4F01-8878-A6272B56DAC3}" type="slidenum">
              <a:rPr lang="de-DE" smtClean="0"/>
              <a:pPr/>
              <a:t>26</a:t>
            </a:fld>
            <a:endParaRPr lang="de-DE"/>
          </a:p>
        </p:txBody>
      </p:sp>
      <p:sp>
        <p:nvSpPr>
          <p:cNvPr id="4" name="Inhaltsplatzhalter 3">
            <a:extLst>
              <a:ext uri="{FF2B5EF4-FFF2-40B4-BE49-F238E27FC236}">
                <a16:creationId xmlns:a16="http://schemas.microsoft.com/office/drawing/2014/main" id="{7DD48A93-E3AC-28B2-6DCC-8013D5FF7E6F}"/>
              </a:ext>
            </a:extLst>
          </p:cNvPr>
          <p:cNvSpPr>
            <a:spLocks noGrp="1"/>
          </p:cNvSpPr>
          <p:nvPr>
            <p:ph idx="1"/>
          </p:nvPr>
        </p:nvSpPr>
        <p:spPr/>
        <p:txBody>
          <a:bodyPr/>
          <a:lstStyle/>
          <a:p>
            <a:pPr>
              <a:spcBef>
                <a:spcPts val="600"/>
              </a:spcBef>
            </a:pPr>
            <a:r>
              <a:rPr lang="de-DE" dirty="0"/>
              <a:t>NABU-Waldinstitut Standort Blankenburg</a:t>
            </a:r>
          </a:p>
          <a:p>
            <a:pPr>
              <a:spcBef>
                <a:spcPts val="600"/>
              </a:spcBef>
            </a:pPr>
            <a:r>
              <a:rPr lang="de-DE" dirty="0"/>
              <a:t>Großes Schloss 1</a:t>
            </a:r>
          </a:p>
          <a:p>
            <a:pPr>
              <a:spcBef>
                <a:spcPts val="600"/>
              </a:spcBef>
            </a:pPr>
            <a:r>
              <a:rPr lang="de-DE" dirty="0"/>
              <a:t>38889 Blankenburg</a:t>
            </a:r>
          </a:p>
          <a:p>
            <a:pPr>
              <a:spcBef>
                <a:spcPts val="600"/>
              </a:spcBef>
            </a:pPr>
            <a:r>
              <a:rPr lang="de-DE" b="0" i="0" dirty="0">
                <a:solidFill>
                  <a:srgbClr val="000000"/>
                </a:solidFill>
                <a:effectLst/>
                <a:latin typeface="Source Sans Pro" panose="020B0503030403020204" pitchFamily="34" charset="0"/>
              </a:rPr>
              <a:t>Waldinstitut-Blankenburg@NABU.de</a:t>
            </a:r>
          </a:p>
          <a:p>
            <a:pPr>
              <a:spcBef>
                <a:spcPts val="600"/>
              </a:spcBef>
            </a:pPr>
            <a:r>
              <a:rPr lang="de-DE" dirty="0"/>
              <a:t>www.NABU-Waldinstitut-Blankenburg.de</a:t>
            </a:r>
          </a:p>
          <a:p>
            <a:pPr>
              <a:spcBef>
                <a:spcPts val="600"/>
              </a:spcBef>
            </a:pPr>
            <a:r>
              <a:rPr lang="de-DE" dirty="0"/>
              <a:t>www.Nachhaltigkeitslabor-Wald.de</a:t>
            </a:r>
          </a:p>
          <a:p>
            <a:endParaRPr lang="de-DE" dirty="0"/>
          </a:p>
        </p:txBody>
      </p:sp>
      <p:sp>
        <p:nvSpPr>
          <p:cNvPr id="5" name="Titel 4">
            <a:extLst>
              <a:ext uri="{FF2B5EF4-FFF2-40B4-BE49-F238E27FC236}">
                <a16:creationId xmlns:a16="http://schemas.microsoft.com/office/drawing/2014/main" id="{85AB1E47-6268-EF7B-803E-2C1A7C071146}"/>
              </a:ext>
            </a:extLst>
          </p:cNvPr>
          <p:cNvSpPr>
            <a:spLocks noGrp="1"/>
          </p:cNvSpPr>
          <p:nvPr>
            <p:ph type="title"/>
          </p:nvPr>
        </p:nvSpPr>
        <p:spPr/>
        <p:txBody>
          <a:bodyPr/>
          <a:lstStyle/>
          <a:p>
            <a:r>
              <a:rPr lang="de-AT" dirty="0"/>
              <a:t>„</a:t>
            </a:r>
            <a:r>
              <a:rPr lang="de-DE" dirty="0"/>
              <a:t>Wenn Schwalben am Haus brüten, geht das Glück nicht verloren“</a:t>
            </a:r>
          </a:p>
        </p:txBody>
      </p:sp>
    </p:spTree>
    <p:extLst>
      <p:ext uri="{BB962C8B-B14F-4D97-AF65-F5344CB8AC3E}">
        <p14:creationId xmlns:p14="http://schemas.microsoft.com/office/powerpoint/2010/main" val="2513703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5B903-F63F-88EA-2692-CAF7D41B435F}"/>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9BB4C253-F0F8-E190-4118-6E50C35A46C8}"/>
              </a:ext>
            </a:extLst>
          </p:cNvPr>
          <p:cNvSpPr>
            <a:spLocks noGrp="1"/>
          </p:cNvSpPr>
          <p:nvPr>
            <p:ph type="title"/>
          </p:nvPr>
        </p:nvSpPr>
        <p:spPr/>
        <p:txBody>
          <a:bodyPr anchor="b">
            <a:normAutofit/>
          </a:bodyPr>
          <a:lstStyle/>
          <a:p>
            <a:r>
              <a:rPr lang="de-DE" dirty="0"/>
              <a:t>Aussehen – Verwechslungsgefahr</a:t>
            </a:r>
          </a:p>
        </p:txBody>
      </p:sp>
      <p:sp>
        <p:nvSpPr>
          <p:cNvPr id="4" name="Datumsplatzhalter 3">
            <a:extLst>
              <a:ext uri="{FF2B5EF4-FFF2-40B4-BE49-F238E27FC236}">
                <a16:creationId xmlns:a16="http://schemas.microsoft.com/office/drawing/2014/main" id="{19B09458-CC55-0135-D997-A64CAC23E555}"/>
              </a:ext>
            </a:extLst>
          </p:cNvPr>
          <p:cNvSpPr>
            <a:spLocks noGrp="1"/>
          </p:cNvSpPr>
          <p:nvPr>
            <p:ph type="dt" sz="half" idx="10"/>
          </p:nvPr>
        </p:nvSpPr>
        <p:spPr/>
        <p:txBody>
          <a:bodyPr/>
          <a:lstStyle/>
          <a:p>
            <a:fld id="{82F40069-EC65-4229-80F6-95B1C15EB134}" type="datetime2">
              <a:rPr lang="de-DE" smtClean="0"/>
              <a:t>Montag, 26. Januar 2026</a:t>
            </a:fld>
            <a:endParaRPr lang="de-DE" dirty="0"/>
          </a:p>
        </p:txBody>
      </p:sp>
      <p:sp>
        <p:nvSpPr>
          <p:cNvPr id="5" name="Foliennummernplatzhalter 4">
            <a:extLst>
              <a:ext uri="{FF2B5EF4-FFF2-40B4-BE49-F238E27FC236}">
                <a16:creationId xmlns:a16="http://schemas.microsoft.com/office/drawing/2014/main" id="{0E1907FE-EDE4-ED8A-07DD-3A636B528F52}"/>
              </a:ext>
            </a:extLst>
          </p:cNvPr>
          <p:cNvSpPr>
            <a:spLocks noGrp="1"/>
          </p:cNvSpPr>
          <p:nvPr>
            <p:ph type="sldNum" sz="quarter" idx="12"/>
          </p:nvPr>
        </p:nvSpPr>
        <p:spPr/>
        <p:txBody>
          <a:bodyPr/>
          <a:lstStyle/>
          <a:p>
            <a:fld id="{16EFD5B1-68CB-4A29-8F6C-4D18DB05CB6D}" type="slidenum">
              <a:rPr lang="de-DE" smtClean="0"/>
              <a:pPr/>
              <a:t>27</a:t>
            </a:fld>
            <a:endParaRPr lang="de-DE"/>
          </a:p>
        </p:txBody>
      </p:sp>
      <p:pic>
        <p:nvPicPr>
          <p:cNvPr id="3" name="Grafik 2">
            <a:extLst>
              <a:ext uri="{FF2B5EF4-FFF2-40B4-BE49-F238E27FC236}">
                <a16:creationId xmlns:a16="http://schemas.microsoft.com/office/drawing/2014/main" id="{4EB6B517-004E-3794-B68E-2FA5A16CA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70" y="896400"/>
            <a:ext cx="4639260" cy="3888000"/>
          </a:xfrm>
          <a:prstGeom prst="rect">
            <a:avLst/>
          </a:prstGeom>
          <a:ln>
            <a:solidFill>
              <a:srgbClr val="E4E2D5"/>
            </a:solidFill>
          </a:ln>
        </p:spPr>
      </p:pic>
    </p:spTree>
    <p:extLst>
      <p:ext uri="{BB962C8B-B14F-4D97-AF65-F5344CB8AC3E}">
        <p14:creationId xmlns:p14="http://schemas.microsoft.com/office/powerpoint/2010/main" val="32082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Vogel, Screenshot enthält.&#10;&#10;KI-generierte Inhalte können fehlerhaft sein.">
            <a:extLst>
              <a:ext uri="{FF2B5EF4-FFF2-40B4-BE49-F238E27FC236}">
                <a16:creationId xmlns:a16="http://schemas.microsoft.com/office/drawing/2014/main" id="{5AC99318-86B6-F89C-E9FE-20EE07D51B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0827" y="0"/>
            <a:ext cx="6722346" cy="4752000"/>
          </a:xfrm>
        </p:spPr>
      </p:pic>
      <p:sp>
        <p:nvSpPr>
          <p:cNvPr id="4" name="Datumsplatzhalter 3">
            <a:extLst>
              <a:ext uri="{FF2B5EF4-FFF2-40B4-BE49-F238E27FC236}">
                <a16:creationId xmlns:a16="http://schemas.microsoft.com/office/drawing/2014/main" id="{51845225-2F0E-BFE5-9ECE-9DE087DB07B3}"/>
              </a:ext>
            </a:extLst>
          </p:cNvPr>
          <p:cNvSpPr>
            <a:spLocks noGrp="1"/>
          </p:cNvSpPr>
          <p:nvPr>
            <p:ph type="dt" sz="half" idx="10"/>
          </p:nvPr>
        </p:nvSpPr>
        <p:spPr/>
        <p:txBody>
          <a:bodyPr/>
          <a:lstStyle/>
          <a:p>
            <a:fld id="{2400E941-F415-45BB-BDCA-FE66496F8354}" type="datetime2">
              <a:rPr lang="de-DE" smtClean="0"/>
              <a:t>Montag, 26. Januar 2026</a:t>
            </a:fld>
            <a:endParaRPr lang="de-DE" dirty="0"/>
          </a:p>
        </p:txBody>
      </p:sp>
      <p:sp>
        <p:nvSpPr>
          <p:cNvPr id="5" name="Foliennummernplatzhalter 4">
            <a:extLst>
              <a:ext uri="{FF2B5EF4-FFF2-40B4-BE49-F238E27FC236}">
                <a16:creationId xmlns:a16="http://schemas.microsoft.com/office/drawing/2014/main" id="{D9549B6F-3D89-4933-E9B6-131F3AC203A2}"/>
              </a:ext>
            </a:extLst>
          </p:cNvPr>
          <p:cNvSpPr>
            <a:spLocks noGrp="1"/>
          </p:cNvSpPr>
          <p:nvPr>
            <p:ph type="sldNum" sz="quarter" idx="12"/>
          </p:nvPr>
        </p:nvSpPr>
        <p:spPr/>
        <p:txBody>
          <a:bodyPr/>
          <a:lstStyle/>
          <a:p>
            <a:fld id="{16EFD5B1-68CB-4A29-8F6C-4D18DB05CB6D}" type="slidenum">
              <a:rPr lang="de-DE" smtClean="0"/>
              <a:pPr/>
              <a:t>28</a:t>
            </a:fld>
            <a:endParaRPr lang="de-DE"/>
          </a:p>
        </p:txBody>
      </p:sp>
    </p:spTree>
    <p:extLst>
      <p:ext uri="{BB962C8B-B14F-4D97-AF65-F5344CB8AC3E}">
        <p14:creationId xmlns:p14="http://schemas.microsoft.com/office/powerpoint/2010/main" val="1794321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230E45E-8BC3-0CE5-F758-927AFB00DEFB}"/>
              </a:ext>
            </a:extLst>
          </p:cNvPr>
          <p:cNvSpPr>
            <a:spLocks noGrp="1"/>
          </p:cNvSpPr>
          <p:nvPr>
            <p:ph type="dt" sz="half" idx="10"/>
          </p:nvPr>
        </p:nvSpPr>
        <p:spPr/>
        <p:txBody>
          <a:bodyPr/>
          <a:lstStyle/>
          <a:p>
            <a:fld id="{2400E941-F415-45BB-BDCA-FE66496F8354}" type="datetime2">
              <a:rPr lang="de-DE" smtClean="0"/>
              <a:t>Montag, 26. Januar 2026</a:t>
            </a:fld>
            <a:endParaRPr lang="de-DE" dirty="0"/>
          </a:p>
        </p:txBody>
      </p:sp>
      <p:sp>
        <p:nvSpPr>
          <p:cNvPr id="5" name="Foliennummernplatzhalter 4">
            <a:extLst>
              <a:ext uri="{FF2B5EF4-FFF2-40B4-BE49-F238E27FC236}">
                <a16:creationId xmlns:a16="http://schemas.microsoft.com/office/drawing/2014/main" id="{32AECBF5-8D66-F1EC-702F-486C9B0B711B}"/>
              </a:ext>
            </a:extLst>
          </p:cNvPr>
          <p:cNvSpPr>
            <a:spLocks noGrp="1"/>
          </p:cNvSpPr>
          <p:nvPr>
            <p:ph type="sldNum" sz="quarter" idx="12"/>
          </p:nvPr>
        </p:nvSpPr>
        <p:spPr/>
        <p:txBody>
          <a:bodyPr/>
          <a:lstStyle/>
          <a:p>
            <a:fld id="{16EFD5B1-68CB-4A29-8F6C-4D18DB05CB6D}" type="slidenum">
              <a:rPr lang="de-DE" smtClean="0"/>
              <a:pPr/>
              <a:t>29</a:t>
            </a:fld>
            <a:endParaRPr lang="de-DE"/>
          </a:p>
        </p:txBody>
      </p:sp>
      <p:pic>
        <p:nvPicPr>
          <p:cNvPr id="16" name="Inhaltsplatzhalter 15">
            <a:extLst>
              <a:ext uri="{FF2B5EF4-FFF2-40B4-BE49-F238E27FC236}">
                <a16:creationId xmlns:a16="http://schemas.microsoft.com/office/drawing/2014/main" id="{FF7234E3-FD39-5D08-92D4-6A06D2542CE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10822" y="0"/>
            <a:ext cx="6722355" cy="4752000"/>
          </a:xfrm>
        </p:spPr>
      </p:pic>
    </p:spTree>
    <p:extLst>
      <p:ext uri="{BB962C8B-B14F-4D97-AF65-F5344CB8AC3E}">
        <p14:creationId xmlns:p14="http://schemas.microsoft.com/office/powerpoint/2010/main" val="275523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Vögel auf Stromleitungen">
            <a:extLst>
              <a:ext uri="{FF2B5EF4-FFF2-40B4-BE49-F238E27FC236}">
                <a16:creationId xmlns:a16="http://schemas.microsoft.com/office/drawing/2014/main" id="{0B169817-B6B3-F315-B3D8-203C10759CF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flipH="1">
            <a:off x="11988" y="-470250"/>
            <a:ext cx="9141612" cy="6084000"/>
          </a:xfrm>
          <a:prstGeom prst="rect">
            <a:avLst/>
          </a:prstGeom>
        </p:spPr>
      </p:pic>
      <p:sp>
        <p:nvSpPr>
          <p:cNvPr id="9" name="Titel 8">
            <a:extLst>
              <a:ext uri="{FF2B5EF4-FFF2-40B4-BE49-F238E27FC236}">
                <a16:creationId xmlns:a16="http://schemas.microsoft.com/office/drawing/2014/main" id="{A97275FB-D029-45F5-86E3-535B408D8286}"/>
              </a:ext>
            </a:extLst>
          </p:cNvPr>
          <p:cNvSpPr>
            <a:spLocks noGrp="1"/>
          </p:cNvSpPr>
          <p:nvPr>
            <p:ph type="title"/>
          </p:nvPr>
        </p:nvSpPr>
        <p:spPr/>
        <p:txBody>
          <a:bodyPr/>
          <a:lstStyle/>
          <a:p>
            <a:r>
              <a:rPr lang="de-AT" dirty="0"/>
              <a:t>Die Schwalben – </a:t>
            </a:r>
            <a:r>
              <a:rPr lang="de-AT" dirty="0">
                <a:solidFill>
                  <a:srgbClr val="0068B4"/>
                </a:solidFill>
              </a:rPr>
              <a:t>von</a:t>
            </a:r>
            <a:r>
              <a:rPr lang="de-AT" dirty="0"/>
              <a:t> Julius Sturm (1816 – 1886)</a:t>
            </a:r>
            <a:endParaRPr lang="de-DE" dirty="0"/>
          </a:p>
        </p:txBody>
      </p:sp>
      <p:sp>
        <p:nvSpPr>
          <p:cNvPr id="10" name="Inhaltsplatzhalter 9">
            <a:extLst>
              <a:ext uri="{FF2B5EF4-FFF2-40B4-BE49-F238E27FC236}">
                <a16:creationId xmlns:a16="http://schemas.microsoft.com/office/drawing/2014/main" id="{616BE7F2-1D86-B18D-6AAC-EB9973989844}"/>
              </a:ext>
            </a:extLst>
          </p:cNvPr>
          <p:cNvSpPr>
            <a:spLocks noGrp="1"/>
          </p:cNvSpPr>
          <p:nvPr>
            <p:ph idx="1"/>
          </p:nvPr>
        </p:nvSpPr>
        <p:spPr>
          <a:xfrm>
            <a:off x="457200" y="1080000"/>
            <a:ext cx="8229600" cy="3579982"/>
          </a:xfrm>
        </p:spPr>
        <p:txBody>
          <a:bodyPr numCol="3"/>
          <a:lstStyle/>
          <a:p>
            <a:r>
              <a:rPr lang="de-AT" dirty="0"/>
              <a:t>Die Schwalben halten zwitschernd</a:t>
            </a:r>
          </a:p>
          <a:p>
            <a:r>
              <a:rPr lang="de-AT" dirty="0"/>
              <a:t>hoch auf dem Turme Rat;</a:t>
            </a:r>
          </a:p>
          <a:p>
            <a:r>
              <a:rPr lang="de-AT" dirty="0"/>
              <a:t>die </a:t>
            </a:r>
            <a:r>
              <a:rPr lang="de-AT" dirty="0" err="1"/>
              <a:t>Ält‘ste</a:t>
            </a:r>
            <a:r>
              <a:rPr lang="de-AT" dirty="0"/>
              <a:t> spricht bedenklich:</a:t>
            </a:r>
          </a:p>
          <a:p>
            <a:r>
              <a:rPr lang="de-AT" dirty="0"/>
              <a:t>„Der Herbst hat sich genaht.</a:t>
            </a:r>
          </a:p>
          <a:p>
            <a:endParaRPr lang="de-AT" dirty="0"/>
          </a:p>
          <a:p>
            <a:r>
              <a:rPr lang="de-AT" dirty="0"/>
              <a:t>Schon färben sich die Blätter,</a:t>
            </a:r>
          </a:p>
          <a:p>
            <a:r>
              <a:rPr lang="de-AT" dirty="0"/>
              <a:t>die Felder werden leer;</a:t>
            </a:r>
          </a:p>
          <a:p>
            <a:r>
              <a:rPr lang="de-AT" dirty="0"/>
              <a:t>bald tanzt kein einzig </a:t>
            </a:r>
            <a:r>
              <a:rPr lang="de-AT" dirty="0" err="1"/>
              <a:t>Mücklein</a:t>
            </a:r>
            <a:endParaRPr lang="de-AT" dirty="0"/>
          </a:p>
          <a:p>
            <a:r>
              <a:rPr lang="de-AT" dirty="0"/>
              <a:t>im Strahl der Sonne mehr.</a:t>
            </a:r>
          </a:p>
          <a:p>
            <a:endParaRPr lang="de-DE" dirty="0"/>
          </a:p>
          <a:p>
            <a:r>
              <a:rPr lang="de-DE" dirty="0"/>
              <a:t>Seid ihr zur Reise fertig?“</a:t>
            </a:r>
          </a:p>
          <a:p>
            <a:r>
              <a:rPr lang="de-DE" dirty="0"/>
              <a:t>Die Alten zwitschern: „Ja!“</a:t>
            </a:r>
          </a:p>
          <a:p>
            <a:r>
              <a:rPr lang="de-DE" dirty="0"/>
              <a:t>Die Jungen fragen lustig:</a:t>
            </a:r>
          </a:p>
          <a:p>
            <a:r>
              <a:rPr lang="de-DE" dirty="0"/>
              <a:t>„Wohin?“ – „Nach Afrika!“</a:t>
            </a:r>
          </a:p>
          <a:p>
            <a:endParaRPr lang="de-DE" dirty="0"/>
          </a:p>
          <a:p>
            <a:r>
              <a:rPr lang="de-DE" dirty="0"/>
              <a:t>Nun schwirrt es durch die Lüfte,</a:t>
            </a:r>
          </a:p>
          <a:p>
            <a:r>
              <a:rPr lang="de-DE" dirty="0"/>
              <a:t>verlassen ist das Nest;</a:t>
            </a:r>
          </a:p>
          <a:p>
            <a:r>
              <a:rPr lang="de-DE" dirty="0"/>
              <a:t>doch alle hält die Liebe</a:t>
            </a:r>
          </a:p>
          <a:p>
            <a:r>
              <a:rPr lang="de-DE" dirty="0"/>
              <a:t>an ihrer Heimat fest.</a:t>
            </a:r>
          </a:p>
          <a:p>
            <a:endParaRPr lang="de-DE" dirty="0"/>
          </a:p>
          <a:p>
            <a:endParaRPr lang="de-DE" dirty="0"/>
          </a:p>
          <a:p>
            <a:r>
              <a:rPr lang="de-DE" dirty="0"/>
              <a:t>Wohl ist‘s viel hundert Meilen</a:t>
            </a:r>
          </a:p>
          <a:p>
            <a:r>
              <a:rPr lang="de-DE" dirty="0"/>
              <a:t>von hier bis Afrika;</a:t>
            </a:r>
          </a:p>
          <a:p>
            <a:r>
              <a:rPr lang="de-DE" dirty="0"/>
              <a:t>doch, kommt der Sommer wieder,</a:t>
            </a:r>
          </a:p>
          <a:p>
            <a:r>
              <a:rPr lang="de-DE" dirty="0"/>
              <a:t>sind auch die Schwalben da.</a:t>
            </a:r>
          </a:p>
        </p:txBody>
      </p:sp>
      <p:sp>
        <p:nvSpPr>
          <p:cNvPr id="5" name="Datumsplatzhalter 4">
            <a:extLst>
              <a:ext uri="{FF2B5EF4-FFF2-40B4-BE49-F238E27FC236}">
                <a16:creationId xmlns:a16="http://schemas.microsoft.com/office/drawing/2014/main" id="{C6448367-C793-72B5-CD1E-A9E7E4A09113}"/>
              </a:ext>
            </a:extLst>
          </p:cNvPr>
          <p:cNvSpPr>
            <a:spLocks noGrp="1"/>
          </p:cNvSpPr>
          <p:nvPr>
            <p:ph type="dt" sz="half" idx="10"/>
          </p:nvPr>
        </p:nvSpPr>
        <p:spPr/>
        <p:txBody>
          <a:bodyPr/>
          <a:lstStyle/>
          <a:p>
            <a:fld id="{71E66734-48C6-42F7-9D9C-6B66D6C42542}" type="datetime2">
              <a:rPr lang="de-DE" smtClean="0"/>
              <a:t>Montag, 26. Januar 2026</a:t>
            </a:fld>
            <a:endParaRPr lang="de-DE" dirty="0"/>
          </a:p>
        </p:txBody>
      </p:sp>
      <p:sp>
        <p:nvSpPr>
          <p:cNvPr id="6" name="Foliennummernplatzhalter 5">
            <a:extLst>
              <a:ext uri="{FF2B5EF4-FFF2-40B4-BE49-F238E27FC236}">
                <a16:creationId xmlns:a16="http://schemas.microsoft.com/office/drawing/2014/main" id="{C5734E74-BA93-6E4A-D976-E0928C0A3EB0}"/>
              </a:ext>
            </a:extLst>
          </p:cNvPr>
          <p:cNvSpPr>
            <a:spLocks noGrp="1"/>
          </p:cNvSpPr>
          <p:nvPr>
            <p:ph type="sldNum" sz="quarter" idx="12"/>
          </p:nvPr>
        </p:nvSpPr>
        <p:spPr/>
        <p:txBody>
          <a:bodyPr/>
          <a:lstStyle/>
          <a:p>
            <a:fld id="{9D26C6B8-7DF4-4F01-8878-A6272B56DAC3}" type="slidenum">
              <a:rPr lang="de-DE" smtClean="0"/>
              <a:pPr/>
              <a:t>3</a:t>
            </a:fld>
            <a:endParaRPr lang="de-DE" dirty="0"/>
          </a:p>
        </p:txBody>
      </p:sp>
    </p:spTree>
    <p:extLst>
      <p:ext uri="{BB962C8B-B14F-4D97-AF65-F5344CB8AC3E}">
        <p14:creationId xmlns:p14="http://schemas.microsoft.com/office/powerpoint/2010/main" val="34402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 dur="500"/>
                                        <p:tgtEl>
                                          <p:spTgt spid="10">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3" dur="500"/>
                                        <p:tgtEl>
                                          <p:spTgt spid="10">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16" dur="500"/>
                                        <p:tgtEl>
                                          <p:spTgt spid="10">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19" dur="500"/>
                                        <p:tgtEl>
                                          <p:spTgt spid="10">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22" dur="500"/>
                                        <p:tgtEl>
                                          <p:spTgt spid="10">
                                            <p:txEl>
                                              <p:pRg st="6" end="6"/>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Effect transition="in" filter="randombar(horizontal)">
                                      <p:cBhvr>
                                        <p:cTn id="25" dur="500"/>
                                        <p:tgtEl>
                                          <p:spTgt spid="10">
                                            <p:txEl>
                                              <p:pRg st="7" end="7"/>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animEffect transition="in" filter="randombar(horizontal)">
                                      <p:cBhvr>
                                        <p:cTn id="28" dur="500"/>
                                        <p:tgtEl>
                                          <p:spTgt spid="10">
                                            <p:txEl>
                                              <p:pRg st="8" end="8"/>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animEffect transition="in" filter="randombar(horizontal)">
                                      <p:cBhvr>
                                        <p:cTn id="31" dur="500"/>
                                        <p:tgtEl>
                                          <p:spTgt spid="10">
                                            <p:txEl>
                                              <p:pRg st="10" end="1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xEl>
                                              <p:pRg st="11" end="11"/>
                                            </p:txEl>
                                          </p:spTgt>
                                        </p:tgtEl>
                                        <p:attrNameLst>
                                          <p:attrName>style.visibility</p:attrName>
                                        </p:attrNameLst>
                                      </p:cBhvr>
                                      <p:to>
                                        <p:strVal val="visible"/>
                                      </p:to>
                                    </p:set>
                                    <p:animEffect transition="in" filter="randombar(horizontal)">
                                      <p:cBhvr>
                                        <p:cTn id="34" dur="500"/>
                                        <p:tgtEl>
                                          <p:spTgt spid="10">
                                            <p:txEl>
                                              <p:pRg st="11" end="1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0">
                                            <p:txEl>
                                              <p:pRg st="12" end="12"/>
                                            </p:txEl>
                                          </p:spTgt>
                                        </p:tgtEl>
                                        <p:attrNameLst>
                                          <p:attrName>style.visibility</p:attrName>
                                        </p:attrNameLst>
                                      </p:cBhvr>
                                      <p:to>
                                        <p:strVal val="visible"/>
                                      </p:to>
                                    </p:set>
                                    <p:animEffect transition="in" filter="randombar(horizontal)">
                                      <p:cBhvr>
                                        <p:cTn id="37" dur="500"/>
                                        <p:tgtEl>
                                          <p:spTgt spid="10">
                                            <p:txEl>
                                              <p:pRg st="12" end="12"/>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10">
                                            <p:txEl>
                                              <p:pRg st="13" end="13"/>
                                            </p:txEl>
                                          </p:spTgt>
                                        </p:tgtEl>
                                        <p:attrNameLst>
                                          <p:attrName>style.visibility</p:attrName>
                                        </p:attrNameLst>
                                      </p:cBhvr>
                                      <p:to>
                                        <p:strVal val="visible"/>
                                      </p:to>
                                    </p:set>
                                    <p:animEffect transition="in" filter="randombar(horizontal)">
                                      <p:cBhvr>
                                        <p:cTn id="40" dur="500"/>
                                        <p:tgtEl>
                                          <p:spTgt spid="10">
                                            <p:txEl>
                                              <p:pRg st="13" end="13"/>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10">
                                            <p:txEl>
                                              <p:pRg st="15" end="15"/>
                                            </p:txEl>
                                          </p:spTgt>
                                        </p:tgtEl>
                                        <p:attrNameLst>
                                          <p:attrName>style.visibility</p:attrName>
                                        </p:attrNameLst>
                                      </p:cBhvr>
                                      <p:to>
                                        <p:strVal val="visible"/>
                                      </p:to>
                                    </p:set>
                                    <p:animEffect transition="in" filter="randombar(horizontal)">
                                      <p:cBhvr>
                                        <p:cTn id="43" dur="500"/>
                                        <p:tgtEl>
                                          <p:spTgt spid="10">
                                            <p:txEl>
                                              <p:pRg st="15" end="15"/>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10">
                                            <p:txEl>
                                              <p:pRg st="16" end="16"/>
                                            </p:txEl>
                                          </p:spTgt>
                                        </p:tgtEl>
                                        <p:attrNameLst>
                                          <p:attrName>style.visibility</p:attrName>
                                        </p:attrNameLst>
                                      </p:cBhvr>
                                      <p:to>
                                        <p:strVal val="visible"/>
                                      </p:to>
                                    </p:set>
                                    <p:animEffect transition="in" filter="randombar(horizontal)">
                                      <p:cBhvr>
                                        <p:cTn id="46" dur="500"/>
                                        <p:tgtEl>
                                          <p:spTgt spid="10">
                                            <p:txEl>
                                              <p:pRg st="16" end="16"/>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10">
                                            <p:txEl>
                                              <p:pRg st="17" end="17"/>
                                            </p:txEl>
                                          </p:spTgt>
                                        </p:tgtEl>
                                        <p:attrNameLst>
                                          <p:attrName>style.visibility</p:attrName>
                                        </p:attrNameLst>
                                      </p:cBhvr>
                                      <p:to>
                                        <p:strVal val="visible"/>
                                      </p:to>
                                    </p:set>
                                    <p:animEffect transition="in" filter="randombar(horizontal)">
                                      <p:cBhvr>
                                        <p:cTn id="49" dur="500"/>
                                        <p:tgtEl>
                                          <p:spTgt spid="10">
                                            <p:txEl>
                                              <p:pRg st="17" end="17"/>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10">
                                            <p:txEl>
                                              <p:pRg st="18" end="18"/>
                                            </p:txEl>
                                          </p:spTgt>
                                        </p:tgtEl>
                                        <p:attrNameLst>
                                          <p:attrName>style.visibility</p:attrName>
                                        </p:attrNameLst>
                                      </p:cBhvr>
                                      <p:to>
                                        <p:strVal val="visible"/>
                                      </p:to>
                                    </p:set>
                                    <p:animEffect transition="in" filter="randombar(horizontal)">
                                      <p:cBhvr>
                                        <p:cTn id="52" dur="500"/>
                                        <p:tgtEl>
                                          <p:spTgt spid="10">
                                            <p:txEl>
                                              <p:pRg st="18" end="18"/>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10">
                                            <p:txEl>
                                              <p:pRg st="21" end="21"/>
                                            </p:txEl>
                                          </p:spTgt>
                                        </p:tgtEl>
                                        <p:attrNameLst>
                                          <p:attrName>style.visibility</p:attrName>
                                        </p:attrNameLst>
                                      </p:cBhvr>
                                      <p:to>
                                        <p:strVal val="visible"/>
                                      </p:to>
                                    </p:set>
                                    <p:animEffect transition="in" filter="randombar(horizontal)">
                                      <p:cBhvr>
                                        <p:cTn id="55" dur="500"/>
                                        <p:tgtEl>
                                          <p:spTgt spid="10">
                                            <p:txEl>
                                              <p:pRg st="21" end="21"/>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10">
                                            <p:txEl>
                                              <p:pRg st="22" end="22"/>
                                            </p:txEl>
                                          </p:spTgt>
                                        </p:tgtEl>
                                        <p:attrNameLst>
                                          <p:attrName>style.visibility</p:attrName>
                                        </p:attrNameLst>
                                      </p:cBhvr>
                                      <p:to>
                                        <p:strVal val="visible"/>
                                      </p:to>
                                    </p:set>
                                    <p:animEffect transition="in" filter="randombar(horizontal)">
                                      <p:cBhvr>
                                        <p:cTn id="58" dur="500"/>
                                        <p:tgtEl>
                                          <p:spTgt spid="10">
                                            <p:txEl>
                                              <p:pRg st="22" end="22"/>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10">
                                            <p:txEl>
                                              <p:pRg st="23" end="23"/>
                                            </p:txEl>
                                          </p:spTgt>
                                        </p:tgtEl>
                                        <p:attrNameLst>
                                          <p:attrName>style.visibility</p:attrName>
                                        </p:attrNameLst>
                                      </p:cBhvr>
                                      <p:to>
                                        <p:strVal val="visible"/>
                                      </p:to>
                                    </p:set>
                                    <p:animEffect transition="in" filter="randombar(horizontal)">
                                      <p:cBhvr>
                                        <p:cTn id="61" dur="500"/>
                                        <p:tgtEl>
                                          <p:spTgt spid="10">
                                            <p:txEl>
                                              <p:pRg st="23" end="23"/>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10">
                                            <p:txEl>
                                              <p:pRg st="24" end="24"/>
                                            </p:txEl>
                                          </p:spTgt>
                                        </p:tgtEl>
                                        <p:attrNameLst>
                                          <p:attrName>style.visibility</p:attrName>
                                        </p:attrNameLst>
                                      </p:cBhvr>
                                      <p:to>
                                        <p:strVal val="visible"/>
                                      </p:to>
                                    </p:set>
                                    <p:animEffect transition="in" filter="randombar(horizontal)">
                                      <p:cBhvr>
                                        <p:cTn id="64" dur="500"/>
                                        <p:tgtEl>
                                          <p:spTgt spid="10">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08A7C-B309-8082-883E-0AC142CDD567}"/>
            </a:ext>
          </a:extLst>
        </p:cNvPr>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3B5FFE1B-69CC-30B9-120E-69EFCADED11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213696" y="0"/>
            <a:ext cx="6716607" cy="4752000"/>
          </a:xfrm>
          <a:noFill/>
        </p:spPr>
      </p:pic>
      <p:sp>
        <p:nvSpPr>
          <p:cNvPr id="4" name="Datumsplatzhalter 3">
            <a:extLst>
              <a:ext uri="{FF2B5EF4-FFF2-40B4-BE49-F238E27FC236}">
                <a16:creationId xmlns:a16="http://schemas.microsoft.com/office/drawing/2014/main" id="{1E0CAA6D-8A48-EA27-0EF2-28E4C3F0FB78}"/>
              </a:ext>
            </a:extLst>
          </p:cNvPr>
          <p:cNvSpPr>
            <a:spLocks noGrp="1"/>
          </p:cNvSpPr>
          <p:nvPr>
            <p:ph type="dt" sz="half" idx="14"/>
          </p:nvPr>
        </p:nvSpPr>
        <p:spPr>
          <a:xfrm>
            <a:off x="5940000" y="4906800"/>
            <a:ext cx="2160000" cy="180000"/>
          </a:xfrm>
        </p:spPr>
        <p:txBody>
          <a:bodyPr anchor="b">
            <a:noAutofit/>
          </a:bodyPr>
          <a:lstStyle/>
          <a:p>
            <a:pPr>
              <a:lnSpc>
                <a:spcPct val="90000"/>
              </a:lnSpc>
              <a:spcAft>
                <a:spcPts val="600"/>
              </a:spcAft>
            </a:pPr>
            <a:fld id="{2400E941-F415-45BB-BDCA-FE66496F8354}" type="datetime2">
              <a:rPr lang="de-DE" smtClean="0"/>
              <a:pPr>
                <a:lnSpc>
                  <a:spcPct val="90000"/>
                </a:lnSpc>
                <a:spcAft>
                  <a:spcPts val="600"/>
                </a:spcAft>
              </a:pPr>
              <a:t>Montag, 26. Januar 2026</a:t>
            </a:fld>
            <a:endParaRPr lang="de-DE" dirty="0"/>
          </a:p>
        </p:txBody>
      </p:sp>
      <p:sp>
        <p:nvSpPr>
          <p:cNvPr id="5" name="Foliennummernplatzhalter 4">
            <a:extLst>
              <a:ext uri="{FF2B5EF4-FFF2-40B4-BE49-F238E27FC236}">
                <a16:creationId xmlns:a16="http://schemas.microsoft.com/office/drawing/2014/main" id="{E6899377-5314-61A8-272C-79994EE525EA}"/>
              </a:ext>
            </a:extLst>
          </p:cNvPr>
          <p:cNvSpPr>
            <a:spLocks noGrp="1"/>
          </p:cNvSpPr>
          <p:nvPr>
            <p:ph type="sldNum" sz="quarter" idx="16"/>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30</a:t>
            </a:fld>
            <a:endParaRPr lang="de-DE" dirty="0"/>
          </a:p>
        </p:txBody>
      </p:sp>
    </p:spTree>
    <p:extLst>
      <p:ext uri="{BB962C8B-B14F-4D97-AF65-F5344CB8AC3E}">
        <p14:creationId xmlns:p14="http://schemas.microsoft.com/office/powerpoint/2010/main" val="107399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4F6117D-781A-3228-15B0-852BA3F738CA}"/>
              </a:ext>
            </a:extLst>
          </p:cNvPr>
          <p:cNvSpPr>
            <a:spLocks noGrp="1"/>
          </p:cNvSpPr>
          <p:nvPr>
            <p:ph type="sldNum" sz="quarter" idx="12"/>
          </p:nvPr>
        </p:nvSpPr>
        <p:spPr/>
        <p:txBody>
          <a:bodyPr/>
          <a:lstStyle/>
          <a:p>
            <a:fld id="{9D26C6B8-7DF4-4F01-8878-A6272B56DAC3}" type="slidenum">
              <a:rPr lang="de-DE" smtClean="0"/>
              <a:pPr/>
              <a:t>4</a:t>
            </a:fld>
            <a:endParaRPr lang="de-DE"/>
          </a:p>
        </p:txBody>
      </p:sp>
      <p:pic>
        <p:nvPicPr>
          <p:cNvPr id="12" name="Grafik 11" descr="Ein Bild, das Text, Karte, Diagramm enthält.&#10;&#10;KI-generierte Inhalte können fehlerhaft sein.">
            <a:extLst>
              <a:ext uri="{FF2B5EF4-FFF2-40B4-BE49-F238E27FC236}">
                <a16:creationId xmlns:a16="http://schemas.microsoft.com/office/drawing/2014/main" id="{4FE278DF-C080-3390-310A-E0AF11B02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539" y="0"/>
            <a:ext cx="4576921" cy="5143500"/>
          </a:xfrm>
          <a:prstGeom prst="rect">
            <a:avLst/>
          </a:prstGeom>
        </p:spPr>
      </p:pic>
    </p:spTree>
    <p:extLst>
      <p:ext uri="{BB962C8B-B14F-4D97-AF65-F5344CB8AC3E}">
        <p14:creationId xmlns:p14="http://schemas.microsoft.com/office/powerpoint/2010/main" val="283461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F5743740-488E-892B-37A0-F2C9CD37373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213696" y="0"/>
            <a:ext cx="6716607" cy="4752000"/>
          </a:xfrm>
          <a:noFill/>
        </p:spPr>
      </p:pic>
      <p:sp>
        <p:nvSpPr>
          <p:cNvPr id="4" name="Datumsplatzhalter 3">
            <a:extLst>
              <a:ext uri="{FF2B5EF4-FFF2-40B4-BE49-F238E27FC236}">
                <a16:creationId xmlns:a16="http://schemas.microsoft.com/office/drawing/2014/main" id="{51E8B339-1247-1089-6759-9BB0082739DE}"/>
              </a:ext>
            </a:extLst>
          </p:cNvPr>
          <p:cNvSpPr>
            <a:spLocks noGrp="1"/>
          </p:cNvSpPr>
          <p:nvPr>
            <p:ph type="dt" sz="half" idx="14"/>
          </p:nvPr>
        </p:nvSpPr>
        <p:spPr>
          <a:xfrm>
            <a:off x="5940000" y="4906800"/>
            <a:ext cx="2160000" cy="180000"/>
          </a:xfrm>
        </p:spPr>
        <p:txBody>
          <a:bodyPr anchor="b">
            <a:noAutofit/>
          </a:bodyPr>
          <a:lstStyle/>
          <a:p>
            <a:pPr>
              <a:lnSpc>
                <a:spcPct val="90000"/>
              </a:lnSpc>
              <a:spcAft>
                <a:spcPts val="600"/>
              </a:spcAft>
            </a:pPr>
            <a:fld id="{2400E941-F415-45BB-BDCA-FE66496F8354}" type="datetime2">
              <a:rPr lang="de-DE" smtClean="0"/>
              <a:pPr>
                <a:lnSpc>
                  <a:spcPct val="90000"/>
                </a:lnSpc>
                <a:spcAft>
                  <a:spcPts val="600"/>
                </a:spcAft>
              </a:pPr>
              <a:t>Montag, 26. Januar 2026</a:t>
            </a:fld>
            <a:endParaRPr lang="de-DE" dirty="0"/>
          </a:p>
        </p:txBody>
      </p:sp>
      <p:sp>
        <p:nvSpPr>
          <p:cNvPr id="5" name="Foliennummernplatzhalter 4">
            <a:extLst>
              <a:ext uri="{FF2B5EF4-FFF2-40B4-BE49-F238E27FC236}">
                <a16:creationId xmlns:a16="http://schemas.microsoft.com/office/drawing/2014/main" id="{6202A4B1-12CD-B60A-B1C3-5AE61DF31856}"/>
              </a:ext>
            </a:extLst>
          </p:cNvPr>
          <p:cNvSpPr>
            <a:spLocks noGrp="1"/>
          </p:cNvSpPr>
          <p:nvPr>
            <p:ph type="sldNum" sz="quarter" idx="16"/>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5</a:t>
            </a:fld>
            <a:endParaRPr lang="de-DE" dirty="0"/>
          </a:p>
        </p:txBody>
      </p:sp>
    </p:spTree>
    <p:extLst>
      <p:ext uri="{BB962C8B-B14F-4D97-AF65-F5344CB8AC3E}">
        <p14:creationId xmlns:p14="http://schemas.microsoft.com/office/powerpoint/2010/main" val="2929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4DE42-F474-5AEE-5FE9-1BBC9C23E3CC}"/>
              </a:ext>
            </a:extLst>
          </p:cNvPr>
          <p:cNvSpPr>
            <a:spLocks noGrp="1"/>
          </p:cNvSpPr>
          <p:nvPr>
            <p:ph type="title"/>
          </p:nvPr>
        </p:nvSpPr>
        <p:spPr/>
        <p:txBody>
          <a:bodyPr/>
          <a:lstStyle/>
          <a:p>
            <a:r>
              <a:rPr lang="de-AT" dirty="0"/>
              <a:t>Mehlschwalbe</a:t>
            </a:r>
            <a:endParaRPr lang="de-DE" dirty="0"/>
          </a:p>
        </p:txBody>
      </p:sp>
      <p:sp>
        <p:nvSpPr>
          <p:cNvPr id="3" name="Inhaltsplatzhalter 2">
            <a:extLst>
              <a:ext uri="{FF2B5EF4-FFF2-40B4-BE49-F238E27FC236}">
                <a16:creationId xmlns:a16="http://schemas.microsoft.com/office/drawing/2014/main" id="{B1F7C3F8-8B8B-3E4E-0AE5-37AE80259A9B}"/>
              </a:ext>
            </a:extLst>
          </p:cNvPr>
          <p:cNvSpPr>
            <a:spLocks noGrp="1"/>
          </p:cNvSpPr>
          <p:nvPr>
            <p:ph sz="half" idx="1"/>
          </p:nvPr>
        </p:nvSpPr>
        <p:spPr>
          <a:xfrm>
            <a:off x="457200" y="1080000"/>
            <a:ext cx="4038600" cy="3582000"/>
          </a:xfrm>
        </p:spPr>
        <p:txBody>
          <a:bodyPr/>
          <a:lstStyle/>
          <a:p>
            <a:pPr marL="285750" indent="-285750">
              <a:buFont typeface="Wingdings" panose="05000000000000000000" pitchFamily="2" charset="2"/>
              <a:buChar char="§"/>
            </a:pPr>
            <a:r>
              <a:rPr lang="de-AT" sz="1800" dirty="0"/>
              <a:t>Kulturfolger</a:t>
            </a:r>
          </a:p>
          <a:p>
            <a:pPr marL="462150" lvl="1" indent="-285750">
              <a:buFont typeface="Wingdings" panose="05000000000000000000" pitchFamily="2" charset="2"/>
              <a:buChar char="§"/>
            </a:pPr>
            <a:r>
              <a:rPr lang="de-AT" sz="1800" dirty="0"/>
              <a:t>Nestbau an </a:t>
            </a:r>
            <a:r>
              <a:rPr lang="de-DE" sz="1800" dirty="0"/>
              <a:t>Hauswänden</a:t>
            </a:r>
          </a:p>
          <a:p>
            <a:pPr marL="462150" lvl="1" indent="-285750">
              <a:buFont typeface="Wingdings" panose="05000000000000000000" pitchFamily="2" charset="2"/>
              <a:buChar char="§"/>
            </a:pPr>
            <a:r>
              <a:rPr lang="de-DE" sz="1800" dirty="0"/>
              <a:t>sehr brutorttreu</a:t>
            </a:r>
          </a:p>
          <a:p>
            <a:endParaRPr lang="de-DE" sz="1800" dirty="0"/>
          </a:p>
          <a:p>
            <a:pPr marL="285750" indent="-285750">
              <a:buFont typeface="Wingdings" panose="05000000000000000000" pitchFamily="2" charset="2"/>
              <a:buChar char="§"/>
            </a:pPr>
            <a:r>
              <a:rPr lang="de-DE" sz="1800" u="sng" dirty="0"/>
              <a:t>Ernährung:</a:t>
            </a:r>
            <a:endParaRPr lang="de-DE" sz="1800" dirty="0"/>
          </a:p>
          <a:p>
            <a:pPr marL="462150" lvl="1" indent="-285750">
              <a:buFont typeface="Wingdings" panose="05000000000000000000" pitchFamily="2" charset="2"/>
              <a:buChar char="§"/>
            </a:pPr>
            <a:r>
              <a:rPr lang="de-DE" sz="1800" dirty="0"/>
              <a:t>Mücken,</a:t>
            </a:r>
          </a:p>
          <a:p>
            <a:pPr marL="462150" lvl="1" indent="-285750">
              <a:buFont typeface="Wingdings" panose="05000000000000000000" pitchFamily="2" charset="2"/>
              <a:buChar char="§"/>
            </a:pPr>
            <a:r>
              <a:rPr lang="de-DE" sz="1800" dirty="0"/>
              <a:t>Fliegen,</a:t>
            </a:r>
          </a:p>
          <a:p>
            <a:pPr marL="462150" lvl="1" indent="-285750">
              <a:buFont typeface="Wingdings" panose="05000000000000000000" pitchFamily="2" charset="2"/>
              <a:buChar char="§"/>
            </a:pPr>
            <a:r>
              <a:rPr lang="de-DE" sz="1800" dirty="0"/>
              <a:t>Blattläuse</a:t>
            </a:r>
          </a:p>
          <a:p>
            <a:endParaRPr lang="de-DE" sz="1800" dirty="0"/>
          </a:p>
          <a:p>
            <a:pPr marL="285750" indent="-285750">
              <a:buFont typeface="Wingdings" panose="05000000000000000000" pitchFamily="2" charset="2"/>
              <a:buChar char="§"/>
            </a:pPr>
            <a:r>
              <a:rPr lang="de-DE" sz="1800" dirty="0"/>
              <a:t>Koloniebrüter</a:t>
            </a:r>
          </a:p>
        </p:txBody>
      </p:sp>
      <p:pic>
        <p:nvPicPr>
          <p:cNvPr id="11" name="Inhaltsplatzhalter 10" descr="Ein Bild, das Vogel, Singvogel, Schwalbe, Rauchschwalbe enthält.&#10;&#10;KI-generierte Inhalte können fehlerhaft sein.">
            <a:extLst>
              <a:ext uri="{FF2B5EF4-FFF2-40B4-BE49-F238E27FC236}">
                <a16:creationId xmlns:a16="http://schemas.microsoft.com/office/drawing/2014/main" id="{9C9D4669-14D8-EAA9-D90D-CDA9A5AA0CBA}"/>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48200" y="1415031"/>
            <a:ext cx="4038600" cy="2696025"/>
          </a:xfrm>
        </p:spPr>
      </p:pic>
      <p:sp>
        <p:nvSpPr>
          <p:cNvPr id="6" name="Foliennummernplatzhalter 5">
            <a:extLst>
              <a:ext uri="{FF2B5EF4-FFF2-40B4-BE49-F238E27FC236}">
                <a16:creationId xmlns:a16="http://schemas.microsoft.com/office/drawing/2014/main" id="{DE196654-EE5A-CDFF-DCEB-44389B225172}"/>
              </a:ext>
            </a:extLst>
          </p:cNvPr>
          <p:cNvSpPr>
            <a:spLocks noGrp="1"/>
          </p:cNvSpPr>
          <p:nvPr>
            <p:ph type="sldNum" sz="quarter" idx="12"/>
          </p:nvPr>
        </p:nvSpPr>
        <p:spPr/>
        <p:txBody>
          <a:bodyPr/>
          <a:lstStyle/>
          <a:p>
            <a:fld id="{9D26C6B8-7DF4-4F01-8878-A6272B56DAC3}" type="slidenum">
              <a:rPr lang="de-DE" smtClean="0"/>
              <a:pPr/>
              <a:t>6</a:t>
            </a:fld>
            <a:endParaRPr lang="de-DE"/>
          </a:p>
        </p:txBody>
      </p:sp>
      <p:sp>
        <p:nvSpPr>
          <p:cNvPr id="8" name="Textplatzhalter 7">
            <a:extLst>
              <a:ext uri="{FF2B5EF4-FFF2-40B4-BE49-F238E27FC236}">
                <a16:creationId xmlns:a16="http://schemas.microsoft.com/office/drawing/2014/main" id="{E1F1CBB4-F2B0-85D2-4B17-2DE1176432D4}"/>
              </a:ext>
            </a:extLst>
          </p:cNvPr>
          <p:cNvSpPr>
            <a:spLocks noGrp="1"/>
          </p:cNvSpPr>
          <p:nvPr>
            <p:ph type="body" sz="quarter" idx="14"/>
          </p:nvPr>
        </p:nvSpPr>
        <p:spPr/>
        <p:txBody>
          <a:bodyPr/>
          <a:lstStyle/>
          <a:p>
            <a:r>
              <a:rPr lang="de-DE" kern="0" dirty="0">
                <a:solidFill>
                  <a:srgbClr val="86846B"/>
                </a:solidFill>
                <a:latin typeface="Source Sans Pro" panose="020B0503030403020204" pitchFamily="34" charset="0"/>
              </a:rPr>
              <a:t>Mehlschwalbe beim Nestbau - Foto: NABU/Christoph </a:t>
            </a:r>
            <a:r>
              <a:rPr lang="de-DE" kern="0" dirty="0" err="1">
                <a:solidFill>
                  <a:srgbClr val="86846B"/>
                </a:solidFill>
                <a:latin typeface="Source Sans Pro" panose="020B0503030403020204" pitchFamily="34" charset="0"/>
              </a:rPr>
              <a:t>Moning</a:t>
            </a:r>
            <a:endParaRPr lang="de-DE" kern="0" dirty="0">
              <a:solidFill>
                <a:srgbClr val="86846B"/>
              </a:solidFill>
              <a:latin typeface="Source Sans Pro" panose="020B0503030403020204" pitchFamily="34" charset="0"/>
            </a:endParaRPr>
          </a:p>
          <a:p>
            <a:endParaRPr lang="de-DE" dirty="0"/>
          </a:p>
        </p:txBody>
      </p:sp>
      <p:pic>
        <p:nvPicPr>
          <p:cNvPr id="9" name="Medien8Mehlschwalbe">
            <a:hlinkClick r:id="" action="ppaction://media"/>
            <a:extLst>
              <a:ext uri="{FF2B5EF4-FFF2-40B4-BE49-F238E27FC236}">
                <a16:creationId xmlns:a16="http://schemas.microsoft.com/office/drawing/2014/main" id="{5DE44FD3-D97E-D3F9-37DD-4030C2F608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9400" y="4142056"/>
            <a:ext cx="406400" cy="406400"/>
          </a:xfrm>
          <a:prstGeom prst="rect">
            <a:avLst/>
          </a:prstGeom>
        </p:spPr>
      </p:pic>
      <p:sp>
        <p:nvSpPr>
          <p:cNvPr id="12" name="Datumsplatzhalter 11">
            <a:extLst>
              <a:ext uri="{FF2B5EF4-FFF2-40B4-BE49-F238E27FC236}">
                <a16:creationId xmlns:a16="http://schemas.microsoft.com/office/drawing/2014/main" id="{A9EC4342-AEF7-C80F-0C7A-CC352A7A9CFD}"/>
              </a:ext>
            </a:extLst>
          </p:cNvPr>
          <p:cNvSpPr>
            <a:spLocks noGrp="1"/>
          </p:cNvSpPr>
          <p:nvPr>
            <p:ph type="dt" sz="half" idx="10"/>
          </p:nvPr>
        </p:nvSpPr>
        <p:spPr/>
        <p:txBody>
          <a:bodyPr/>
          <a:lstStyle/>
          <a:p>
            <a:fld id="{2CA7CBB2-A8B4-4D52-9180-32A0E80DCA29}" type="datetime2">
              <a:rPr lang="de-DE" smtClean="0"/>
              <a:t>Montag, 26. Januar 2026</a:t>
            </a:fld>
            <a:endParaRPr lang="de-DE"/>
          </a:p>
        </p:txBody>
      </p:sp>
    </p:spTree>
    <p:extLst>
      <p:ext uri="{BB962C8B-B14F-4D97-AF65-F5344CB8AC3E}">
        <p14:creationId xmlns:p14="http://schemas.microsoft.com/office/powerpoint/2010/main" val="27555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6AFB3-40C4-3395-ADB8-31A6A0D27DE9}"/>
            </a:ext>
          </a:extLst>
        </p:cNvPr>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F762D05-7C80-2099-0AA3-FE99BEEC77F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213696" y="0"/>
            <a:ext cx="6716607" cy="4752000"/>
          </a:xfrm>
          <a:noFill/>
        </p:spPr>
      </p:pic>
      <p:sp>
        <p:nvSpPr>
          <p:cNvPr id="4" name="Datumsplatzhalter 3">
            <a:extLst>
              <a:ext uri="{FF2B5EF4-FFF2-40B4-BE49-F238E27FC236}">
                <a16:creationId xmlns:a16="http://schemas.microsoft.com/office/drawing/2014/main" id="{D70AE40B-80B6-3CD8-D9B5-3729CAE4EAE1}"/>
              </a:ext>
            </a:extLst>
          </p:cNvPr>
          <p:cNvSpPr>
            <a:spLocks noGrp="1"/>
          </p:cNvSpPr>
          <p:nvPr>
            <p:ph type="dt" sz="half" idx="14"/>
          </p:nvPr>
        </p:nvSpPr>
        <p:spPr>
          <a:xfrm>
            <a:off x="5940000" y="4906800"/>
            <a:ext cx="2160000" cy="180000"/>
          </a:xfrm>
        </p:spPr>
        <p:txBody>
          <a:bodyPr anchor="b">
            <a:noAutofit/>
          </a:bodyPr>
          <a:lstStyle/>
          <a:p>
            <a:pPr>
              <a:lnSpc>
                <a:spcPct val="90000"/>
              </a:lnSpc>
              <a:spcAft>
                <a:spcPts val="600"/>
              </a:spcAft>
            </a:pPr>
            <a:fld id="{2400E941-F415-45BB-BDCA-FE66496F8354}" type="datetime2">
              <a:rPr lang="de-DE" smtClean="0"/>
              <a:pPr>
                <a:lnSpc>
                  <a:spcPct val="90000"/>
                </a:lnSpc>
                <a:spcAft>
                  <a:spcPts val="600"/>
                </a:spcAft>
              </a:pPr>
              <a:t>Montag, 26. Januar 2026</a:t>
            </a:fld>
            <a:endParaRPr lang="de-DE" dirty="0"/>
          </a:p>
        </p:txBody>
      </p:sp>
      <p:sp>
        <p:nvSpPr>
          <p:cNvPr id="5" name="Foliennummernplatzhalter 4">
            <a:extLst>
              <a:ext uri="{FF2B5EF4-FFF2-40B4-BE49-F238E27FC236}">
                <a16:creationId xmlns:a16="http://schemas.microsoft.com/office/drawing/2014/main" id="{2ED6F802-DF44-289F-27E0-0ED8B6649727}"/>
              </a:ext>
            </a:extLst>
          </p:cNvPr>
          <p:cNvSpPr>
            <a:spLocks noGrp="1"/>
          </p:cNvSpPr>
          <p:nvPr>
            <p:ph type="sldNum" sz="quarter" idx="16"/>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7</a:t>
            </a:fld>
            <a:endParaRPr lang="de-DE" dirty="0"/>
          </a:p>
        </p:txBody>
      </p:sp>
    </p:spTree>
    <p:extLst>
      <p:ext uri="{BB962C8B-B14F-4D97-AF65-F5344CB8AC3E}">
        <p14:creationId xmlns:p14="http://schemas.microsoft.com/office/powerpoint/2010/main" val="298911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7B52C3F0-F820-4B1D-AA13-152305AC3687}"/>
              </a:ext>
            </a:extLst>
          </p:cNvPr>
          <p:cNvSpPr>
            <a:spLocks noGrp="1"/>
          </p:cNvSpPr>
          <p:nvPr>
            <p:ph type="title"/>
          </p:nvPr>
        </p:nvSpPr>
        <p:spPr/>
        <p:txBody>
          <a:bodyPr/>
          <a:lstStyle/>
          <a:p>
            <a:r>
              <a:rPr lang="de-AT" dirty="0"/>
              <a:t>Rauchschwalbe</a:t>
            </a:r>
            <a:endParaRPr lang="de-DE" dirty="0"/>
          </a:p>
        </p:txBody>
      </p:sp>
      <p:sp>
        <p:nvSpPr>
          <p:cNvPr id="14" name="Inhaltsplatzhalter 13">
            <a:extLst>
              <a:ext uri="{FF2B5EF4-FFF2-40B4-BE49-F238E27FC236}">
                <a16:creationId xmlns:a16="http://schemas.microsoft.com/office/drawing/2014/main" id="{CC2F0D64-5ED9-E7C9-FEBA-4D56F17E9AC1}"/>
              </a:ext>
            </a:extLst>
          </p:cNvPr>
          <p:cNvSpPr>
            <a:spLocks noGrp="1"/>
          </p:cNvSpPr>
          <p:nvPr>
            <p:ph sz="half" idx="1"/>
          </p:nvPr>
        </p:nvSpPr>
        <p:spPr>
          <a:xfrm>
            <a:off x="457200" y="1080000"/>
            <a:ext cx="4038600" cy="3582000"/>
          </a:xfrm>
        </p:spPr>
        <p:txBody>
          <a:bodyPr>
            <a:normAutofit/>
          </a:bodyPr>
          <a:lstStyle/>
          <a:p>
            <a:pPr marL="285750" indent="-285750">
              <a:buFont typeface="Wingdings" panose="05000000000000000000" pitchFamily="2" charset="2"/>
              <a:buChar char="§"/>
            </a:pPr>
            <a:r>
              <a:rPr lang="de-DE" sz="1800" kern="1200" dirty="0">
                <a:solidFill>
                  <a:schemeClr val="tx1"/>
                </a:solidFill>
                <a:effectLst/>
                <a:latin typeface="+mn-lt"/>
                <a:ea typeface="+mn-ea"/>
                <a:cs typeface="+mn-cs"/>
              </a:rPr>
              <a:t>Als Kulturfolger leben sie in</a:t>
            </a:r>
          </a:p>
          <a:p>
            <a:pPr marL="462150" lvl="1" indent="-285750">
              <a:buFont typeface="Wingdings" panose="05000000000000000000" pitchFamily="2" charset="2"/>
              <a:buChar char="§"/>
            </a:pPr>
            <a:r>
              <a:rPr lang="de-DE" sz="1800" kern="1200" dirty="0">
                <a:solidFill>
                  <a:schemeClr val="tx1"/>
                </a:solidFill>
                <a:effectLst/>
                <a:latin typeface="+mn-lt"/>
                <a:cs typeface="+mn-cs"/>
              </a:rPr>
              <a:t>Dörfern, </a:t>
            </a:r>
            <a:r>
              <a:rPr lang="de-DE" sz="1800" dirty="0">
                <a:latin typeface="+mn-lt"/>
                <a:cs typeface="+mn-cs"/>
              </a:rPr>
              <a:t>Bauernhöfen und</a:t>
            </a:r>
          </a:p>
          <a:p>
            <a:pPr marL="462150" lvl="1" indent="-285750">
              <a:buFont typeface="Wingdings" panose="05000000000000000000" pitchFamily="2" charset="2"/>
              <a:buChar char="§"/>
            </a:pPr>
            <a:r>
              <a:rPr lang="de-DE" sz="1800" dirty="0">
                <a:latin typeface="+mn-lt"/>
                <a:cs typeface="+mn-cs"/>
              </a:rPr>
              <a:t>o</a:t>
            </a:r>
            <a:r>
              <a:rPr lang="de-DE" sz="1800" kern="1200" dirty="0">
                <a:solidFill>
                  <a:schemeClr val="tx1"/>
                </a:solidFill>
                <a:effectLst/>
                <a:latin typeface="+mn-lt"/>
                <a:cs typeface="+mn-cs"/>
              </a:rPr>
              <a:t>ffenen Grünflächen</a:t>
            </a:r>
            <a:endParaRPr lang="de-DE" sz="1800" dirty="0">
              <a:latin typeface="+mn-lt"/>
              <a:cs typeface="+mn-cs"/>
            </a:endParaRPr>
          </a:p>
          <a:p>
            <a:endParaRPr lang="de-DE" sz="1800" kern="1200" dirty="0">
              <a:solidFill>
                <a:schemeClr val="tx1"/>
              </a:solidFill>
              <a:effectLst/>
              <a:latin typeface="+mn-lt"/>
              <a:ea typeface="+mn-ea"/>
              <a:cs typeface="+mn-cs"/>
            </a:endParaRPr>
          </a:p>
          <a:p>
            <a:pPr marL="285750" indent="-285750">
              <a:buFont typeface="Wingdings" panose="05000000000000000000" pitchFamily="2" charset="2"/>
              <a:buChar char="§"/>
            </a:pPr>
            <a:r>
              <a:rPr lang="de-DE" sz="1800" u="sng" kern="1200" dirty="0">
                <a:solidFill>
                  <a:schemeClr val="tx1"/>
                </a:solidFill>
                <a:effectLst/>
                <a:latin typeface="+mn-lt"/>
                <a:ea typeface="+mn-ea"/>
                <a:cs typeface="+mn-cs"/>
              </a:rPr>
              <a:t>Ernährung:</a:t>
            </a:r>
            <a:endParaRPr lang="de-DE" sz="1800" dirty="0">
              <a:latin typeface="+mn-lt"/>
              <a:cs typeface="+mn-cs"/>
            </a:endParaRPr>
          </a:p>
          <a:p>
            <a:pPr marL="462150" lvl="1" indent="-285750">
              <a:buFont typeface="Wingdings" panose="05000000000000000000" pitchFamily="2" charset="2"/>
              <a:buChar char="§"/>
            </a:pPr>
            <a:r>
              <a:rPr lang="de-DE" sz="1800" kern="1200" dirty="0">
                <a:solidFill>
                  <a:schemeClr val="tx1"/>
                </a:solidFill>
                <a:effectLst/>
                <a:latin typeface="+mn-lt"/>
                <a:ea typeface="+mn-ea"/>
                <a:cs typeface="+mn-cs"/>
              </a:rPr>
              <a:t>Mücken,</a:t>
            </a:r>
          </a:p>
          <a:p>
            <a:pPr marL="462150" lvl="1" indent="-285750">
              <a:buFont typeface="Wingdings" panose="05000000000000000000" pitchFamily="2" charset="2"/>
              <a:buChar char="§"/>
            </a:pPr>
            <a:r>
              <a:rPr lang="de-DE" sz="1800" kern="1200" dirty="0">
                <a:solidFill>
                  <a:schemeClr val="tx1"/>
                </a:solidFill>
                <a:effectLst/>
                <a:latin typeface="+mn-lt"/>
                <a:ea typeface="+mn-ea"/>
                <a:cs typeface="+mn-cs"/>
              </a:rPr>
              <a:t>Fliegen,</a:t>
            </a:r>
          </a:p>
          <a:p>
            <a:pPr marL="462150" lvl="1" indent="-285750">
              <a:buFont typeface="Wingdings" panose="05000000000000000000" pitchFamily="2" charset="2"/>
              <a:buChar char="§"/>
            </a:pPr>
            <a:r>
              <a:rPr lang="de-DE" sz="1800" kern="1200" dirty="0">
                <a:solidFill>
                  <a:schemeClr val="tx1"/>
                </a:solidFill>
                <a:effectLst/>
                <a:latin typeface="+mn-lt"/>
                <a:ea typeface="+mn-ea"/>
                <a:cs typeface="+mn-cs"/>
              </a:rPr>
              <a:t>Blattläuse</a:t>
            </a:r>
          </a:p>
        </p:txBody>
      </p:sp>
      <p:pic>
        <p:nvPicPr>
          <p:cNvPr id="21" name="Inhaltsplatzhalter 20">
            <a:extLst>
              <a:ext uri="{FF2B5EF4-FFF2-40B4-BE49-F238E27FC236}">
                <a16:creationId xmlns:a16="http://schemas.microsoft.com/office/drawing/2014/main" id="{41B99C4C-18F6-F793-9F55-552AF9BC226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4648200" y="1416844"/>
            <a:ext cx="4038600" cy="2692400"/>
          </a:xfrm>
        </p:spPr>
      </p:pic>
      <p:sp>
        <p:nvSpPr>
          <p:cNvPr id="6" name="Foliennummernplatzhalter 5">
            <a:extLst>
              <a:ext uri="{FF2B5EF4-FFF2-40B4-BE49-F238E27FC236}">
                <a16:creationId xmlns:a16="http://schemas.microsoft.com/office/drawing/2014/main" id="{B4B2C53E-754C-A4DD-FD7E-948E10EB4C56}"/>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8</a:t>
            </a:fld>
            <a:endParaRPr lang="de-DE"/>
          </a:p>
        </p:txBody>
      </p:sp>
      <p:sp>
        <p:nvSpPr>
          <p:cNvPr id="18" name="Textplatzhalter 17">
            <a:extLst>
              <a:ext uri="{FF2B5EF4-FFF2-40B4-BE49-F238E27FC236}">
                <a16:creationId xmlns:a16="http://schemas.microsoft.com/office/drawing/2014/main" id="{D54B46CB-E252-E4F3-CC8C-E1479B842E31}"/>
              </a:ext>
            </a:extLst>
          </p:cNvPr>
          <p:cNvSpPr>
            <a:spLocks noGrp="1"/>
          </p:cNvSpPr>
          <p:nvPr>
            <p:ph type="body" sz="quarter" idx="14"/>
          </p:nvPr>
        </p:nvSpPr>
        <p:spPr/>
        <p:txBody>
          <a:bodyPr/>
          <a:lstStyle/>
          <a:p>
            <a:r>
              <a:rPr lang="de-AT" kern="0" dirty="0">
                <a:solidFill>
                  <a:srgbClr val="86846B"/>
                </a:solidFill>
                <a:latin typeface="Source Sans Pro" panose="020B0503030403020204" pitchFamily="34" charset="0"/>
              </a:rPr>
              <a:t>Fliegende Rauchschwalbe – Bild mit KI erstellt</a:t>
            </a:r>
            <a:endParaRPr lang="de-DE" kern="0" dirty="0">
              <a:solidFill>
                <a:srgbClr val="86846B"/>
              </a:solidFill>
              <a:latin typeface="Source Sans Pro" panose="020B0503030403020204" pitchFamily="34" charset="0"/>
            </a:endParaRPr>
          </a:p>
        </p:txBody>
      </p:sp>
      <p:pic>
        <p:nvPicPr>
          <p:cNvPr id="19" name="Medien12Rauchschwalbe">
            <a:hlinkClick r:id="" action="ppaction://media"/>
            <a:extLst>
              <a:ext uri="{FF2B5EF4-FFF2-40B4-BE49-F238E27FC236}">
                <a16:creationId xmlns:a16="http://schemas.microsoft.com/office/drawing/2014/main" id="{1EB5EBC1-B539-8D16-8197-D582328C2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1600" y="4147600"/>
            <a:ext cx="406400" cy="406400"/>
          </a:xfrm>
          <a:prstGeom prst="rect">
            <a:avLst/>
          </a:prstGeom>
        </p:spPr>
      </p:pic>
      <p:sp>
        <p:nvSpPr>
          <p:cNvPr id="22" name="Datumsplatzhalter 21">
            <a:extLst>
              <a:ext uri="{FF2B5EF4-FFF2-40B4-BE49-F238E27FC236}">
                <a16:creationId xmlns:a16="http://schemas.microsoft.com/office/drawing/2014/main" id="{4B556A4F-6C63-120A-2247-D78DD44D4C92}"/>
              </a:ext>
            </a:extLst>
          </p:cNvPr>
          <p:cNvSpPr>
            <a:spLocks noGrp="1"/>
          </p:cNvSpPr>
          <p:nvPr>
            <p:ph type="dt" sz="half" idx="10"/>
          </p:nvPr>
        </p:nvSpPr>
        <p:spPr/>
        <p:txBody>
          <a:bodyPr/>
          <a:lstStyle/>
          <a:p>
            <a:fld id="{830075C9-CCA8-4694-B9B4-9E42C71D1FCF}" type="datetime2">
              <a:rPr lang="de-DE" smtClean="0"/>
              <a:t>Montag, 26. Januar 2026</a:t>
            </a:fld>
            <a:endParaRPr lang="de-DE"/>
          </a:p>
        </p:txBody>
      </p:sp>
    </p:spTree>
    <p:extLst>
      <p:ext uri="{BB962C8B-B14F-4D97-AF65-F5344CB8AC3E}">
        <p14:creationId xmlns:p14="http://schemas.microsoft.com/office/powerpoint/2010/main" val="17562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8"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2689651-5965-B25A-9FBF-5F2EB5987FF2}"/>
              </a:ext>
            </a:extLst>
          </p:cNvPr>
          <p:cNvSpPr>
            <a:spLocks noGrp="1"/>
          </p:cNvSpPr>
          <p:nvPr>
            <p:ph sz="half" idx="1"/>
          </p:nvPr>
        </p:nvSpPr>
        <p:spPr/>
        <p:txBody>
          <a:bodyPr>
            <a:normAutofit lnSpcReduction="10000"/>
          </a:bodyPr>
          <a:lstStyle/>
          <a:p>
            <a:pPr marL="285750" indent="-285750">
              <a:buFont typeface="Wingdings" panose="05000000000000000000" pitchFamily="2" charset="2"/>
              <a:buChar char="§"/>
            </a:pPr>
            <a:r>
              <a:rPr lang="de-AT" dirty="0"/>
              <a:t>Rückgang der Bestände von Schwalben</a:t>
            </a:r>
          </a:p>
          <a:p>
            <a:pPr marL="285750" indent="-285750">
              <a:buFont typeface="Wingdings" panose="05000000000000000000" pitchFamily="2" charset="2"/>
              <a:buChar char="§"/>
            </a:pPr>
            <a:r>
              <a:rPr lang="de-AT" dirty="0"/>
              <a:t>Rauchschwalbe auf der Vorwarnliste</a:t>
            </a:r>
          </a:p>
          <a:p>
            <a:endParaRPr lang="de-AT" dirty="0"/>
          </a:p>
          <a:p>
            <a:r>
              <a:rPr lang="de-AT" u="sng" dirty="0"/>
              <a:t>Ursachen:</a:t>
            </a:r>
          </a:p>
          <a:p>
            <a:pPr marL="285750" indent="-285750">
              <a:buFont typeface="Wingdings" panose="05000000000000000000" pitchFamily="2" charset="2"/>
              <a:buChar char="§"/>
            </a:pPr>
            <a:r>
              <a:rPr lang="de-DE" dirty="0"/>
              <a:t>Intensive Landwirtschaft</a:t>
            </a:r>
          </a:p>
          <a:p>
            <a:pPr marL="462150" lvl="1" indent="-285750">
              <a:buFont typeface="Wingdings" panose="05000000000000000000" pitchFamily="2" charset="2"/>
              <a:buChar char="Ø"/>
            </a:pPr>
            <a:r>
              <a:rPr lang="de-DE" sz="1400" dirty="0"/>
              <a:t>Rückgang der fliegenden Insekten</a:t>
            </a:r>
          </a:p>
          <a:p>
            <a:pPr marL="285750" indent="-285750">
              <a:buFont typeface="Wingdings" panose="05000000000000000000" pitchFamily="2" charset="2"/>
              <a:buChar char="§"/>
            </a:pPr>
            <a:r>
              <a:rPr lang="de-DE" dirty="0"/>
              <a:t>Sanierungsmaßnahmen</a:t>
            </a:r>
          </a:p>
          <a:p>
            <a:pPr marL="462150" lvl="1" indent="-285750">
              <a:buFont typeface="Wingdings" panose="05000000000000000000" pitchFamily="2" charset="2"/>
              <a:buChar char="Ø"/>
            </a:pPr>
            <a:r>
              <a:rPr lang="de-DE" sz="1400" dirty="0"/>
              <a:t>Brutplatzmangel</a:t>
            </a:r>
          </a:p>
          <a:p>
            <a:pPr marL="285750" indent="-285750">
              <a:buFont typeface="Wingdings" panose="05000000000000000000" pitchFamily="2" charset="2"/>
              <a:buChar char="§"/>
            </a:pPr>
            <a:r>
              <a:rPr lang="de-DE" dirty="0"/>
              <a:t>Versiegeln von Feldwegen verhindert die Entstehung von Pfützen</a:t>
            </a:r>
          </a:p>
          <a:p>
            <a:pPr marL="462150" lvl="1" indent="-285750">
              <a:buFont typeface="Wingdings" panose="05000000000000000000" pitchFamily="2" charset="2"/>
              <a:buChar char="Ø"/>
            </a:pPr>
            <a:r>
              <a:rPr lang="de-DE" sz="1400" dirty="0"/>
              <a:t>Lehmmangel für Nester</a:t>
            </a:r>
          </a:p>
        </p:txBody>
      </p:sp>
      <p:sp>
        <p:nvSpPr>
          <p:cNvPr id="7" name="Datumsplatzhalter 6">
            <a:extLst>
              <a:ext uri="{FF2B5EF4-FFF2-40B4-BE49-F238E27FC236}">
                <a16:creationId xmlns:a16="http://schemas.microsoft.com/office/drawing/2014/main" id="{850AB3DD-590E-E1C3-A791-7AF028314848}"/>
              </a:ext>
            </a:extLst>
          </p:cNvPr>
          <p:cNvSpPr>
            <a:spLocks noGrp="1"/>
          </p:cNvSpPr>
          <p:nvPr>
            <p:ph type="dt" sz="half" idx="10"/>
          </p:nvPr>
        </p:nvSpPr>
        <p:spPr/>
        <p:txBody>
          <a:bodyPr anchor="b">
            <a:normAutofit fontScale="92500" lnSpcReduction="20000"/>
          </a:bodyPr>
          <a:lstStyle/>
          <a:p>
            <a:pPr>
              <a:lnSpc>
                <a:spcPct val="90000"/>
              </a:lnSpc>
              <a:spcAft>
                <a:spcPts val="600"/>
              </a:spcAft>
            </a:pPr>
            <a:fld id="{678079BA-DB06-43BF-8AA1-5175FF16D92F}" type="datetime2">
              <a:rPr lang="de-DE" smtClean="0"/>
              <a:pPr>
                <a:lnSpc>
                  <a:spcPct val="90000"/>
                </a:lnSpc>
                <a:spcAft>
                  <a:spcPts val="600"/>
                </a:spcAft>
              </a:pPr>
              <a:t>Montag, 26. Januar 2026</a:t>
            </a:fld>
            <a:endParaRPr lang="de-DE" dirty="0"/>
          </a:p>
        </p:txBody>
      </p:sp>
      <p:sp>
        <p:nvSpPr>
          <p:cNvPr id="6" name="Foliennummernplatzhalter 5">
            <a:extLst>
              <a:ext uri="{FF2B5EF4-FFF2-40B4-BE49-F238E27FC236}">
                <a16:creationId xmlns:a16="http://schemas.microsoft.com/office/drawing/2014/main" id="{5EBE62A4-A2F9-D88E-1851-EFF3F7CB031A}"/>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9</a:t>
            </a:fld>
            <a:endParaRPr lang="de-DE"/>
          </a:p>
        </p:txBody>
      </p:sp>
      <p:pic>
        <p:nvPicPr>
          <p:cNvPr id="12" name="Bildplatzhalter 11">
            <a:extLst>
              <a:ext uri="{FF2B5EF4-FFF2-40B4-BE49-F238E27FC236}">
                <a16:creationId xmlns:a16="http://schemas.microsoft.com/office/drawing/2014/main" id="{22EDE682-E091-C581-6D9B-7008A7B4F63F}"/>
              </a:ext>
            </a:extLst>
          </p:cNvPr>
          <p:cNvPicPr>
            <a:picLocks noGrp="1" noChangeAspect="1"/>
          </p:cNvPicPr>
          <p:nvPr>
            <p:ph type="pic" sz="quarter" idx="13"/>
          </p:nvPr>
        </p:nvPicPr>
        <p:blipFill>
          <a:blip r:embed="rId3"/>
          <a:srcRect t="2659" b="2659"/>
          <a:stretch>
            <a:fillRect/>
          </a:stretch>
        </p:blipFill>
        <p:spPr>
          <a:prstGeom prst="rect">
            <a:avLst/>
          </a:prstGeom>
        </p:spPr>
      </p:pic>
      <p:pic>
        <p:nvPicPr>
          <p:cNvPr id="14" name="Bildplatzhalter 13">
            <a:extLst>
              <a:ext uri="{FF2B5EF4-FFF2-40B4-BE49-F238E27FC236}">
                <a16:creationId xmlns:a16="http://schemas.microsoft.com/office/drawing/2014/main" id="{325DE2A7-5EC4-74E4-F0AC-57AB0AF3D694}"/>
              </a:ext>
            </a:extLst>
          </p:cNvPr>
          <p:cNvPicPr>
            <a:picLocks noGrp="1" noChangeAspect="1"/>
          </p:cNvPicPr>
          <p:nvPr>
            <p:ph type="pic" sz="quarter" idx="14"/>
          </p:nvPr>
        </p:nvPicPr>
        <p:blipFill>
          <a:blip r:embed="rId4"/>
          <a:srcRect l="3171" r="3171"/>
          <a:stretch>
            <a:fillRect/>
          </a:stretch>
        </p:blipFill>
        <p:spPr>
          <a:prstGeom prst="rect">
            <a:avLst/>
          </a:prstGeom>
        </p:spPr>
      </p:pic>
      <p:sp>
        <p:nvSpPr>
          <p:cNvPr id="13" name="Text Placeholder 7">
            <a:extLst>
              <a:ext uri="{FF2B5EF4-FFF2-40B4-BE49-F238E27FC236}">
                <a16:creationId xmlns:a16="http://schemas.microsoft.com/office/drawing/2014/main" id="{57CD2065-2A1E-B1D8-B932-61A019778EFC}"/>
              </a:ext>
            </a:extLst>
          </p:cNvPr>
          <p:cNvSpPr>
            <a:spLocks noGrp="1"/>
          </p:cNvSpPr>
          <p:nvPr>
            <p:ph type="body" sz="quarter" idx="15"/>
          </p:nvPr>
        </p:nvSpPr>
        <p:spPr>
          <a:xfrm>
            <a:off x="458150" y="4415142"/>
            <a:ext cx="5251449" cy="362058"/>
          </a:xfrm>
        </p:spPr>
        <p:txBody>
          <a:bodyPr/>
          <a:lstStyle/>
          <a:p>
            <a:pPr>
              <a:spcBef>
                <a:spcPts val="0"/>
              </a:spcBef>
            </a:pPr>
            <a:r>
              <a:rPr lang="de-AT" kern="0" dirty="0">
                <a:solidFill>
                  <a:srgbClr val="86846B"/>
                </a:solidFill>
                <a:latin typeface="Source Sans Pro" panose="020B0503030403020204" pitchFamily="34" charset="0"/>
              </a:rPr>
              <a:t>Oben: Rauchschwalbe – Foto: NABU/Reinhard Paulin</a:t>
            </a:r>
          </a:p>
          <a:p>
            <a:pPr>
              <a:spcBef>
                <a:spcPts val="0"/>
              </a:spcBef>
            </a:pPr>
            <a:r>
              <a:rPr lang="de-DE" kern="0" dirty="0">
                <a:solidFill>
                  <a:srgbClr val="86846B"/>
                </a:solidFill>
                <a:latin typeface="Source Sans Pro" panose="020B0503030403020204" pitchFamily="34" charset="0"/>
              </a:rPr>
              <a:t>Unten: </a:t>
            </a:r>
            <a:r>
              <a:rPr lang="de-AT" dirty="0">
                <a:solidFill>
                  <a:schemeClr val="accent6"/>
                </a:solidFill>
              </a:rPr>
              <a:t>Mehlschwalbennachwuchs – Foto: NABU/Kathy Büscher</a:t>
            </a:r>
            <a:endParaRPr lang="de-DE" kern="0" dirty="0">
              <a:solidFill>
                <a:srgbClr val="86846B"/>
              </a:solidFill>
              <a:latin typeface="Source Sans Pro" panose="020B0503030403020204" pitchFamily="34" charset="0"/>
            </a:endParaRPr>
          </a:p>
        </p:txBody>
      </p:sp>
      <p:sp>
        <p:nvSpPr>
          <p:cNvPr id="2" name="Titel 1">
            <a:extLst>
              <a:ext uri="{FF2B5EF4-FFF2-40B4-BE49-F238E27FC236}">
                <a16:creationId xmlns:a16="http://schemas.microsoft.com/office/drawing/2014/main" id="{91176A0F-1654-FF69-47DC-4F6F72CD23C6}"/>
              </a:ext>
            </a:extLst>
          </p:cNvPr>
          <p:cNvSpPr>
            <a:spLocks noGrp="1"/>
          </p:cNvSpPr>
          <p:nvPr>
            <p:ph type="title"/>
          </p:nvPr>
        </p:nvSpPr>
        <p:spPr/>
        <p:txBody>
          <a:bodyPr anchor="b">
            <a:normAutofit/>
          </a:bodyPr>
          <a:lstStyle/>
          <a:p>
            <a:r>
              <a:rPr lang="de-AT" dirty="0"/>
              <a:t>Gefährdung</a:t>
            </a:r>
            <a:endParaRPr lang="de-DE" dirty="0"/>
          </a:p>
        </p:txBody>
      </p:sp>
    </p:spTree>
    <p:extLst>
      <p:ext uri="{BB962C8B-B14F-4D97-AF65-F5344CB8AC3E}">
        <p14:creationId xmlns:p14="http://schemas.microsoft.com/office/powerpoint/2010/main" val="13897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43DF68-C998-4655-9580-3B905C41B5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e3a34-4957-4529-9d9a-4272915f6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3.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2129</Words>
  <Application>Microsoft Office PowerPoint</Application>
  <PresentationFormat>Bildschirmpräsentation (16:9)</PresentationFormat>
  <Paragraphs>400</Paragraphs>
  <Slides>30</Slides>
  <Notes>27</Notes>
  <HiddenSlides>0</HiddenSlides>
  <MMClips>2</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30</vt:i4>
      </vt:variant>
    </vt:vector>
  </HeadingPairs>
  <TitlesOfParts>
    <vt:vector size="37" baseType="lpstr">
      <vt:lpstr>Arial</vt:lpstr>
      <vt:lpstr>Calibri</vt:lpstr>
      <vt:lpstr>Google Sans</vt:lpstr>
      <vt:lpstr>Source Sans Pro</vt:lpstr>
      <vt:lpstr>Wingdings</vt:lpstr>
      <vt:lpstr>NABU-Design</vt:lpstr>
      <vt:lpstr>NABU-Design</vt:lpstr>
      <vt:lpstr>Projekttag zu Nachhaltigkeit und Naturschutz</vt:lpstr>
      <vt:lpstr>Schwalben</vt:lpstr>
      <vt:lpstr>Die Schwalben – von Julius Sturm (1816 – 1886)</vt:lpstr>
      <vt:lpstr>PowerPoint-Präsentation</vt:lpstr>
      <vt:lpstr>PowerPoint-Präsentation</vt:lpstr>
      <vt:lpstr>Mehlschwalbe</vt:lpstr>
      <vt:lpstr>PowerPoint-Präsentation</vt:lpstr>
      <vt:lpstr>Rauchschwalbe</vt:lpstr>
      <vt:lpstr>Gefährdung</vt:lpstr>
      <vt:lpstr>PowerPoint-Präsentation</vt:lpstr>
      <vt:lpstr>Mehlschwalbe vs. Rauchschwalbe</vt:lpstr>
      <vt:lpstr>PowerPoint-Präsentation</vt:lpstr>
      <vt:lpstr>Uferschwalbe</vt:lpstr>
      <vt:lpstr>Felsenschwalbe</vt:lpstr>
      <vt:lpstr>Schutz</vt:lpstr>
      <vt:lpstr>Schwalbennest</vt:lpstr>
      <vt:lpstr>Schwalbennest – Material</vt:lpstr>
      <vt:lpstr>Mehlschwalbennest – selber bauen</vt:lpstr>
      <vt:lpstr>Rauchschwalbennest – selber bauen</vt:lpstr>
      <vt:lpstr>Foto-Anleitung: Mehlschwalbennest</vt:lpstr>
      <vt:lpstr>Foto-Anleitung: Mehlschwalbennest</vt:lpstr>
      <vt:lpstr>Foto-Anleitung: Mehlschwalbennest</vt:lpstr>
      <vt:lpstr>Standortwahl der Nester</vt:lpstr>
      <vt:lpstr>NABU-Quiz zu Schwalben</vt:lpstr>
      <vt:lpstr>Plakat erstellen</vt:lpstr>
      <vt:lpstr>„Wenn Schwalben am Haus brüten, geht das Glück nicht verloren“</vt:lpstr>
      <vt:lpstr>Aussehen – Verwechslungsgefahr</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6</cp:revision>
  <dcterms:created xsi:type="dcterms:W3CDTF">2024-09-10T19:33:32Z</dcterms:created>
  <dcterms:modified xsi:type="dcterms:W3CDTF">2026-01-26T07:37:29Z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