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92" r:id="rId5"/>
  </p:sldMasterIdLst>
  <p:notesMasterIdLst>
    <p:notesMasterId r:id="rId46"/>
  </p:notesMasterIdLst>
  <p:sldIdLst>
    <p:sldId id="280" r:id="rId6"/>
    <p:sldId id="323" r:id="rId7"/>
    <p:sldId id="335" r:id="rId8"/>
    <p:sldId id="342" r:id="rId9"/>
    <p:sldId id="344" r:id="rId10"/>
    <p:sldId id="338" r:id="rId11"/>
    <p:sldId id="339" r:id="rId12"/>
    <p:sldId id="307" r:id="rId13"/>
    <p:sldId id="308" r:id="rId14"/>
    <p:sldId id="309" r:id="rId15"/>
    <p:sldId id="340" r:id="rId16"/>
    <p:sldId id="310" r:id="rId17"/>
    <p:sldId id="282" r:id="rId18"/>
    <p:sldId id="302" r:id="rId19"/>
    <p:sldId id="303" r:id="rId20"/>
    <p:sldId id="304" r:id="rId21"/>
    <p:sldId id="305"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5" r:id="rId35"/>
    <p:sldId id="331" r:id="rId36"/>
    <p:sldId id="328" r:id="rId37"/>
    <p:sldId id="330" r:id="rId38"/>
    <p:sldId id="327" r:id="rId39"/>
    <p:sldId id="329" r:id="rId40"/>
    <p:sldId id="343" r:id="rId41"/>
    <p:sldId id="326" r:id="rId42"/>
    <p:sldId id="278" r:id="rId43"/>
    <p:sldId id="336" r:id="rId44"/>
    <p:sldId id="341" r:id="rId45"/>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id="{E2C05CD3-4DE3-4420-A92A-905BA8C850AA}">
          <p14:sldIdLst>
            <p14:sldId id="280"/>
            <p14:sldId id="323"/>
            <p14:sldId id="335"/>
          </p14:sldIdLst>
        </p14:section>
        <p14:section name="Anatomie" id="{8D5CE823-2AD2-4870-9F21-CC428E7EA906}">
          <p14:sldIdLst>
            <p14:sldId id="342"/>
            <p14:sldId id="344"/>
          </p14:sldIdLst>
        </p14:section>
        <p14:section name="Vogelordnungen - Auswahl" id="{1745D32E-3863-4BE7-915C-7DB93F1B5D9B}">
          <p14:sldIdLst>
            <p14:sldId id="338"/>
            <p14:sldId id="339"/>
            <p14:sldId id="307"/>
            <p14:sldId id="308"/>
            <p14:sldId id="309"/>
            <p14:sldId id="340"/>
            <p14:sldId id="310"/>
          </p14:sldIdLst>
        </p14:section>
        <p14:section name="Quizbeginn" id="{7EB11B65-58BF-4853-A70F-5391700A0517}">
          <p14:sldIdLst>
            <p14:sldId id="282"/>
          </p14:sldIdLst>
        </p14:section>
        <p14:section name="Quiz-Auflösung" id="{49F8D055-3D33-42FB-835B-2D3D2F7A36A9}">
          <p14:sldIdLst>
            <p14:sldId id="302"/>
            <p14:sldId id="303"/>
            <p14:sldId id="304"/>
            <p14:sldId id="305"/>
            <p14:sldId id="311"/>
            <p14:sldId id="312"/>
            <p14:sldId id="313"/>
            <p14:sldId id="314"/>
            <p14:sldId id="315"/>
            <p14:sldId id="316"/>
            <p14:sldId id="317"/>
            <p14:sldId id="318"/>
            <p14:sldId id="319"/>
            <p14:sldId id="320"/>
            <p14:sldId id="321"/>
            <p14:sldId id="322"/>
          </p14:sldIdLst>
        </p14:section>
        <p14:section name="Naturschutz" id="{DC6A00FE-0D90-426B-9CCA-FC4B3865B47C}">
          <p14:sldIdLst>
            <p14:sldId id="325"/>
            <p14:sldId id="331"/>
            <p14:sldId id="328"/>
            <p14:sldId id="330"/>
          </p14:sldIdLst>
        </p14:section>
        <p14:section name="Naturschutzmaßnahme" id="{6C3925EA-8BF8-47CB-8595-53E742F76836}">
          <p14:sldIdLst>
            <p14:sldId id="327"/>
            <p14:sldId id="329"/>
            <p14:sldId id="343"/>
            <p14:sldId id="326"/>
            <p14:sldId id="278"/>
          </p14:sldIdLst>
        </p14:section>
        <p14:section name="Zusatzfolien" id="{473B1E56-8DE9-4898-95E5-18E7CEE2FFED}">
          <p14:sldIdLst>
            <p14:sldId id="336"/>
            <p14:sldId id="341"/>
          </p14:sldIdLst>
        </p14:section>
      </p14:sectionLst>
    </p:ext>
    <p:ext uri="{EFAFB233-063F-42B5-8137-9DF3F51BA10A}">
      <p15:sldGuideLst xmlns:p15="http://schemas.microsoft.com/office/powerpoint/2012/main">
        <p15:guide id="1" orient="horz" pos="680">
          <p15:clr>
            <a:srgbClr val="A4A3A4"/>
          </p15:clr>
        </p15:guide>
        <p15:guide id="2" pos="3742">
          <p15:clr>
            <a:srgbClr val="A4A3A4"/>
          </p15:clr>
        </p15:guide>
        <p15:guide id="3" pos="20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846B"/>
    <a:srgbClr val="598F1F"/>
    <a:srgbClr val="0068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AC7F72-7667-4978-996C-5D92E47F2C71}" v="174" dt="2026-01-26T11:50:33.078"/>
    <p1510:client id="{E54AE060-D26A-4510-B438-93CB2638A409}" v="26" dt="2026-01-26T11:01:20.933"/>
  </p1510:revLst>
</p1510:revInfo>
</file>

<file path=ppt/tableStyles.xml><?xml version="1.0" encoding="utf-8"?>
<a:tblStyleLst xmlns:a="http://schemas.openxmlformats.org/drawingml/2006/main" def="{68D230F3-CF80-4859-8CE7-A43EE81993B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54" autoAdjust="0"/>
    <p:restoredTop sz="87037" autoAdjust="0"/>
  </p:normalViewPr>
  <p:slideViewPr>
    <p:cSldViewPr showGuides="1">
      <p:cViewPr varScale="1">
        <p:scale>
          <a:sx n="73" d="100"/>
          <a:sy n="73" d="100"/>
        </p:scale>
        <p:origin x="1220" y="36"/>
      </p:cViewPr>
      <p:guideLst>
        <p:guide orient="horz" pos="680"/>
        <p:guide pos="3742"/>
        <p:guide pos="201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Rettenberger" userId="2d36efe0-473b-425b-ad50-08d8a9c212f8" providerId="ADAL" clId="{ABA54603-3222-43C8-8809-302DFE3A9AE5}"/>
    <pc:docChg chg="undo custSel delSld modSld sldOrd addSection delSection modSection">
      <pc:chgData name="Daniela Rettenberger" userId="2d36efe0-473b-425b-ad50-08d8a9c212f8" providerId="ADAL" clId="{ABA54603-3222-43C8-8809-302DFE3A9AE5}" dt="2026-01-26T11:50:33.076" v="733" actId="5793"/>
      <pc:docMkLst>
        <pc:docMk/>
      </pc:docMkLst>
      <pc:sldChg chg="del">
        <pc:chgData name="Daniela Rettenberger" userId="2d36efe0-473b-425b-ad50-08d8a9c212f8" providerId="ADAL" clId="{ABA54603-3222-43C8-8809-302DFE3A9AE5}" dt="2026-01-26T11:41:04.987" v="548" actId="18676"/>
        <pc:sldMkLst>
          <pc:docMk/>
          <pc:sldMk cId="385707182" sldId="285"/>
        </pc:sldMkLst>
      </pc:sldChg>
      <pc:sldChg chg="del">
        <pc:chgData name="Daniela Rettenberger" userId="2d36efe0-473b-425b-ad50-08d8a9c212f8" providerId="ADAL" clId="{ABA54603-3222-43C8-8809-302DFE3A9AE5}" dt="2026-01-26T11:41:04.987" v="548" actId="18676"/>
        <pc:sldMkLst>
          <pc:docMk/>
          <pc:sldMk cId="1249907328" sldId="291"/>
        </pc:sldMkLst>
      </pc:sldChg>
      <pc:sldChg chg="del">
        <pc:chgData name="Daniela Rettenberger" userId="2d36efe0-473b-425b-ad50-08d8a9c212f8" providerId="ADAL" clId="{ABA54603-3222-43C8-8809-302DFE3A9AE5}" dt="2026-01-26T11:40:42.610" v="544" actId="2696"/>
        <pc:sldMkLst>
          <pc:docMk/>
          <pc:sldMk cId="852142257" sldId="299"/>
        </pc:sldMkLst>
      </pc:sldChg>
      <pc:sldChg chg="del">
        <pc:chgData name="Daniela Rettenberger" userId="2d36efe0-473b-425b-ad50-08d8a9c212f8" providerId="ADAL" clId="{ABA54603-3222-43C8-8809-302DFE3A9AE5}" dt="2026-01-26T11:40:44.877" v="545" actId="2696"/>
        <pc:sldMkLst>
          <pc:docMk/>
          <pc:sldMk cId="2408214626" sldId="300"/>
        </pc:sldMkLst>
      </pc:sldChg>
      <pc:sldChg chg="del">
        <pc:chgData name="Daniela Rettenberger" userId="2d36efe0-473b-425b-ad50-08d8a9c212f8" providerId="ADAL" clId="{ABA54603-3222-43C8-8809-302DFE3A9AE5}" dt="2026-01-26T11:41:04.987" v="548" actId="18676"/>
        <pc:sldMkLst>
          <pc:docMk/>
          <pc:sldMk cId="3208279081" sldId="306"/>
        </pc:sldMkLst>
      </pc:sldChg>
      <pc:sldChg chg="ord">
        <pc:chgData name="Daniela Rettenberger" userId="2d36efe0-473b-425b-ad50-08d8a9c212f8" providerId="ADAL" clId="{ABA54603-3222-43C8-8809-302DFE3A9AE5}" dt="2026-01-26T11:41:49.006" v="558"/>
        <pc:sldMkLst>
          <pc:docMk/>
          <pc:sldMk cId="3212402978" sldId="307"/>
        </pc:sldMkLst>
      </pc:sldChg>
      <pc:sldChg chg="ord">
        <pc:chgData name="Daniela Rettenberger" userId="2d36efe0-473b-425b-ad50-08d8a9c212f8" providerId="ADAL" clId="{ABA54603-3222-43C8-8809-302DFE3A9AE5}" dt="2026-01-26T11:41:49.006" v="558"/>
        <pc:sldMkLst>
          <pc:docMk/>
          <pc:sldMk cId="2799241428" sldId="308"/>
        </pc:sldMkLst>
      </pc:sldChg>
      <pc:sldChg chg="ord">
        <pc:chgData name="Daniela Rettenberger" userId="2d36efe0-473b-425b-ad50-08d8a9c212f8" providerId="ADAL" clId="{ABA54603-3222-43C8-8809-302DFE3A9AE5}" dt="2026-01-26T11:41:49.006" v="558"/>
        <pc:sldMkLst>
          <pc:docMk/>
          <pc:sldMk cId="800117328" sldId="309"/>
        </pc:sldMkLst>
      </pc:sldChg>
      <pc:sldChg chg="ord">
        <pc:chgData name="Daniela Rettenberger" userId="2d36efe0-473b-425b-ad50-08d8a9c212f8" providerId="ADAL" clId="{ABA54603-3222-43C8-8809-302DFE3A9AE5}" dt="2026-01-26T11:41:49.006" v="558"/>
        <pc:sldMkLst>
          <pc:docMk/>
          <pc:sldMk cId="3456739609" sldId="310"/>
        </pc:sldMkLst>
      </pc:sldChg>
      <pc:sldChg chg="modNotesTx">
        <pc:chgData name="Daniela Rettenberger" userId="2d36efe0-473b-425b-ad50-08d8a9c212f8" providerId="ADAL" clId="{ABA54603-3222-43C8-8809-302DFE3A9AE5}" dt="2026-01-26T11:09:04.887" v="0" actId="20577"/>
        <pc:sldMkLst>
          <pc:docMk/>
          <pc:sldMk cId="2792567014" sldId="314"/>
        </pc:sldMkLst>
      </pc:sldChg>
      <pc:sldChg chg="del">
        <pc:chgData name="Daniela Rettenberger" userId="2d36efe0-473b-425b-ad50-08d8a9c212f8" providerId="ADAL" clId="{ABA54603-3222-43C8-8809-302DFE3A9AE5}" dt="2026-01-26T11:40:54.612" v="546" actId="47"/>
        <pc:sldMkLst>
          <pc:docMk/>
          <pc:sldMk cId="2010617250" sldId="324"/>
        </pc:sldMkLst>
      </pc:sldChg>
      <pc:sldChg chg="addSp modSp mod modAnim modNotesTx">
        <pc:chgData name="Daniela Rettenberger" userId="2d36efe0-473b-425b-ad50-08d8a9c212f8" providerId="ADAL" clId="{ABA54603-3222-43C8-8809-302DFE3A9AE5}" dt="2026-01-26T11:24:22.603" v="542"/>
        <pc:sldMkLst>
          <pc:docMk/>
          <pc:sldMk cId="934844301" sldId="326"/>
        </pc:sldMkLst>
        <pc:spChg chg="mod">
          <ac:chgData name="Daniela Rettenberger" userId="2d36efe0-473b-425b-ad50-08d8a9c212f8" providerId="ADAL" clId="{ABA54603-3222-43C8-8809-302DFE3A9AE5}" dt="2026-01-26T11:17:59.487" v="1" actId="14100"/>
          <ac:spMkLst>
            <pc:docMk/>
            <pc:sldMk cId="934844301" sldId="326"/>
            <ac:spMk id="3" creationId="{0E228ED0-342E-7E24-798F-B9EEBA082B9D}"/>
          </ac:spMkLst>
        </pc:spChg>
        <pc:spChg chg="add mod">
          <ac:chgData name="Daniela Rettenberger" userId="2d36efe0-473b-425b-ad50-08d8a9c212f8" providerId="ADAL" clId="{ABA54603-3222-43C8-8809-302DFE3A9AE5}" dt="2026-01-26T11:23:08.968" v="533"/>
          <ac:spMkLst>
            <pc:docMk/>
            <pc:sldMk cId="934844301" sldId="326"/>
            <ac:spMk id="4" creationId="{9F1B6E40-EC7A-6088-2C71-0109AEB06B3F}"/>
          </ac:spMkLst>
        </pc:spChg>
      </pc:sldChg>
      <pc:sldChg chg="del">
        <pc:chgData name="Daniela Rettenberger" userId="2d36efe0-473b-425b-ad50-08d8a9c212f8" providerId="ADAL" clId="{ABA54603-3222-43C8-8809-302DFE3A9AE5}" dt="2026-01-26T11:24:32.807" v="543" actId="2696"/>
        <pc:sldMkLst>
          <pc:docMk/>
          <pc:sldMk cId="2074104178" sldId="334"/>
        </pc:sldMkLst>
      </pc:sldChg>
      <pc:sldChg chg="ord">
        <pc:chgData name="Daniela Rettenberger" userId="2d36efe0-473b-425b-ad50-08d8a9c212f8" providerId="ADAL" clId="{ABA54603-3222-43C8-8809-302DFE3A9AE5}" dt="2026-01-26T11:43:19.948" v="571"/>
        <pc:sldMkLst>
          <pc:docMk/>
          <pc:sldMk cId="1283415826" sldId="335"/>
        </pc:sldMkLst>
      </pc:sldChg>
      <pc:sldChg chg="ord">
        <pc:chgData name="Daniela Rettenberger" userId="2d36efe0-473b-425b-ad50-08d8a9c212f8" providerId="ADAL" clId="{ABA54603-3222-43C8-8809-302DFE3A9AE5}" dt="2026-01-26T11:41:49.006" v="558"/>
        <pc:sldMkLst>
          <pc:docMk/>
          <pc:sldMk cId="2958484028" sldId="338"/>
        </pc:sldMkLst>
      </pc:sldChg>
      <pc:sldChg chg="ord">
        <pc:chgData name="Daniela Rettenberger" userId="2d36efe0-473b-425b-ad50-08d8a9c212f8" providerId="ADAL" clId="{ABA54603-3222-43C8-8809-302DFE3A9AE5}" dt="2026-01-26T11:41:49.006" v="558"/>
        <pc:sldMkLst>
          <pc:docMk/>
          <pc:sldMk cId="752138917" sldId="339"/>
        </pc:sldMkLst>
      </pc:sldChg>
      <pc:sldChg chg="modSp ord modAnim modNotesTx">
        <pc:chgData name="Daniela Rettenberger" userId="2d36efe0-473b-425b-ad50-08d8a9c212f8" providerId="ADAL" clId="{ABA54603-3222-43C8-8809-302DFE3A9AE5}" dt="2026-01-26T11:50:33.076" v="733" actId="5793"/>
        <pc:sldMkLst>
          <pc:docMk/>
          <pc:sldMk cId="3842484384" sldId="340"/>
        </pc:sldMkLst>
        <pc:spChg chg="mod">
          <ac:chgData name="Daniela Rettenberger" userId="2d36efe0-473b-425b-ad50-08d8a9c212f8" providerId="ADAL" clId="{ABA54603-3222-43C8-8809-302DFE3A9AE5}" dt="2026-01-26T11:50:33.076" v="733" actId="5793"/>
          <ac:spMkLst>
            <pc:docMk/>
            <pc:sldMk cId="3842484384" sldId="340"/>
            <ac:spMk id="10" creationId="{ECFE3AF0-7980-4C4E-E868-1D11158EA282}"/>
          </ac:spMkLst>
        </pc:spChg>
      </pc:sldChg>
      <pc:sldChg chg="ord modNotes">
        <pc:chgData name="Daniela Rettenberger" userId="2d36efe0-473b-425b-ad50-08d8a9c212f8" providerId="ADAL" clId="{ABA54603-3222-43C8-8809-302DFE3A9AE5}" dt="2026-01-26T11:41:22.040" v="550"/>
        <pc:sldMkLst>
          <pc:docMk/>
          <pc:sldMk cId="1859318189" sldId="342"/>
        </pc:sldMkLst>
      </pc:sldChg>
      <pc:sldChg chg="modSp mod ord modAnim">
        <pc:chgData name="Daniela Rettenberger" userId="2d36efe0-473b-425b-ad50-08d8a9c212f8" providerId="ADAL" clId="{ABA54603-3222-43C8-8809-302DFE3A9AE5}" dt="2026-01-26T11:43:02.906" v="569"/>
        <pc:sldMkLst>
          <pc:docMk/>
          <pc:sldMk cId="385294676" sldId="344"/>
        </pc:sldMkLst>
        <pc:spChg chg="mod">
          <ac:chgData name="Daniela Rettenberger" userId="2d36efe0-473b-425b-ad50-08d8a9c212f8" providerId="ADAL" clId="{ABA54603-3222-43C8-8809-302DFE3A9AE5}" dt="2026-01-26T11:42:43.262" v="563" actId="1076"/>
          <ac:spMkLst>
            <pc:docMk/>
            <pc:sldMk cId="385294676" sldId="344"/>
            <ac:spMk id="14" creationId="{C2E0B540-EA66-CE2E-1392-A493BB61BCA5}"/>
          </ac:spMkLst>
        </pc:spChg>
        <pc:picChg chg="mod">
          <ac:chgData name="Daniela Rettenberger" userId="2d36efe0-473b-425b-ad50-08d8a9c212f8" providerId="ADAL" clId="{ABA54603-3222-43C8-8809-302DFE3A9AE5}" dt="2026-01-26T11:42:29.990" v="562" actId="1076"/>
          <ac:picMkLst>
            <pc:docMk/>
            <pc:sldMk cId="385294676" sldId="344"/>
            <ac:picMk id="6" creationId="{D29441D6-057B-D6F9-28C5-9EA640DC46AB}"/>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F4D0A7-DD66-4B75-BD3C-316DFA73503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402D58D-4144-4D62-BF0A-25379CE56788}">
      <dgm:prSet/>
      <dgm:spPr/>
      <dgm:t>
        <a:bodyPr/>
        <a:lstStyle/>
        <a:p>
          <a:pPr>
            <a:lnSpc>
              <a:spcPct val="100000"/>
            </a:lnSpc>
          </a:pPr>
          <a:r>
            <a:rPr lang="de-DE" baseline="0" dirty="0"/>
            <a:t>Vögel gehören zu den Wirbeltieren</a:t>
          </a:r>
          <a:endParaRPr lang="en-US" dirty="0"/>
        </a:p>
      </dgm:t>
    </dgm:pt>
    <dgm:pt modelId="{35FC78DE-F07B-4136-A401-584011DA174E}" type="parTrans" cxnId="{9C545315-9CB4-47E7-A05A-03DA0C54BEC8}">
      <dgm:prSet/>
      <dgm:spPr/>
      <dgm:t>
        <a:bodyPr/>
        <a:lstStyle/>
        <a:p>
          <a:endParaRPr lang="en-US"/>
        </a:p>
      </dgm:t>
    </dgm:pt>
    <dgm:pt modelId="{47B72868-AAE5-451D-A130-A57657F422C9}" type="sibTrans" cxnId="{9C545315-9CB4-47E7-A05A-03DA0C54BEC8}">
      <dgm:prSet/>
      <dgm:spPr/>
      <dgm:t>
        <a:bodyPr/>
        <a:lstStyle/>
        <a:p>
          <a:endParaRPr lang="en-US"/>
        </a:p>
      </dgm:t>
    </dgm:pt>
    <dgm:pt modelId="{95C68392-F065-4415-815A-B35C0C9A42B3}">
      <dgm:prSet/>
      <dgm:spPr/>
      <dgm:t>
        <a:bodyPr/>
        <a:lstStyle/>
        <a:p>
          <a:pPr>
            <a:lnSpc>
              <a:spcPct val="100000"/>
            </a:lnSpc>
          </a:pPr>
          <a:r>
            <a:rPr lang="de-DE" baseline="0" dirty="0"/>
            <a:t>Vögel haben zwei Beine und zwei Arme (Flügel)</a:t>
          </a:r>
          <a:endParaRPr lang="en-US" dirty="0"/>
        </a:p>
      </dgm:t>
    </dgm:pt>
    <dgm:pt modelId="{60CC7B35-576E-4D47-8FDE-B8CEAEF89AA5}" type="parTrans" cxnId="{AB98C24D-3CC2-4351-A06F-EFA1C41E56ED}">
      <dgm:prSet/>
      <dgm:spPr/>
      <dgm:t>
        <a:bodyPr/>
        <a:lstStyle/>
        <a:p>
          <a:endParaRPr lang="en-US"/>
        </a:p>
      </dgm:t>
    </dgm:pt>
    <dgm:pt modelId="{F90942B6-50D3-4CEE-B989-51CDAD43459C}" type="sibTrans" cxnId="{AB98C24D-3CC2-4351-A06F-EFA1C41E56ED}">
      <dgm:prSet/>
      <dgm:spPr/>
      <dgm:t>
        <a:bodyPr/>
        <a:lstStyle/>
        <a:p>
          <a:endParaRPr lang="en-US"/>
        </a:p>
      </dgm:t>
    </dgm:pt>
    <dgm:pt modelId="{3E95AAEE-9328-421F-8C52-869A927D2C96}">
      <dgm:prSet/>
      <dgm:spPr/>
      <dgm:t>
        <a:bodyPr/>
        <a:lstStyle/>
        <a:p>
          <a:pPr>
            <a:lnSpc>
              <a:spcPct val="100000"/>
            </a:lnSpc>
          </a:pPr>
          <a:r>
            <a:rPr lang="de-DE" baseline="0"/>
            <a:t>Statt Fell haben Vögel Federn</a:t>
          </a:r>
          <a:endParaRPr lang="en-US"/>
        </a:p>
      </dgm:t>
    </dgm:pt>
    <dgm:pt modelId="{13CF3C97-AB93-48A6-9B0C-0695623FB8A6}" type="parTrans" cxnId="{BFD203DC-3B49-4D0D-9ED3-E6B8AFD9D06A}">
      <dgm:prSet/>
      <dgm:spPr/>
      <dgm:t>
        <a:bodyPr/>
        <a:lstStyle/>
        <a:p>
          <a:endParaRPr lang="en-US"/>
        </a:p>
      </dgm:t>
    </dgm:pt>
    <dgm:pt modelId="{07173334-3BE1-4AAE-AFCC-6CFEFE76D650}" type="sibTrans" cxnId="{BFD203DC-3B49-4D0D-9ED3-E6B8AFD9D06A}">
      <dgm:prSet/>
      <dgm:spPr/>
      <dgm:t>
        <a:bodyPr/>
        <a:lstStyle/>
        <a:p>
          <a:endParaRPr lang="en-US"/>
        </a:p>
      </dgm:t>
    </dgm:pt>
    <dgm:pt modelId="{1CC1A909-B38D-458A-AB39-344FC3F804AD}">
      <dgm:prSet/>
      <dgm:spPr/>
      <dgm:t>
        <a:bodyPr/>
        <a:lstStyle/>
        <a:p>
          <a:pPr>
            <a:lnSpc>
              <a:spcPct val="100000"/>
            </a:lnSpc>
          </a:pPr>
          <a:r>
            <a:rPr lang="de-DE" baseline="0" dirty="0"/>
            <a:t>Federn sind aus Keratin. Bei Menschen bestehen Haare und Fingernägel aus Keratin.</a:t>
          </a:r>
          <a:endParaRPr lang="en-US" dirty="0"/>
        </a:p>
      </dgm:t>
    </dgm:pt>
    <dgm:pt modelId="{19E968F6-0A00-43D0-8862-2706E98488AE}" type="parTrans" cxnId="{C7C91EC6-79C1-4690-950D-67F209F8C018}">
      <dgm:prSet/>
      <dgm:spPr/>
      <dgm:t>
        <a:bodyPr/>
        <a:lstStyle/>
        <a:p>
          <a:endParaRPr lang="en-US"/>
        </a:p>
      </dgm:t>
    </dgm:pt>
    <dgm:pt modelId="{39B01487-1A0B-4A42-AA43-AEAFF189A291}" type="sibTrans" cxnId="{C7C91EC6-79C1-4690-950D-67F209F8C018}">
      <dgm:prSet/>
      <dgm:spPr/>
      <dgm:t>
        <a:bodyPr/>
        <a:lstStyle/>
        <a:p>
          <a:endParaRPr lang="en-US"/>
        </a:p>
      </dgm:t>
    </dgm:pt>
    <dgm:pt modelId="{551C33CD-0DA9-462F-A447-B3C02932CD32}" type="pres">
      <dgm:prSet presAssocID="{C4F4D0A7-DD66-4B75-BD3C-316DFA735038}" presName="root" presStyleCnt="0">
        <dgm:presLayoutVars>
          <dgm:dir/>
          <dgm:resizeHandles val="exact"/>
        </dgm:presLayoutVars>
      </dgm:prSet>
      <dgm:spPr/>
    </dgm:pt>
    <dgm:pt modelId="{D2EE2132-17A0-4F01-B2D3-ACAA88667402}" type="pres">
      <dgm:prSet presAssocID="{9402D58D-4144-4D62-BF0A-25379CE56788}" presName="compNode" presStyleCnt="0"/>
      <dgm:spPr/>
    </dgm:pt>
    <dgm:pt modelId="{ECFC3F1B-66D6-4485-85C7-4E85B8CFF7EB}" type="pres">
      <dgm:prSet presAssocID="{9402D58D-4144-4D62-BF0A-25379CE56788}" presName="bgRect" presStyleLbl="bgShp" presStyleIdx="0" presStyleCnt="4"/>
      <dgm:spPr/>
    </dgm:pt>
    <dgm:pt modelId="{2592D778-8CCD-4572-AF80-A0D3E0546F31}" type="pres">
      <dgm:prSet presAssocID="{9402D58D-4144-4D62-BF0A-25379CE5678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te"/>
        </a:ext>
      </dgm:extLst>
    </dgm:pt>
    <dgm:pt modelId="{7547428A-9179-4537-A64C-AB1E2C8D47C1}" type="pres">
      <dgm:prSet presAssocID="{9402D58D-4144-4D62-BF0A-25379CE56788}" presName="spaceRect" presStyleCnt="0"/>
      <dgm:spPr/>
    </dgm:pt>
    <dgm:pt modelId="{4DE86166-5E42-4678-9750-05157F866AFB}" type="pres">
      <dgm:prSet presAssocID="{9402D58D-4144-4D62-BF0A-25379CE56788}" presName="parTx" presStyleLbl="revTx" presStyleIdx="0" presStyleCnt="4">
        <dgm:presLayoutVars>
          <dgm:chMax val="0"/>
          <dgm:chPref val="0"/>
        </dgm:presLayoutVars>
      </dgm:prSet>
      <dgm:spPr/>
    </dgm:pt>
    <dgm:pt modelId="{4156A275-343C-42B9-856E-E9B8BD6842B1}" type="pres">
      <dgm:prSet presAssocID="{47B72868-AAE5-451D-A130-A57657F422C9}" presName="sibTrans" presStyleCnt="0"/>
      <dgm:spPr/>
    </dgm:pt>
    <dgm:pt modelId="{83F112B4-09E3-404C-B05D-CF3CC42E2761}" type="pres">
      <dgm:prSet presAssocID="{95C68392-F065-4415-815A-B35C0C9A42B3}" presName="compNode" presStyleCnt="0"/>
      <dgm:spPr/>
    </dgm:pt>
    <dgm:pt modelId="{B06AAF2C-4261-48C1-BFBB-EA125DCBB533}" type="pres">
      <dgm:prSet presAssocID="{95C68392-F065-4415-815A-B35C0C9A42B3}" presName="bgRect" presStyleLbl="bgShp" presStyleIdx="1" presStyleCnt="4"/>
      <dgm:spPr/>
    </dgm:pt>
    <dgm:pt modelId="{AAEA53A9-042C-41F9-A93E-7B815A2F8B97}" type="pres">
      <dgm:prSet presAssocID="{95C68392-F065-4415-815A-B35C0C9A42B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atz"/>
        </a:ext>
      </dgm:extLst>
    </dgm:pt>
    <dgm:pt modelId="{177B68E6-C3AE-4C85-BCC8-AB88638CBADC}" type="pres">
      <dgm:prSet presAssocID="{95C68392-F065-4415-815A-B35C0C9A42B3}" presName="spaceRect" presStyleCnt="0"/>
      <dgm:spPr/>
    </dgm:pt>
    <dgm:pt modelId="{FF6E629F-E750-4E4B-9805-D15BDF4E84D7}" type="pres">
      <dgm:prSet presAssocID="{95C68392-F065-4415-815A-B35C0C9A42B3}" presName="parTx" presStyleLbl="revTx" presStyleIdx="1" presStyleCnt="4">
        <dgm:presLayoutVars>
          <dgm:chMax val="0"/>
          <dgm:chPref val="0"/>
        </dgm:presLayoutVars>
      </dgm:prSet>
      <dgm:spPr/>
    </dgm:pt>
    <dgm:pt modelId="{9B8234B7-7D1F-4623-AD94-769B0544C757}" type="pres">
      <dgm:prSet presAssocID="{F90942B6-50D3-4CEE-B989-51CDAD43459C}" presName="sibTrans" presStyleCnt="0"/>
      <dgm:spPr/>
    </dgm:pt>
    <dgm:pt modelId="{9F3D0ED2-9302-4B2A-9A11-94BA9FD335DF}" type="pres">
      <dgm:prSet presAssocID="{3E95AAEE-9328-421F-8C52-869A927D2C96}" presName="compNode" presStyleCnt="0"/>
      <dgm:spPr/>
    </dgm:pt>
    <dgm:pt modelId="{796AA4DF-9365-4EA0-9A2E-DF6844FDCA6C}" type="pres">
      <dgm:prSet presAssocID="{3E95AAEE-9328-421F-8C52-869A927D2C96}" presName="bgRect" presStyleLbl="bgShp" presStyleIdx="2" presStyleCnt="4"/>
      <dgm:spPr/>
    </dgm:pt>
    <dgm:pt modelId="{ABF27AE3-6E1D-48DA-95FE-D7ACD685363F}" type="pres">
      <dgm:prSet presAssocID="{3E95AAEE-9328-421F-8C52-869A927D2C9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ule"/>
        </a:ext>
      </dgm:extLst>
    </dgm:pt>
    <dgm:pt modelId="{E69F3C7A-E2C3-4C14-9B33-12F2A240F96F}" type="pres">
      <dgm:prSet presAssocID="{3E95AAEE-9328-421F-8C52-869A927D2C96}" presName="spaceRect" presStyleCnt="0"/>
      <dgm:spPr/>
    </dgm:pt>
    <dgm:pt modelId="{2698A96F-608A-46F5-AE12-905713F5A83C}" type="pres">
      <dgm:prSet presAssocID="{3E95AAEE-9328-421F-8C52-869A927D2C96}" presName="parTx" presStyleLbl="revTx" presStyleIdx="2" presStyleCnt="4">
        <dgm:presLayoutVars>
          <dgm:chMax val="0"/>
          <dgm:chPref val="0"/>
        </dgm:presLayoutVars>
      </dgm:prSet>
      <dgm:spPr/>
    </dgm:pt>
    <dgm:pt modelId="{57088D04-5EC6-47B4-A6D7-932C85300195}" type="pres">
      <dgm:prSet presAssocID="{07173334-3BE1-4AAE-AFCC-6CFEFE76D650}" presName="sibTrans" presStyleCnt="0"/>
      <dgm:spPr/>
    </dgm:pt>
    <dgm:pt modelId="{745BB301-8BF1-4E2A-8D04-0B21066B0EE1}" type="pres">
      <dgm:prSet presAssocID="{1CC1A909-B38D-458A-AB39-344FC3F804AD}" presName="compNode" presStyleCnt="0"/>
      <dgm:spPr/>
    </dgm:pt>
    <dgm:pt modelId="{09996957-D8B2-4987-85C3-77FA64DBDA04}" type="pres">
      <dgm:prSet presAssocID="{1CC1A909-B38D-458A-AB39-344FC3F804AD}" presName="bgRect" presStyleLbl="bgShp" presStyleIdx="3" presStyleCnt="4"/>
      <dgm:spPr/>
    </dgm:pt>
    <dgm:pt modelId="{A77DEFEC-7C12-4ED8-9988-19A6A0FA5619}" type="pres">
      <dgm:prSet presAssocID="{1CC1A909-B38D-458A-AB39-344FC3F804A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fau"/>
        </a:ext>
      </dgm:extLst>
    </dgm:pt>
    <dgm:pt modelId="{09B44D57-103C-4B12-83C8-348F3A85D6C0}" type="pres">
      <dgm:prSet presAssocID="{1CC1A909-B38D-458A-AB39-344FC3F804AD}" presName="spaceRect" presStyleCnt="0"/>
      <dgm:spPr/>
    </dgm:pt>
    <dgm:pt modelId="{407EA1C1-36BD-4A3D-8743-DCF00E739586}" type="pres">
      <dgm:prSet presAssocID="{1CC1A909-B38D-458A-AB39-344FC3F804AD}" presName="parTx" presStyleLbl="revTx" presStyleIdx="3" presStyleCnt="4">
        <dgm:presLayoutVars>
          <dgm:chMax val="0"/>
          <dgm:chPref val="0"/>
        </dgm:presLayoutVars>
      </dgm:prSet>
      <dgm:spPr/>
    </dgm:pt>
  </dgm:ptLst>
  <dgm:cxnLst>
    <dgm:cxn modelId="{9C545315-9CB4-47E7-A05A-03DA0C54BEC8}" srcId="{C4F4D0A7-DD66-4B75-BD3C-316DFA735038}" destId="{9402D58D-4144-4D62-BF0A-25379CE56788}" srcOrd="0" destOrd="0" parTransId="{35FC78DE-F07B-4136-A401-584011DA174E}" sibTransId="{47B72868-AAE5-451D-A130-A57657F422C9}"/>
    <dgm:cxn modelId="{0D9F4920-0C4A-4E27-AE0A-F22027158A10}" type="presOf" srcId="{95C68392-F065-4415-815A-B35C0C9A42B3}" destId="{FF6E629F-E750-4E4B-9805-D15BDF4E84D7}" srcOrd="0" destOrd="0" presId="urn:microsoft.com/office/officeart/2018/2/layout/IconVerticalSolidList"/>
    <dgm:cxn modelId="{BC35C639-34BD-4379-BBBC-05F8C989A358}" type="presOf" srcId="{9402D58D-4144-4D62-BF0A-25379CE56788}" destId="{4DE86166-5E42-4678-9750-05157F866AFB}" srcOrd="0" destOrd="0" presId="urn:microsoft.com/office/officeart/2018/2/layout/IconVerticalSolidList"/>
    <dgm:cxn modelId="{A5059C67-23E4-4DFC-B614-D2CC1211203B}" type="presOf" srcId="{1CC1A909-B38D-458A-AB39-344FC3F804AD}" destId="{407EA1C1-36BD-4A3D-8743-DCF00E739586}" srcOrd="0" destOrd="0" presId="urn:microsoft.com/office/officeart/2018/2/layout/IconVerticalSolidList"/>
    <dgm:cxn modelId="{AB98C24D-3CC2-4351-A06F-EFA1C41E56ED}" srcId="{C4F4D0A7-DD66-4B75-BD3C-316DFA735038}" destId="{95C68392-F065-4415-815A-B35C0C9A42B3}" srcOrd="1" destOrd="0" parTransId="{60CC7B35-576E-4D47-8FDE-B8CEAEF89AA5}" sibTransId="{F90942B6-50D3-4CEE-B989-51CDAD43459C}"/>
    <dgm:cxn modelId="{C7C91EC6-79C1-4690-950D-67F209F8C018}" srcId="{C4F4D0A7-DD66-4B75-BD3C-316DFA735038}" destId="{1CC1A909-B38D-458A-AB39-344FC3F804AD}" srcOrd="3" destOrd="0" parTransId="{19E968F6-0A00-43D0-8862-2706E98488AE}" sibTransId="{39B01487-1A0B-4A42-AA43-AEAFF189A291}"/>
    <dgm:cxn modelId="{C42FA1DB-4D01-4DE0-A69F-429D88434085}" type="presOf" srcId="{C4F4D0A7-DD66-4B75-BD3C-316DFA735038}" destId="{551C33CD-0DA9-462F-A447-B3C02932CD32}" srcOrd="0" destOrd="0" presId="urn:microsoft.com/office/officeart/2018/2/layout/IconVerticalSolidList"/>
    <dgm:cxn modelId="{BFD203DC-3B49-4D0D-9ED3-E6B8AFD9D06A}" srcId="{C4F4D0A7-DD66-4B75-BD3C-316DFA735038}" destId="{3E95AAEE-9328-421F-8C52-869A927D2C96}" srcOrd="2" destOrd="0" parTransId="{13CF3C97-AB93-48A6-9B0C-0695623FB8A6}" sibTransId="{07173334-3BE1-4AAE-AFCC-6CFEFE76D650}"/>
    <dgm:cxn modelId="{655500EE-4465-4502-B1B4-21803714BC4F}" type="presOf" srcId="{3E95AAEE-9328-421F-8C52-869A927D2C96}" destId="{2698A96F-608A-46F5-AE12-905713F5A83C}" srcOrd="0" destOrd="0" presId="urn:microsoft.com/office/officeart/2018/2/layout/IconVerticalSolidList"/>
    <dgm:cxn modelId="{68356C25-3ADA-4DD6-A607-846989DF5B9A}" type="presParOf" srcId="{551C33CD-0DA9-462F-A447-B3C02932CD32}" destId="{D2EE2132-17A0-4F01-B2D3-ACAA88667402}" srcOrd="0" destOrd="0" presId="urn:microsoft.com/office/officeart/2018/2/layout/IconVerticalSolidList"/>
    <dgm:cxn modelId="{F311F1C7-5644-44AB-8E56-D9C318E8B474}" type="presParOf" srcId="{D2EE2132-17A0-4F01-B2D3-ACAA88667402}" destId="{ECFC3F1B-66D6-4485-85C7-4E85B8CFF7EB}" srcOrd="0" destOrd="0" presId="urn:microsoft.com/office/officeart/2018/2/layout/IconVerticalSolidList"/>
    <dgm:cxn modelId="{9E7B1C40-D39A-4D83-B916-01BF14449E5D}" type="presParOf" srcId="{D2EE2132-17A0-4F01-B2D3-ACAA88667402}" destId="{2592D778-8CCD-4572-AF80-A0D3E0546F31}" srcOrd="1" destOrd="0" presId="urn:microsoft.com/office/officeart/2018/2/layout/IconVerticalSolidList"/>
    <dgm:cxn modelId="{4ED4AB61-3FEC-4D9E-A9D2-067B1B45CD1E}" type="presParOf" srcId="{D2EE2132-17A0-4F01-B2D3-ACAA88667402}" destId="{7547428A-9179-4537-A64C-AB1E2C8D47C1}" srcOrd="2" destOrd="0" presId="urn:microsoft.com/office/officeart/2018/2/layout/IconVerticalSolidList"/>
    <dgm:cxn modelId="{AB491C1C-31AA-4633-9A53-39B7B43C2A61}" type="presParOf" srcId="{D2EE2132-17A0-4F01-B2D3-ACAA88667402}" destId="{4DE86166-5E42-4678-9750-05157F866AFB}" srcOrd="3" destOrd="0" presId="urn:microsoft.com/office/officeart/2018/2/layout/IconVerticalSolidList"/>
    <dgm:cxn modelId="{828CD6B8-0648-4F29-925B-F61F181ACD15}" type="presParOf" srcId="{551C33CD-0DA9-462F-A447-B3C02932CD32}" destId="{4156A275-343C-42B9-856E-E9B8BD6842B1}" srcOrd="1" destOrd="0" presId="urn:microsoft.com/office/officeart/2018/2/layout/IconVerticalSolidList"/>
    <dgm:cxn modelId="{EDC27FDD-BDCE-4EFA-9764-9CECFDBED3C0}" type="presParOf" srcId="{551C33CD-0DA9-462F-A447-B3C02932CD32}" destId="{83F112B4-09E3-404C-B05D-CF3CC42E2761}" srcOrd="2" destOrd="0" presId="urn:microsoft.com/office/officeart/2018/2/layout/IconVerticalSolidList"/>
    <dgm:cxn modelId="{8FB17E6B-BDC6-4D0A-9E16-CAD384B4E99B}" type="presParOf" srcId="{83F112B4-09E3-404C-B05D-CF3CC42E2761}" destId="{B06AAF2C-4261-48C1-BFBB-EA125DCBB533}" srcOrd="0" destOrd="0" presId="urn:microsoft.com/office/officeart/2018/2/layout/IconVerticalSolidList"/>
    <dgm:cxn modelId="{9BA82689-C7C8-41CB-808A-0E23A88B5CE5}" type="presParOf" srcId="{83F112B4-09E3-404C-B05D-CF3CC42E2761}" destId="{AAEA53A9-042C-41F9-A93E-7B815A2F8B97}" srcOrd="1" destOrd="0" presId="urn:microsoft.com/office/officeart/2018/2/layout/IconVerticalSolidList"/>
    <dgm:cxn modelId="{0E6CBB38-943B-4DB9-9B27-ED24961A6DAF}" type="presParOf" srcId="{83F112B4-09E3-404C-B05D-CF3CC42E2761}" destId="{177B68E6-C3AE-4C85-BCC8-AB88638CBADC}" srcOrd="2" destOrd="0" presId="urn:microsoft.com/office/officeart/2018/2/layout/IconVerticalSolidList"/>
    <dgm:cxn modelId="{1A4D176A-3B6F-4769-AAC5-A5EBF790E91F}" type="presParOf" srcId="{83F112B4-09E3-404C-B05D-CF3CC42E2761}" destId="{FF6E629F-E750-4E4B-9805-D15BDF4E84D7}" srcOrd="3" destOrd="0" presId="urn:microsoft.com/office/officeart/2018/2/layout/IconVerticalSolidList"/>
    <dgm:cxn modelId="{635C4027-586E-4ABF-B97A-755A6CE75FBD}" type="presParOf" srcId="{551C33CD-0DA9-462F-A447-B3C02932CD32}" destId="{9B8234B7-7D1F-4623-AD94-769B0544C757}" srcOrd="3" destOrd="0" presId="urn:microsoft.com/office/officeart/2018/2/layout/IconVerticalSolidList"/>
    <dgm:cxn modelId="{A9EA9BAB-CAEF-4001-83CD-8A31E8E72D43}" type="presParOf" srcId="{551C33CD-0DA9-462F-A447-B3C02932CD32}" destId="{9F3D0ED2-9302-4B2A-9A11-94BA9FD335DF}" srcOrd="4" destOrd="0" presId="urn:microsoft.com/office/officeart/2018/2/layout/IconVerticalSolidList"/>
    <dgm:cxn modelId="{4936BA71-371E-40E0-B860-CE9E5FD3D871}" type="presParOf" srcId="{9F3D0ED2-9302-4B2A-9A11-94BA9FD335DF}" destId="{796AA4DF-9365-4EA0-9A2E-DF6844FDCA6C}" srcOrd="0" destOrd="0" presId="urn:microsoft.com/office/officeart/2018/2/layout/IconVerticalSolidList"/>
    <dgm:cxn modelId="{8D596B8E-5BB1-45CA-83CE-F9F7EF5D26C5}" type="presParOf" srcId="{9F3D0ED2-9302-4B2A-9A11-94BA9FD335DF}" destId="{ABF27AE3-6E1D-48DA-95FE-D7ACD685363F}" srcOrd="1" destOrd="0" presId="urn:microsoft.com/office/officeart/2018/2/layout/IconVerticalSolidList"/>
    <dgm:cxn modelId="{D812A901-004E-4A7A-B111-384B37FA8BF0}" type="presParOf" srcId="{9F3D0ED2-9302-4B2A-9A11-94BA9FD335DF}" destId="{E69F3C7A-E2C3-4C14-9B33-12F2A240F96F}" srcOrd="2" destOrd="0" presId="urn:microsoft.com/office/officeart/2018/2/layout/IconVerticalSolidList"/>
    <dgm:cxn modelId="{94EB6F63-9440-4BA2-8FAA-4E7183B1C77F}" type="presParOf" srcId="{9F3D0ED2-9302-4B2A-9A11-94BA9FD335DF}" destId="{2698A96F-608A-46F5-AE12-905713F5A83C}" srcOrd="3" destOrd="0" presId="urn:microsoft.com/office/officeart/2018/2/layout/IconVerticalSolidList"/>
    <dgm:cxn modelId="{1B2E93D2-C83D-4BC6-97C2-0B3EC080A708}" type="presParOf" srcId="{551C33CD-0DA9-462F-A447-B3C02932CD32}" destId="{57088D04-5EC6-47B4-A6D7-932C85300195}" srcOrd="5" destOrd="0" presId="urn:microsoft.com/office/officeart/2018/2/layout/IconVerticalSolidList"/>
    <dgm:cxn modelId="{A4679A3B-9021-4F4C-A2DF-BF2A75A78DD3}" type="presParOf" srcId="{551C33CD-0DA9-462F-A447-B3C02932CD32}" destId="{745BB301-8BF1-4E2A-8D04-0B21066B0EE1}" srcOrd="6" destOrd="0" presId="urn:microsoft.com/office/officeart/2018/2/layout/IconVerticalSolidList"/>
    <dgm:cxn modelId="{74657063-7C12-4C74-BD8A-AA19FB95C560}" type="presParOf" srcId="{745BB301-8BF1-4E2A-8D04-0B21066B0EE1}" destId="{09996957-D8B2-4987-85C3-77FA64DBDA04}" srcOrd="0" destOrd="0" presId="urn:microsoft.com/office/officeart/2018/2/layout/IconVerticalSolidList"/>
    <dgm:cxn modelId="{4BF0B1DA-4ACC-419F-9D72-76E432731DC9}" type="presParOf" srcId="{745BB301-8BF1-4E2A-8D04-0B21066B0EE1}" destId="{A77DEFEC-7C12-4ED8-9988-19A6A0FA5619}" srcOrd="1" destOrd="0" presId="urn:microsoft.com/office/officeart/2018/2/layout/IconVerticalSolidList"/>
    <dgm:cxn modelId="{4DF0D9B4-C24B-445C-A5E3-00E5B7D4FDD3}" type="presParOf" srcId="{745BB301-8BF1-4E2A-8D04-0B21066B0EE1}" destId="{09B44D57-103C-4B12-83C8-348F3A85D6C0}" srcOrd="2" destOrd="0" presId="urn:microsoft.com/office/officeart/2018/2/layout/IconVerticalSolidList"/>
    <dgm:cxn modelId="{220E814D-8F51-4112-B303-E77F006912CE}" type="presParOf" srcId="{745BB301-8BF1-4E2A-8D04-0B21066B0EE1}" destId="{407EA1C1-36BD-4A3D-8743-DCF00E73958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C3F1B-66D6-4485-85C7-4E85B8CFF7EB}">
      <dsp:nvSpPr>
        <dsp:cNvPr id="0" name=""/>
        <dsp:cNvSpPr/>
      </dsp:nvSpPr>
      <dsp:spPr>
        <a:xfrm>
          <a:off x="0" y="1397"/>
          <a:ext cx="8229600" cy="708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2D778-8CCD-4572-AF80-A0D3E0546F31}">
      <dsp:nvSpPr>
        <dsp:cNvPr id="0" name=""/>
        <dsp:cNvSpPr/>
      </dsp:nvSpPr>
      <dsp:spPr>
        <a:xfrm>
          <a:off x="214183" y="160706"/>
          <a:ext cx="389423" cy="3894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E86166-5E42-4678-9750-05157F866AFB}">
      <dsp:nvSpPr>
        <dsp:cNvPr id="0" name=""/>
        <dsp:cNvSpPr/>
      </dsp:nvSpPr>
      <dsp:spPr>
        <a:xfrm>
          <a:off x="817790" y="1397"/>
          <a:ext cx="7411809" cy="708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5" tIns="74935" rIns="74935" bIns="74935" numCol="1" spcCol="1270" anchor="ctr" anchorCtr="0">
          <a:noAutofit/>
        </a:bodyPr>
        <a:lstStyle/>
        <a:p>
          <a:pPr marL="0" lvl="0" indent="0" algn="l" defTabSz="755650">
            <a:lnSpc>
              <a:spcPct val="100000"/>
            </a:lnSpc>
            <a:spcBef>
              <a:spcPct val="0"/>
            </a:spcBef>
            <a:spcAft>
              <a:spcPct val="35000"/>
            </a:spcAft>
            <a:buNone/>
          </a:pPr>
          <a:r>
            <a:rPr lang="de-DE" sz="1700" kern="1200" baseline="0" dirty="0"/>
            <a:t>Vögel gehören zu den Wirbeltieren</a:t>
          </a:r>
          <a:endParaRPr lang="en-US" sz="1700" kern="1200" dirty="0"/>
        </a:p>
      </dsp:txBody>
      <dsp:txXfrm>
        <a:off x="817790" y="1397"/>
        <a:ext cx="7411809" cy="708043"/>
      </dsp:txXfrm>
    </dsp:sp>
    <dsp:sp modelId="{B06AAF2C-4261-48C1-BFBB-EA125DCBB533}">
      <dsp:nvSpPr>
        <dsp:cNvPr id="0" name=""/>
        <dsp:cNvSpPr/>
      </dsp:nvSpPr>
      <dsp:spPr>
        <a:xfrm>
          <a:off x="0" y="886451"/>
          <a:ext cx="8229600" cy="708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EA53A9-042C-41F9-A93E-7B815A2F8B97}">
      <dsp:nvSpPr>
        <dsp:cNvPr id="0" name=""/>
        <dsp:cNvSpPr/>
      </dsp:nvSpPr>
      <dsp:spPr>
        <a:xfrm>
          <a:off x="214183" y="1045760"/>
          <a:ext cx="389423" cy="3894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6E629F-E750-4E4B-9805-D15BDF4E84D7}">
      <dsp:nvSpPr>
        <dsp:cNvPr id="0" name=""/>
        <dsp:cNvSpPr/>
      </dsp:nvSpPr>
      <dsp:spPr>
        <a:xfrm>
          <a:off x="817790" y="886451"/>
          <a:ext cx="7411809" cy="708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5" tIns="74935" rIns="74935" bIns="74935" numCol="1" spcCol="1270" anchor="ctr" anchorCtr="0">
          <a:noAutofit/>
        </a:bodyPr>
        <a:lstStyle/>
        <a:p>
          <a:pPr marL="0" lvl="0" indent="0" algn="l" defTabSz="755650">
            <a:lnSpc>
              <a:spcPct val="100000"/>
            </a:lnSpc>
            <a:spcBef>
              <a:spcPct val="0"/>
            </a:spcBef>
            <a:spcAft>
              <a:spcPct val="35000"/>
            </a:spcAft>
            <a:buNone/>
          </a:pPr>
          <a:r>
            <a:rPr lang="de-DE" sz="1700" kern="1200" baseline="0" dirty="0"/>
            <a:t>Vögel haben zwei Beine und zwei Arme (Flügel)</a:t>
          </a:r>
          <a:endParaRPr lang="en-US" sz="1700" kern="1200" dirty="0"/>
        </a:p>
      </dsp:txBody>
      <dsp:txXfrm>
        <a:off x="817790" y="886451"/>
        <a:ext cx="7411809" cy="708043"/>
      </dsp:txXfrm>
    </dsp:sp>
    <dsp:sp modelId="{796AA4DF-9365-4EA0-9A2E-DF6844FDCA6C}">
      <dsp:nvSpPr>
        <dsp:cNvPr id="0" name=""/>
        <dsp:cNvSpPr/>
      </dsp:nvSpPr>
      <dsp:spPr>
        <a:xfrm>
          <a:off x="0" y="1771505"/>
          <a:ext cx="8229600" cy="708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27AE3-6E1D-48DA-95FE-D7ACD685363F}">
      <dsp:nvSpPr>
        <dsp:cNvPr id="0" name=""/>
        <dsp:cNvSpPr/>
      </dsp:nvSpPr>
      <dsp:spPr>
        <a:xfrm>
          <a:off x="214183" y="1930815"/>
          <a:ext cx="389423" cy="3894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98A96F-608A-46F5-AE12-905713F5A83C}">
      <dsp:nvSpPr>
        <dsp:cNvPr id="0" name=""/>
        <dsp:cNvSpPr/>
      </dsp:nvSpPr>
      <dsp:spPr>
        <a:xfrm>
          <a:off x="817790" y="1771505"/>
          <a:ext cx="7411809" cy="708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5" tIns="74935" rIns="74935" bIns="74935" numCol="1" spcCol="1270" anchor="ctr" anchorCtr="0">
          <a:noAutofit/>
        </a:bodyPr>
        <a:lstStyle/>
        <a:p>
          <a:pPr marL="0" lvl="0" indent="0" algn="l" defTabSz="755650">
            <a:lnSpc>
              <a:spcPct val="100000"/>
            </a:lnSpc>
            <a:spcBef>
              <a:spcPct val="0"/>
            </a:spcBef>
            <a:spcAft>
              <a:spcPct val="35000"/>
            </a:spcAft>
            <a:buNone/>
          </a:pPr>
          <a:r>
            <a:rPr lang="de-DE" sz="1700" kern="1200" baseline="0"/>
            <a:t>Statt Fell haben Vögel Federn</a:t>
          </a:r>
          <a:endParaRPr lang="en-US" sz="1700" kern="1200"/>
        </a:p>
      </dsp:txBody>
      <dsp:txXfrm>
        <a:off x="817790" y="1771505"/>
        <a:ext cx="7411809" cy="708043"/>
      </dsp:txXfrm>
    </dsp:sp>
    <dsp:sp modelId="{09996957-D8B2-4987-85C3-77FA64DBDA04}">
      <dsp:nvSpPr>
        <dsp:cNvPr id="0" name=""/>
        <dsp:cNvSpPr/>
      </dsp:nvSpPr>
      <dsp:spPr>
        <a:xfrm>
          <a:off x="0" y="2656559"/>
          <a:ext cx="8229600" cy="708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7DEFEC-7C12-4ED8-9988-19A6A0FA5619}">
      <dsp:nvSpPr>
        <dsp:cNvPr id="0" name=""/>
        <dsp:cNvSpPr/>
      </dsp:nvSpPr>
      <dsp:spPr>
        <a:xfrm>
          <a:off x="214183" y="2815869"/>
          <a:ext cx="389423" cy="3894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7EA1C1-36BD-4A3D-8743-DCF00E739586}">
      <dsp:nvSpPr>
        <dsp:cNvPr id="0" name=""/>
        <dsp:cNvSpPr/>
      </dsp:nvSpPr>
      <dsp:spPr>
        <a:xfrm>
          <a:off x="817790" y="2656559"/>
          <a:ext cx="7411809" cy="708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5" tIns="74935" rIns="74935" bIns="74935" numCol="1" spcCol="1270" anchor="ctr" anchorCtr="0">
          <a:noAutofit/>
        </a:bodyPr>
        <a:lstStyle/>
        <a:p>
          <a:pPr marL="0" lvl="0" indent="0" algn="l" defTabSz="755650">
            <a:lnSpc>
              <a:spcPct val="100000"/>
            </a:lnSpc>
            <a:spcBef>
              <a:spcPct val="0"/>
            </a:spcBef>
            <a:spcAft>
              <a:spcPct val="35000"/>
            </a:spcAft>
            <a:buNone/>
          </a:pPr>
          <a:r>
            <a:rPr lang="de-DE" sz="1700" kern="1200" baseline="0" dirty="0"/>
            <a:t>Federn sind aus Keratin. Bei Menschen bestehen Haare und Fingernägel aus Keratin.</a:t>
          </a:r>
          <a:endParaRPr lang="en-US" sz="1700" kern="1200" dirty="0"/>
        </a:p>
      </dsp:txBody>
      <dsp:txXfrm>
        <a:off x="817790" y="2656559"/>
        <a:ext cx="7411809" cy="7080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F08E0-311A-40C3-B295-F80AAF30ABFC}" type="datetimeFigureOut">
              <a:rPr lang="de-DE" smtClean="0"/>
              <a:pPr/>
              <a:t>26.01.2026</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F37B36-256F-44A3-8EB0-0E1FC5470CC3}"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AT" dirty="0"/>
              <a:t>Projekttag zu Nachhaltigkeit und Naturschutz</a:t>
            </a:r>
          </a:p>
          <a:p>
            <a:r>
              <a:rPr lang="de-AT" dirty="0"/>
              <a:t>Was wisst ihr über Vögel?</a:t>
            </a:r>
          </a:p>
          <a:p>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1EABF-0AA0-D063-9EC9-E63D6BE66F7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1455692-B474-A252-5864-2BBE31A18BD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6F6CD3B-D382-BA38-3FC4-702BFE57A712}"/>
              </a:ext>
            </a:extLst>
          </p:cNvPr>
          <p:cNvSpPr>
            <a:spLocks noGrp="1"/>
          </p:cNvSpPr>
          <p:nvPr>
            <p:ph type="body" idx="1"/>
          </p:nvPr>
        </p:nvSpPr>
        <p:spPr/>
        <p:txBody>
          <a:bodyPr/>
          <a:lstStyle/>
          <a:p>
            <a:r>
              <a:rPr lang="de-AT" dirty="0"/>
              <a:t>Fotos (</a:t>
            </a:r>
            <a:r>
              <a:rPr lang="de-AT" dirty="0" err="1"/>
              <a:t>v.o.n.u</a:t>
            </a:r>
            <a:r>
              <a:rPr lang="de-AT" dirty="0"/>
              <a:t>): Stieglitz/</a:t>
            </a:r>
            <a:r>
              <a:rPr lang="de-AT" dirty="0" err="1"/>
              <a:t>Diestelfink</a:t>
            </a:r>
            <a:r>
              <a:rPr lang="de-AT" dirty="0"/>
              <a:t>, </a:t>
            </a:r>
            <a:r>
              <a:rPr lang="de-DE" dirty="0"/>
              <a:t>Singdrossel, Braunkehlchen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Mit über 5.700 Arten enthält die Ordnung ca. 60 % Prozent aller Vögel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3 Unterordnung: Stummelschwänze, Schreitvögel, Singvögel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Kleiner Körper (zwischen 6,5 cm und 120 cm), kurze Beine, kleiner Schnabel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Klammerfüße mit 3 nach vorn gerichteten Zehen und einer nach hinten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Kurze Beine, kleiner Schnabel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Männchen oft auffälliger gefärbt</a:t>
            </a: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AT"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Ernährung: überwiegend Wirbellose oder Pflanzensamen, oft auch beides.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Mit über 5.200 Arten ist die Unterordnung Singvögel, die größte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Nur diese kommt auch in Europa vor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AT" dirty="0"/>
          </a:p>
        </p:txBody>
      </p:sp>
      <p:sp>
        <p:nvSpPr>
          <p:cNvPr id="4" name="Foliennummernplatzhalter 3">
            <a:extLst>
              <a:ext uri="{FF2B5EF4-FFF2-40B4-BE49-F238E27FC236}">
                <a16:creationId xmlns:a16="http://schemas.microsoft.com/office/drawing/2014/main" id="{FB4510A9-C967-F64E-3CED-A2430DE15891}"/>
              </a:ext>
            </a:extLst>
          </p:cNvPr>
          <p:cNvSpPr>
            <a:spLocks noGrp="1"/>
          </p:cNvSpPr>
          <p:nvPr>
            <p:ph type="sldNum" sz="quarter" idx="5"/>
          </p:nvPr>
        </p:nvSpPr>
        <p:spPr/>
        <p:txBody>
          <a:bodyPr/>
          <a:lstStyle/>
          <a:p>
            <a:fld id="{E7F37B36-256F-44A3-8EB0-0E1FC5470CC3}" type="slidenum">
              <a:rPr lang="de-DE" smtClean="0"/>
              <a:pPr/>
              <a:t>10</a:t>
            </a:fld>
            <a:endParaRPr lang="de-DE"/>
          </a:p>
        </p:txBody>
      </p:sp>
    </p:spTree>
    <p:extLst>
      <p:ext uri="{BB962C8B-B14F-4D97-AF65-F5344CB8AC3E}">
        <p14:creationId xmlns:p14="http://schemas.microsoft.com/office/powerpoint/2010/main" val="170266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0AA23-5A30-26A9-9452-93B067361D0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2BD466-22E8-AC76-AA1D-8319FDB3103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26105DE-655F-1D94-4AF9-4052079AC0AC}"/>
              </a:ext>
            </a:extLst>
          </p:cNvPr>
          <p:cNvSpPr>
            <a:spLocks noGrp="1"/>
          </p:cNvSpPr>
          <p:nvPr>
            <p:ph type="body" idx="1"/>
          </p:nvPr>
        </p:nvSpPr>
        <p:spPr/>
        <p:txBody>
          <a:bodyPr/>
          <a:lstStyle/>
          <a:p>
            <a:r>
              <a:rPr lang="de-AT" dirty="0"/>
              <a:t>Fotos (</a:t>
            </a:r>
            <a:r>
              <a:rPr lang="de-AT" dirty="0" err="1"/>
              <a:t>v.o.n.u</a:t>
            </a:r>
            <a:r>
              <a:rPr lang="de-AT" dirty="0"/>
              <a:t>): Haubenmeise, </a:t>
            </a:r>
            <a:r>
              <a:rPr lang="de-DE" dirty="0"/>
              <a:t>Mönchsgrasmücke, Sommergoldhähnchen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Mit über 5.200 Arten weltweit ist die Unterordnung Singvögel, die größte bei den Sperlingsvögeln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Nur diese kommt auch in Europa vor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kern="1200" dirty="0">
                <a:solidFill>
                  <a:schemeClr val="tx1"/>
                </a:solidFill>
                <a:effectLst/>
                <a:latin typeface="+mn-lt"/>
                <a:ea typeface="+mn-ea"/>
                <a:cs typeface="+mn-cs"/>
              </a:rPr>
              <a:t>Singvögel zeichnen sich durch ihre ganz eigene Tonfolge aus. Dabei unterscheiden sich die Gesänge verschiedener Vogelarten teils erheblich.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kern="1200" dirty="0">
                <a:solidFill>
                  <a:schemeClr val="tx1"/>
                </a:solidFill>
                <a:effectLst/>
                <a:latin typeface="+mn-lt"/>
                <a:ea typeface="+mn-ea"/>
                <a:cs typeface="+mn-cs"/>
              </a:rPr>
              <a:t>Allerdings musizieren fast ausnahmslos die Männchen. Sie verteidigen so ihr Revier gegenüber Rivalen und wollen potenziellen Partnerinnen imponieren. Um aufzufallen, verfügen Singvögel über erstaunliche Fähigkeiten.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kern="1200" dirty="0">
                <a:solidFill>
                  <a:schemeClr val="tx1"/>
                </a:solidFill>
                <a:effectLst/>
                <a:latin typeface="+mn-lt"/>
                <a:ea typeface="+mn-ea"/>
                <a:cs typeface="+mn-cs"/>
              </a:rPr>
              <a:t>Singvögel sind durch ihr </a:t>
            </a:r>
            <a:r>
              <a:rPr lang="de-DE" sz="1200" b="1" i="0" kern="1200" dirty="0">
                <a:solidFill>
                  <a:schemeClr val="tx1"/>
                </a:solidFill>
                <a:effectLst/>
                <a:latin typeface="+mn-lt"/>
                <a:ea typeface="+mn-ea"/>
                <a:cs typeface="+mn-cs"/>
              </a:rPr>
              <a:t>besonderes Stimmorgan, </a:t>
            </a:r>
            <a:r>
              <a:rPr lang="de-DE" sz="1200" b="0" i="0" kern="1200" dirty="0">
                <a:solidFill>
                  <a:schemeClr val="tx1"/>
                </a:solidFill>
                <a:effectLst/>
                <a:latin typeface="+mn-lt"/>
                <a:ea typeface="+mn-ea"/>
                <a:cs typeface="+mn-cs"/>
              </a:rPr>
              <a:t>die Syrinx, in der Lage zweistimmig zu singen</a:t>
            </a:r>
            <a:endParaRPr lang="de-DE" dirty="0"/>
          </a:p>
          <a:p>
            <a:endParaRPr lang="de-DE" dirty="0"/>
          </a:p>
        </p:txBody>
      </p:sp>
      <p:sp>
        <p:nvSpPr>
          <p:cNvPr id="4" name="Foliennummernplatzhalter 3">
            <a:extLst>
              <a:ext uri="{FF2B5EF4-FFF2-40B4-BE49-F238E27FC236}">
                <a16:creationId xmlns:a16="http://schemas.microsoft.com/office/drawing/2014/main" id="{1F9276AB-9B6F-EB88-E980-D9D6B45D0953}"/>
              </a:ext>
            </a:extLst>
          </p:cNvPr>
          <p:cNvSpPr>
            <a:spLocks noGrp="1"/>
          </p:cNvSpPr>
          <p:nvPr>
            <p:ph type="sldNum" sz="quarter" idx="5"/>
          </p:nvPr>
        </p:nvSpPr>
        <p:spPr/>
        <p:txBody>
          <a:bodyPr/>
          <a:lstStyle/>
          <a:p>
            <a:fld id="{E7F37B36-256F-44A3-8EB0-0E1FC5470CC3}" type="slidenum">
              <a:rPr lang="de-DE" smtClean="0"/>
              <a:pPr/>
              <a:t>11</a:t>
            </a:fld>
            <a:endParaRPr lang="de-DE"/>
          </a:p>
        </p:txBody>
      </p:sp>
    </p:spTree>
    <p:extLst>
      <p:ext uri="{BB962C8B-B14F-4D97-AF65-F5344CB8AC3E}">
        <p14:creationId xmlns:p14="http://schemas.microsoft.com/office/powerpoint/2010/main" val="3127648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32FF7-B53A-B977-FB2F-1B57DBC099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CDE69F7-CAFB-4CB0-44BE-AAE9D0D6A5D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982533C-D56B-B3DD-B127-E9FD430A3EFA}"/>
              </a:ext>
            </a:extLst>
          </p:cNvPr>
          <p:cNvSpPr>
            <a:spLocks noGrp="1"/>
          </p:cNvSpPr>
          <p:nvPr>
            <p:ph type="body" idx="1"/>
          </p:nvPr>
        </p:nvSpPr>
        <p:spPr/>
        <p:txBody>
          <a:bodyPr/>
          <a:lstStyle/>
          <a:p>
            <a:r>
              <a:rPr lang="de-AT" dirty="0"/>
              <a:t>Fotos (</a:t>
            </a:r>
            <a:r>
              <a:rPr lang="de-AT" dirty="0" err="1"/>
              <a:t>v.o.n.u</a:t>
            </a:r>
            <a:r>
              <a:rPr lang="de-AT" dirty="0"/>
              <a:t>): Grünspecht, Schwarzspecht</a:t>
            </a:r>
            <a:r>
              <a:rPr lang="de-DE" dirty="0"/>
              <a:t>, Kleinspecht</a:t>
            </a:r>
          </a:p>
          <a:p>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Ordnung beinhaltet ca. 300 Arten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7 Familien, wobei die Familie der Spechte, die einzige in Deutschland lebende ist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AT"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SPECHTE: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Mehr als 230 Arten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Brüten in Baumhöhlen</a:t>
            </a:r>
          </a:p>
          <a:p>
            <a:pPr marL="285750" indent="-285750">
              <a:buFont typeface="Wingdings" panose="05000000000000000000" pitchFamily="2" charset="2"/>
              <a:buChar char="Ø"/>
            </a:pPr>
            <a:r>
              <a:rPr lang="de-AT" dirty="0"/>
              <a:t>Größe: Klein – mittelgroß</a:t>
            </a:r>
          </a:p>
          <a:p>
            <a:pPr marL="285750" indent="-285750">
              <a:buFont typeface="Wingdings" panose="05000000000000000000" pitchFamily="2" charset="2"/>
              <a:buChar char="Ø"/>
            </a:pPr>
            <a:r>
              <a:rPr lang="de-AT" dirty="0"/>
              <a:t>Kräftige Füße mit i.d.R. </a:t>
            </a:r>
            <a:r>
              <a:rPr lang="de-DE" sz="1200" b="0" i="0" kern="1200" dirty="0">
                <a:solidFill>
                  <a:schemeClr val="tx1"/>
                </a:solidFill>
                <a:effectLst/>
                <a:latin typeface="+mn-lt"/>
                <a:ea typeface="+mn-ea"/>
                <a:cs typeface="+mn-cs"/>
              </a:rPr>
              <a:t>paarig gestellte Zehen mit kräftigen Krallen, von denen zwei nach vorn und zwei nach hinten gerichtet sind</a:t>
            </a:r>
            <a:endParaRPr lang="de-AT" dirty="0"/>
          </a:p>
          <a:p>
            <a:pPr marL="285750" indent="-285750">
              <a:buFont typeface="Wingdings" panose="05000000000000000000" pitchFamily="2" charset="2"/>
              <a:buChar char="Ø"/>
            </a:pPr>
            <a:r>
              <a:rPr lang="de-AT" dirty="0"/>
              <a:t>Spezialisierte Schnäbel (bohrend/meißelnd)</a:t>
            </a:r>
            <a:endParaRPr lang="de-DE" dirty="0"/>
          </a:p>
          <a:p>
            <a:pPr marL="285750" indent="-285750">
              <a:buFont typeface="Wingdings" panose="05000000000000000000" pitchFamily="2" charset="2"/>
              <a:buChar char="Ø"/>
            </a:pPr>
            <a:r>
              <a:rPr lang="de-AT" dirty="0"/>
              <a:t>Stützschwanz</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AT" dirty="0"/>
              <a:t>Die meisten einheimischen Spechte besitzen eine rötliche Kopf-/Nackenverfärbung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endParaRPr lang="de-DE" dirty="0"/>
          </a:p>
        </p:txBody>
      </p:sp>
      <p:sp>
        <p:nvSpPr>
          <p:cNvPr id="4" name="Foliennummernplatzhalter 3">
            <a:extLst>
              <a:ext uri="{FF2B5EF4-FFF2-40B4-BE49-F238E27FC236}">
                <a16:creationId xmlns:a16="http://schemas.microsoft.com/office/drawing/2014/main" id="{CBD15DE7-EF85-F5F1-373F-8C6141E3ED7E}"/>
              </a:ext>
            </a:extLst>
          </p:cNvPr>
          <p:cNvSpPr>
            <a:spLocks noGrp="1"/>
          </p:cNvSpPr>
          <p:nvPr>
            <p:ph type="sldNum" sz="quarter" idx="5"/>
          </p:nvPr>
        </p:nvSpPr>
        <p:spPr/>
        <p:txBody>
          <a:bodyPr/>
          <a:lstStyle/>
          <a:p>
            <a:fld id="{E7F37B36-256F-44A3-8EB0-0E1FC5470CC3}" type="slidenum">
              <a:rPr lang="de-DE" smtClean="0"/>
              <a:pPr/>
              <a:t>12</a:t>
            </a:fld>
            <a:endParaRPr lang="de-DE"/>
          </a:p>
        </p:txBody>
      </p:sp>
    </p:spTree>
    <p:extLst>
      <p:ext uri="{BB962C8B-B14F-4D97-AF65-F5344CB8AC3E}">
        <p14:creationId xmlns:p14="http://schemas.microsoft.com/office/powerpoint/2010/main" val="2852616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Vogel-Quiz</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13</a:t>
            </a:fld>
            <a:endParaRPr lang="de-DE"/>
          </a:p>
        </p:txBody>
      </p:sp>
    </p:spTree>
    <p:extLst>
      <p:ext uri="{BB962C8B-B14F-4D97-AF65-F5344CB8AC3E}">
        <p14:creationId xmlns:p14="http://schemas.microsoft.com/office/powerpoint/2010/main" val="3271958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Bodenbrüter</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14</a:t>
            </a:fld>
            <a:endParaRPr lang="de-DE"/>
          </a:p>
        </p:txBody>
      </p:sp>
    </p:spTree>
    <p:extLst>
      <p:ext uri="{BB962C8B-B14F-4D97-AF65-F5344CB8AC3E}">
        <p14:creationId xmlns:p14="http://schemas.microsoft.com/office/powerpoint/2010/main" val="2414455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11631-1D66-2427-1E24-5250F77A2CA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99C2DE3-6FA1-0808-8920-D1130EA0D39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887D9F8-CE4B-AAB2-57EF-D7D423C3F079}"/>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Blaumeisen</a:t>
            </a:r>
            <a:r>
              <a:rPr lang="de-DE" sz="1200" kern="1200" dirty="0">
                <a:solidFill>
                  <a:schemeClr val="tx1"/>
                </a:solidFill>
                <a:effectLst/>
                <a:latin typeface="+mn-lt"/>
                <a:ea typeface="+mn-ea"/>
                <a:cs typeface="+mn-cs"/>
              </a:rPr>
              <a:t> fehlt auf dem Bauch der markante schwarze Streifen der Kohlmeisen. Stattdessen fallen bei ihnen </a:t>
            </a:r>
            <a:r>
              <a:rPr lang="de-DE" sz="1200" b="1" kern="1200" dirty="0">
                <a:solidFill>
                  <a:schemeClr val="tx1"/>
                </a:solidFill>
                <a:effectLst/>
                <a:latin typeface="+mn-lt"/>
                <a:ea typeface="+mn-ea"/>
                <a:cs typeface="+mn-cs"/>
              </a:rPr>
              <a:t>das blaue Käppchen </a:t>
            </a:r>
            <a:r>
              <a:rPr lang="de-DE" sz="1200" kern="1200" dirty="0">
                <a:solidFill>
                  <a:schemeClr val="tx1"/>
                </a:solidFill>
                <a:effectLst/>
                <a:latin typeface="+mn-lt"/>
                <a:ea typeface="+mn-ea"/>
                <a:cs typeface="+mn-cs"/>
              </a:rPr>
              <a:t>über dem weißen Gesicht, ein schwarzer Augenstreif und die ebenfalls blau gefärbten Flügel- und Schwanzfedern ins Auge. Sie sind die kleineren Schwestern der Kohlmeise und häufige Gäste in unseren Gärten, sobald dort ein paar ältere Bäume stehen. Jungvögel sind matter gefärbt und wirken mit ihrer grünlichen Kappe und gelblichen Wangen ein wenig schmuddelig gegenüber ihren Eltern.</a:t>
            </a:r>
          </a:p>
        </p:txBody>
      </p:sp>
      <p:sp>
        <p:nvSpPr>
          <p:cNvPr id="4" name="Foliennummernplatzhalter 3">
            <a:extLst>
              <a:ext uri="{FF2B5EF4-FFF2-40B4-BE49-F238E27FC236}">
                <a16:creationId xmlns:a16="http://schemas.microsoft.com/office/drawing/2014/main" id="{F3E0653D-5827-B260-EB97-B81840A833C2}"/>
              </a:ext>
            </a:extLst>
          </p:cNvPr>
          <p:cNvSpPr>
            <a:spLocks noGrp="1"/>
          </p:cNvSpPr>
          <p:nvPr>
            <p:ph type="sldNum" sz="quarter" idx="5"/>
          </p:nvPr>
        </p:nvSpPr>
        <p:spPr/>
        <p:txBody>
          <a:bodyPr/>
          <a:lstStyle/>
          <a:p>
            <a:fld id="{E7F37B36-256F-44A3-8EB0-0E1FC5470CC3}" type="slidenum">
              <a:rPr lang="de-DE" smtClean="0"/>
              <a:pPr/>
              <a:t>15</a:t>
            </a:fld>
            <a:endParaRPr lang="de-DE"/>
          </a:p>
        </p:txBody>
      </p:sp>
    </p:spTree>
    <p:extLst>
      <p:ext uri="{BB962C8B-B14F-4D97-AF65-F5344CB8AC3E}">
        <p14:creationId xmlns:p14="http://schemas.microsoft.com/office/powerpoint/2010/main" val="2343398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E5661-F015-B589-B420-0C8F86BD9FC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ACCBD8A-E0C3-725B-B65D-B1D006FB513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763851E-F2AD-B3B3-BCAC-AF83C87AA0E1}"/>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Mauersegler</a:t>
            </a:r>
            <a:r>
              <a:rPr lang="de-DE" sz="1200" kern="1200" dirty="0">
                <a:solidFill>
                  <a:schemeClr val="tx1"/>
                </a:solidFill>
                <a:effectLst/>
                <a:latin typeface="+mn-lt"/>
                <a:ea typeface="+mn-ea"/>
                <a:cs typeface="+mn-cs"/>
              </a:rPr>
              <a:t> sind wahre Flugkünstler. An ihren langen, schmalen Flügeln und einer Flügelspannweite über 40 cm kann man erkennen, dass sie perfekt an das Leben in der Luft angepasst sind. Sie haben einen kurzen, gegabelten Schwanz und sind bis auf die grauweiße Kehle bräunlich gefärbt. Mauersegler </a:t>
            </a:r>
            <a:r>
              <a:rPr lang="de-DE" sz="1200" u="sng" kern="1200" dirty="0">
                <a:solidFill>
                  <a:schemeClr val="tx1"/>
                </a:solidFill>
                <a:effectLst/>
                <a:latin typeface="+mn-lt"/>
                <a:ea typeface="+mn-ea"/>
                <a:cs typeface="+mn-cs"/>
              </a:rPr>
              <a:t>verbringen die meiste Zeit ihres Lebens in der Luft.</a:t>
            </a:r>
            <a:r>
              <a:rPr lang="de-DE" sz="1200" u="none"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Sie können sogar während des Fliegens schlafen. Auch die Paarung findet in der Luft statt.</a:t>
            </a:r>
          </a:p>
          <a:p>
            <a:r>
              <a:rPr lang="de-DE" sz="1200" kern="1200" dirty="0">
                <a:solidFill>
                  <a:schemeClr val="tx1"/>
                </a:solidFill>
                <a:effectLst/>
                <a:latin typeface="+mn-lt"/>
                <a:ea typeface="+mn-ea"/>
                <a:cs typeface="+mn-cs"/>
              </a:rPr>
              <a:t>Diese Vögel sind heute hauptsächlich Bewohner menschlicher Siedlungen. Für den Nestbau verwenden sie einzelne Halme oder Federn, die vom Wind weggetragen wurden und in der Luft schweben. Aus diesen bauen sie ein sehr einfaches Nest in eine Mauerritze. Die Neststandorte sind hoch oben in Gebäuderitzen. Mauersegler sind nur etwa 3 Monate im Brutgebiet und legen währenddessen 2-3 länglich weiße Eier. Spätestens im August verlassen sie Deutschland und fliegen nach Afrika.</a:t>
            </a:r>
          </a:p>
        </p:txBody>
      </p:sp>
      <p:sp>
        <p:nvSpPr>
          <p:cNvPr id="4" name="Foliennummernplatzhalter 3">
            <a:extLst>
              <a:ext uri="{FF2B5EF4-FFF2-40B4-BE49-F238E27FC236}">
                <a16:creationId xmlns:a16="http://schemas.microsoft.com/office/drawing/2014/main" id="{7FF3B481-8557-8A74-8D70-1F1B6F0C795E}"/>
              </a:ext>
            </a:extLst>
          </p:cNvPr>
          <p:cNvSpPr>
            <a:spLocks noGrp="1"/>
          </p:cNvSpPr>
          <p:nvPr>
            <p:ph type="sldNum" sz="quarter" idx="5"/>
          </p:nvPr>
        </p:nvSpPr>
        <p:spPr/>
        <p:txBody>
          <a:bodyPr/>
          <a:lstStyle/>
          <a:p>
            <a:fld id="{E7F37B36-256F-44A3-8EB0-0E1FC5470CC3}" type="slidenum">
              <a:rPr lang="de-DE" smtClean="0"/>
              <a:pPr/>
              <a:t>16</a:t>
            </a:fld>
            <a:endParaRPr lang="de-DE"/>
          </a:p>
        </p:txBody>
      </p:sp>
    </p:spTree>
    <p:extLst>
      <p:ext uri="{BB962C8B-B14F-4D97-AF65-F5344CB8AC3E}">
        <p14:creationId xmlns:p14="http://schemas.microsoft.com/office/powerpoint/2010/main" val="2771766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2FEDA-778F-8436-5DF2-6251761329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8B8AE33-37C8-658F-3EC2-44F0EF4F9B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0295A41-D114-C786-EA09-B6FAAAA4BA92}"/>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Das </a:t>
            </a:r>
            <a:r>
              <a:rPr lang="de-DE" sz="1200" b="1" kern="1200" dirty="0">
                <a:solidFill>
                  <a:schemeClr val="tx1"/>
                </a:solidFill>
                <a:effectLst/>
                <a:latin typeface="+mn-lt"/>
                <a:ea typeface="+mn-ea"/>
                <a:cs typeface="+mn-cs"/>
              </a:rPr>
              <a:t>Grünfink-Männchen</a:t>
            </a:r>
            <a:r>
              <a:rPr lang="de-DE" sz="1200" kern="1200" dirty="0">
                <a:solidFill>
                  <a:schemeClr val="tx1"/>
                </a:solidFill>
                <a:effectLst/>
                <a:latin typeface="+mn-lt"/>
                <a:ea typeface="+mn-ea"/>
                <a:cs typeface="+mn-cs"/>
              </a:rPr>
              <a:t> ist auf der Körperunterseite gelb-grün und auf der Oberseite grau-grün. Das Grünfink-Weibchen ist deutlich matter und weniger gelb gefärbt als das Männchen. </a:t>
            </a:r>
            <a:r>
              <a:rPr lang="de-DE" sz="1200" u="sng" kern="1200" dirty="0">
                <a:solidFill>
                  <a:schemeClr val="tx1"/>
                </a:solidFill>
                <a:effectLst/>
                <a:latin typeface="+mn-lt"/>
                <a:ea typeface="+mn-ea"/>
                <a:cs typeface="+mn-cs"/>
              </a:rPr>
              <a:t>Dieser Singvogel ist Vegetarier</a:t>
            </a:r>
            <a:r>
              <a:rPr lang="de-DE" sz="1200" kern="1200" dirty="0">
                <a:solidFill>
                  <a:schemeClr val="tx1"/>
                </a:solidFill>
                <a:effectLst/>
                <a:latin typeface="+mn-lt"/>
                <a:ea typeface="+mn-ea"/>
                <a:cs typeface="+mn-cs"/>
              </a:rPr>
              <a:t>.</a:t>
            </a:r>
          </a:p>
        </p:txBody>
      </p:sp>
      <p:sp>
        <p:nvSpPr>
          <p:cNvPr id="4" name="Foliennummernplatzhalter 3">
            <a:extLst>
              <a:ext uri="{FF2B5EF4-FFF2-40B4-BE49-F238E27FC236}">
                <a16:creationId xmlns:a16="http://schemas.microsoft.com/office/drawing/2014/main" id="{B62E98A6-A3AF-207A-BE81-F426772AAD79}"/>
              </a:ext>
            </a:extLst>
          </p:cNvPr>
          <p:cNvSpPr>
            <a:spLocks noGrp="1"/>
          </p:cNvSpPr>
          <p:nvPr>
            <p:ph type="sldNum" sz="quarter" idx="5"/>
          </p:nvPr>
        </p:nvSpPr>
        <p:spPr/>
        <p:txBody>
          <a:bodyPr/>
          <a:lstStyle/>
          <a:p>
            <a:fld id="{E7F37B36-256F-44A3-8EB0-0E1FC5470CC3}" type="slidenum">
              <a:rPr lang="de-DE" smtClean="0"/>
              <a:pPr/>
              <a:t>17</a:t>
            </a:fld>
            <a:endParaRPr lang="de-DE"/>
          </a:p>
        </p:txBody>
      </p:sp>
    </p:spTree>
    <p:extLst>
      <p:ext uri="{BB962C8B-B14F-4D97-AF65-F5344CB8AC3E}">
        <p14:creationId xmlns:p14="http://schemas.microsoft.com/office/powerpoint/2010/main" val="2903932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4D160-18B6-F896-1D8F-A87B611BA3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C83A759-62EC-0335-EE61-755A30ECF23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12981B-45A1-BD69-BD20-6048D25D6DE0}"/>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Die </a:t>
            </a:r>
            <a:r>
              <a:rPr lang="de-DE" sz="1200" b="1" kern="1200" dirty="0">
                <a:solidFill>
                  <a:schemeClr val="tx1"/>
                </a:solidFill>
                <a:effectLst/>
                <a:latin typeface="+mn-lt"/>
                <a:ea typeface="+mn-ea"/>
                <a:cs typeface="+mn-cs"/>
              </a:rPr>
              <a:t>Elster </a:t>
            </a:r>
            <a:r>
              <a:rPr lang="de-DE" sz="1200" kern="1200" dirty="0">
                <a:solidFill>
                  <a:schemeClr val="tx1"/>
                </a:solidFill>
                <a:effectLst/>
                <a:latin typeface="+mn-lt"/>
                <a:ea typeface="+mn-ea"/>
                <a:cs typeface="+mn-cs"/>
              </a:rPr>
              <a:t>erkennt man an ihrem schwarz-weißen Gefieder mit einem langen Schwanz. Sie läuft bzw. hopst viel am Boden.</a:t>
            </a:r>
          </a:p>
          <a:p>
            <a:r>
              <a:rPr lang="de-DE" sz="1200" kern="1200" dirty="0">
                <a:solidFill>
                  <a:schemeClr val="tx1"/>
                </a:solidFill>
                <a:effectLst/>
                <a:latin typeface="+mn-lt"/>
                <a:ea typeface="+mn-ea"/>
                <a:cs typeface="+mn-cs"/>
              </a:rPr>
              <a:t>Sie gehört zu den Rabenvögeln (und auch zu den Singvögeln) und ist ähnlich intelligent wie diese. Elstern sind sehr neugierig und können auch Nahrungsvorräte anlegen und diese zielsicher wieder aufsuchen. Dieses Verhalten hat ihr vermutlich den Beinamen „diebische Elster“ gebracht. Untersuchungen haben gezeigt, dass Elstern keinen negativen Einfluss auf die Singvogelbestände in Gärten haben, obwohl sie auch Vogelnester plündern.</a:t>
            </a:r>
          </a:p>
          <a:p>
            <a:r>
              <a:rPr lang="de-DE" sz="1200" kern="1200" dirty="0">
                <a:solidFill>
                  <a:schemeClr val="tx1"/>
                </a:solidFill>
                <a:effectLst/>
                <a:latin typeface="+mn-lt"/>
                <a:ea typeface="+mn-ea"/>
                <a:cs typeface="+mn-cs"/>
              </a:rPr>
              <a:t>Dieser Vogel ist in lichten, buschreichen Wäldern bis offenen Flächen mit wenig Gehölzen, sowie zunehmend in Parks und Gartenanlagen zu finden. Auch im Winter halten sich Elstern in Deutschland auf. </a:t>
            </a:r>
          </a:p>
        </p:txBody>
      </p:sp>
      <p:sp>
        <p:nvSpPr>
          <p:cNvPr id="4" name="Foliennummernplatzhalter 3">
            <a:extLst>
              <a:ext uri="{FF2B5EF4-FFF2-40B4-BE49-F238E27FC236}">
                <a16:creationId xmlns:a16="http://schemas.microsoft.com/office/drawing/2014/main" id="{DDF052F1-FC46-96BE-675B-6B2B0561C2ED}"/>
              </a:ext>
            </a:extLst>
          </p:cNvPr>
          <p:cNvSpPr>
            <a:spLocks noGrp="1"/>
          </p:cNvSpPr>
          <p:nvPr>
            <p:ph type="sldNum" sz="quarter" idx="5"/>
          </p:nvPr>
        </p:nvSpPr>
        <p:spPr/>
        <p:txBody>
          <a:bodyPr/>
          <a:lstStyle/>
          <a:p>
            <a:fld id="{E7F37B36-256F-44A3-8EB0-0E1FC5470CC3}" type="slidenum">
              <a:rPr lang="de-DE" smtClean="0"/>
              <a:pPr/>
              <a:t>18</a:t>
            </a:fld>
            <a:endParaRPr lang="de-DE"/>
          </a:p>
        </p:txBody>
      </p:sp>
    </p:spTree>
    <p:extLst>
      <p:ext uri="{BB962C8B-B14F-4D97-AF65-F5344CB8AC3E}">
        <p14:creationId xmlns:p14="http://schemas.microsoft.com/office/powerpoint/2010/main" val="2772858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9C3AB-CF1A-CE92-62E4-A52A2E4F2B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F211A-6EAB-BF13-9851-C7C8E5901B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9804E70-3D18-7B14-C969-CD936DDD77E9}"/>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Der </a:t>
            </a:r>
            <a:r>
              <a:rPr lang="de-DE" sz="1200" b="1" kern="1200" dirty="0">
                <a:solidFill>
                  <a:schemeClr val="tx1"/>
                </a:solidFill>
                <a:effectLst/>
                <a:latin typeface="+mn-lt"/>
                <a:ea typeface="+mn-ea"/>
                <a:cs typeface="+mn-cs"/>
              </a:rPr>
              <a:t>Star </a:t>
            </a:r>
            <a:r>
              <a:rPr lang="de-DE" sz="1200" kern="1200" dirty="0">
                <a:solidFill>
                  <a:schemeClr val="tx1"/>
                </a:solidFill>
                <a:effectLst/>
                <a:latin typeface="+mn-lt"/>
                <a:ea typeface="+mn-ea"/>
                <a:cs typeface="+mn-cs"/>
              </a:rPr>
              <a:t>zeigt sich im Frühling in einem schwarzen Gefieder, das je nach Lichteinfall metallisch grün, blau oder violett glänzt, und auf der Oberseite weiße Punkte hat. Zur Brutzeit haben Männchen und Weibchen einen auffällig gelben Schnabel. Im Spätsommer tragen die Stare ein braunes Federkleid mit weißen Punkten, die von den hellen Spitzen der Federn herrühren. Der Schnabel ist nun dunkel und im Laufe des Herbstes und Winters wird das gesamte Gefieder dunkler und die Punkte verschwinden.</a:t>
            </a:r>
          </a:p>
          <a:p>
            <a:r>
              <a:rPr lang="de-DE" sz="1200" kern="1200" dirty="0">
                <a:solidFill>
                  <a:schemeClr val="tx1"/>
                </a:solidFill>
                <a:effectLst/>
                <a:latin typeface="+mn-lt"/>
                <a:ea typeface="+mn-ea"/>
                <a:cs typeface="+mn-cs"/>
              </a:rPr>
              <a:t>Er kann </a:t>
            </a:r>
            <a:r>
              <a:rPr lang="de-DE" sz="1200" u="sng" kern="1200" dirty="0">
                <a:solidFill>
                  <a:schemeClr val="tx1"/>
                </a:solidFill>
                <a:effectLst/>
                <a:latin typeface="+mn-lt"/>
                <a:ea typeface="+mn-ea"/>
                <a:cs typeface="+mn-cs"/>
              </a:rPr>
              <a:t>andere Vogelstimmen oder Umgebungsgeräusche perfekt imitieren</a:t>
            </a:r>
            <a:r>
              <a:rPr lang="de-DE" sz="1200" kern="1200" dirty="0">
                <a:solidFill>
                  <a:schemeClr val="tx1"/>
                </a:solidFill>
                <a:effectLst/>
                <a:latin typeface="+mn-lt"/>
                <a:ea typeface="+mn-ea"/>
                <a:cs typeface="+mn-cs"/>
              </a:rPr>
              <a:t>. Der Star brütet in Höhlen (natürliche Baumhöhlen, </a:t>
            </a:r>
            <a:r>
              <a:rPr lang="de-DE" sz="1200" kern="1200" dirty="0" err="1">
                <a:solidFill>
                  <a:schemeClr val="tx1"/>
                </a:solidFill>
                <a:effectLst/>
                <a:latin typeface="+mn-lt"/>
                <a:ea typeface="+mn-ea"/>
                <a:cs typeface="+mn-cs"/>
              </a:rPr>
              <a:t>Spechthöhlen</a:t>
            </a:r>
            <a:r>
              <a:rPr lang="de-DE" sz="1200" kern="1200" dirty="0">
                <a:solidFill>
                  <a:schemeClr val="tx1"/>
                </a:solidFill>
                <a:effectLst/>
                <a:latin typeface="+mn-lt"/>
                <a:ea typeface="+mn-ea"/>
                <a:cs typeface="+mn-cs"/>
              </a:rPr>
              <a:t>, Mauerhöhlen, Nisthilfen, etc.) und legt vier bis sechs Eier. In unseren Gärten ist er vor allem dann zu sehen, wenn Nisthilfen für ihn aufgestellt sind.</a:t>
            </a:r>
          </a:p>
          <a:p>
            <a:r>
              <a:rPr lang="de-DE" sz="1200" kern="1200" dirty="0">
                <a:solidFill>
                  <a:schemeClr val="tx1"/>
                </a:solidFill>
                <a:effectLst/>
                <a:latin typeface="+mn-lt"/>
                <a:ea typeface="+mn-ea"/>
                <a:cs typeface="+mn-cs"/>
              </a:rPr>
              <a:t>Der Star ist ein </a:t>
            </a:r>
            <a:r>
              <a:rPr lang="de-DE" sz="1200" b="1" kern="1200" dirty="0">
                <a:solidFill>
                  <a:schemeClr val="tx1"/>
                </a:solidFill>
                <a:effectLst/>
                <a:latin typeface="+mn-lt"/>
                <a:ea typeface="+mn-ea"/>
                <a:cs typeface="+mn-cs"/>
              </a:rPr>
              <a:t>Zugvogel</a:t>
            </a:r>
            <a:r>
              <a:rPr lang="de-DE" sz="1200" kern="1200" dirty="0">
                <a:solidFill>
                  <a:schemeClr val="tx1"/>
                </a:solidFill>
                <a:effectLst/>
                <a:latin typeface="+mn-lt"/>
                <a:ea typeface="+mn-ea"/>
                <a:cs typeface="+mn-cs"/>
              </a:rPr>
              <a:t>. Er legt relativ kurze Strecken ins Winterquartier, das sich im Mittelmeergebiet und teilweise in Nordafrika befindet, zurück.</a:t>
            </a:r>
          </a:p>
          <a:p>
            <a:r>
              <a:rPr lang="de-DE" sz="1200" kern="1200" dirty="0">
                <a:solidFill>
                  <a:schemeClr val="tx1"/>
                </a:solidFill>
                <a:effectLst/>
                <a:latin typeface="+mn-lt"/>
                <a:ea typeface="+mn-ea"/>
                <a:cs typeface="+mn-cs"/>
              </a:rPr>
              <a:t>In geringer Anzahl überwintern Stare bereits in Deutschland, auf Grund der Klimaerwärmung. Als Kurzstreckenzieher kann er sich den veränderten klimatischen Bedingungen schnell anpassen und sein Zugverhalten ändern. </a:t>
            </a:r>
          </a:p>
        </p:txBody>
      </p:sp>
      <p:sp>
        <p:nvSpPr>
          <p:cNvPr id="4" name="Foliennummernplatzhalter 3">
            <a:extLst>
              <a:ext uri="{FF2B5EF4-FFF2-40B4-BE49-F238E27FC236}">
                <a16:creationId xmlns:a16="http://schemas.microsoft.com/office/drawing/2014/main" id="{05D3DE8A-B024-C682-F84D-8B5D950CF7EA}"/>
              </a:ext>
            </a:extLst>
          </p:cNvPr>
          <p:cNvSpPr>
            <a:spLocks noGrp="1"/>
          </p:cNvSpPr>
          <p:nvPr>
            <p:ph type="sldNum" sz="quarter" idx="5"/>
          </p:nvPr>
        </p:nvSpPr>
        <p:spPr/>
        <p:txBody>
          <a:bodyPr/>
          <a:lstStyle/>
          <a:p>
            <a:fld id="{E7F37B36-256F-44A3-8EB0-0E1FC5470CC3}" type="slidenum">
              <a:rPr lang="de-DE" smtClean="0"/>
              <a:pPr/>
              <a:t>19</a:t>
            </a:fld>
            <a:endParaRPr lang="de-DE"/>
          </a:p>
        </p:txBody>
      </p:sp>
    </p:spTree>
    <p:extLst>
      <p:ext uri="{BB962C8B-B14F-4D97-AF65-F5344CB8AC3E}">
        <p14:creationId xmlns:p14="http://schemas.microsoft.com/office/powerpoint/2010/main" val="229163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Ø"/>
            </a:pPr>
            <a:r>
              <a:rPr lang="de-AT" dirty="0"/>
              <a:t>Es gibt keine natürlich vorkommenden Vögel OHNE Federn</a:t>
            </a:r>
          </a:p>
          <a:p>
            <a:pPr marL="171450" indent="-171450">
              <a:buFont typeface="Wingdings" panose="05000000000000000000" pitchFamily="2" charset="2"/>
              <a:buChar char="Ø"/>
            </a:pPr>
            <a:r>
              <a:rPr lang="de-AT" dirty="0"/>
              <a:t>Vor ca. 100 000 Jahren gab es ca. 150 Arten flugunfähiger Vögel</a:t>
            </a:r>
          </a:p>
          <a:p>
            <a:pPr marL="171450" indent="-171450">
              <a:buFont typeface="Wingdings" panose="05000000000000000000" pitchFamily="2" charset="2"/>
              <a:buChar char="Ø"/>
            </a:pPr>
            <a:r>
              <a:rPr lang="de-AT" dirty="0"/>
              <a:t>Es gibt heute weltweit nur noch 60 Arten, die flugunfähig sind und sie stehen alle auf der Roten Liste für gefährdete Arten</a:t>
            </a:r>
          </a:p>
          <a:p>
            <a:pPr marL="171450" indent="-171450">
              <a:buFont typeface="Wingdings" panose="05000000000000000000" pitchFamily="2" charset="2"/>
              <a:buChar char="Ø"/>
            </a:pPr>
            <a:r>
              <a:rPr lang="de-AT" dirty="0"/>
              <a:t>Hühnervögel können schwerfällig kurze Strecken fliegen (=oft als flattern bezeichnet) und gehören zu den Laufvögeln (Foto oben: Fasan-Männchen gehört zu den Laufvögeln)</a:t>
            </a:r>
          </a:p>
          <a:p>
            <a:pPr marL="171450" indent="-171450">
              <a:buFont typeface="Wingdings" panose="05000000000000000000" pitchFamily="2" charset="2"/>
              <a:buChar char="Ø"/>
            </a:pPr>
            <a:r>
              <a:rPr lang="de-AT" dirty="0"/>
              <a:t>Alle derzeit lebenden Vogelarten haben keine Zähne (Foto Mitte: Blässhuhn auf Nest)</a:t>
            </a:r>
          </a:p>
          <a:p>
            <a:pPr marL="171450" indent="-171450">
              <a:buFont typeface="Wingdings" panose="05000000000000000000" pitchFamily="2" charset="2"/>
              <a:buChar char="Ø"/>
            </a:pPr>
            <a:r>
              <a:rPr lang="de-AT" dirty="0"/>
              <a:t>Vogelskelett aus HOHLEN (</a:t>
            </a:r>
            <a:r>
              <a:rPr lang="de-AT" dirty="0" err="1"/>
              <a:t>pneumatisierten</a:t>
            </a:r>
            <a:r>
              <a:rPr lang="de-AT" dirty="0"/>
              <a:t>) Knochen zur Gewichtsreduzierung</a:t>
            </a:r>
          </a:p>
          <a:p>
            <a:pPr marL="171450" indent="-171450">
              <a:buFont typeface="Wingdings" panose="05000000000000000000" pitchFamily="2" charset="2"/>
              <a:buChar char="Ø"/>
            </a:pPr>
            <a:r>
              <a:rPr lang="de-AT" dirty="0"/>
              <a:t>Vögel gehören zu den gleichwarm (endothermen) Tieren</a:t>
            </a:r>
          </a:p>
          <a:p>
            <a:pPr marL="171450" indent="-171450">
              <a:buFont typeface="Wingdings" panose="05000000000000000000" pitchFamily="2" charset="2"/>
              <a:buChar char="Ø"/>
            </a:pPr>
            <a:r>
              <a:rPr lang="de-AT" dirty="0"/>
              <a:t>Die Körpertemperatur liegt bei Vögeln bei ca. 42°C</a:t>
            </a:r>
          </a:p>
          <a:p>
            <a:pPr marL="171450" indent="-171450">
              <a:buFont typeface="Wingdings" panose="05000000000000000000" pitchFamily="2" charset="2"/>
              <a:buChar char="Ø"/>
            </a:pPr>
            <a:r>
              <a:rPr lang="de-DE" dirty="0"/>
              <a:t>Vögel gehören zu den Landwirbeltieren und stammen von den Dinosauriern ab</a:t>
            </a:r>
          </a:p>
          <a:p>
            <a:pPr marL="171450" indent="-171450">
              <a:buFont typeface="Wingdings" panose="05000000000000000000" pitchFamily="2" charset="2"/>
              <a:buChar char="Ø"/>
            </a:pPr>
            <a:r>
              <a:rPr lang="de-DE" dirty="0"/>
              <a:t>Zu ihren nächsten lebenden Verwandten zählen die Krokodile (siehe Foto unten)</a:t>
            </a:r>
          </a:p>
          <a:p>
            <a:pPr marL="171450" indent="-171450">
              <a:buFont typeface="Wingdings" panose="05000000000000000000" pitchFamily="2" charset="2"/>
              <a:buChar char="Ø"/>
            </a:pPr>
            <a:r>
              <a:rPr lang="de-DE" dirty="0"/>
              <a:t>Krokodile sind näher mit Vögeln verwandt als mit den anderen Reptilien</a:t>
            </a:r>
          </a:p>
        </p:txBody>
      </p:sp>
      <p:sp>
        <p:nvSpPr>
          <p:cNvPr id="4" name="Foliennummernplatzhalter 3"/>
          <p:cNvSpPr>
            <a:spLocks noGrp="1"/>
          </p:cNvSpPr>
          <p:nvPr>
            <p:ph type="sldNum" sz="quarter" idx="5"/>
          </p:nvPr>
        </p:nvSpPr>
        <p:spPr/>
        <p:txBody>
          <a:bodyPr/>
          <a:lstStyle/>
          <a:p>
            <a:fld id="{E7F37B36-256F-44A3-8EB0-0E1FC5470CC3}" type="slidenum">
              <a:rPr lang="de-DE" smtClean="0"/>
              <a:pPr/>
              <a:t>2</a:t>
            </a:fld>
            <a:endParaRPr lang="de-DE"/>
          </a:p>
        </p:txBody>
      </p:sp>
    </p:spTree>
    <p:extLst>
      <p:ext uri="{BB962C8B-B14F-4D97-AF65-F5344CB8AC3E}">
        <p14:creationId xmlns:p14="http://schemas.microsoft.com/office/powerpoint/2010/main" val="3516738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81D97-434E-47D8-6D85-4C0F95D1D1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F2371F-B3F6-56DA-21AA-517449B3AE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E2BD9DB-FD16-3232-2378-1AAFFB456EA2}"/>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Das Rotkehlchen </a:t>
            </a:r>
            <a:r>
              <a:rPr lang="de-DE" sz="1200" kern="1200" dirty="0">
                <a:solidFill>
                  <a:schemeClr val="tx1"/>
                </a:solidFill>
                <a:effectLst/>
                <a:latin typeface="+mn-lt"/>
                <a:ea typeface="+mn-ea"/>
                <a:cs typeface="+mn-cs"/>
              </a:rPr>
              <a:t>ist eine Vogelart aus der Familie der Fliegenschnäpper. Es ist von rundlicher Gestalt mit langen, dünnen Beinen. Die orangerote Kehle, Stirn und Vorderbrust sind leicht zu erkennen und erlauben eine einfache Bestimmung. Füße und Iris sind dunkelbraun, der Schnabel ist schwarzgrau bis braunschwarz. Über den Schnabelwinkeln stehen je drei bis vier Bartborsten. Männchen und Weibchen sind kaum zu unterscheiden. Besonders häufig kommt die Vogelart in unterholzreichen Wäldern in der Nähe von Gewässern und feuchten Standorten vor.</a:t>
            </a:r>
          </a:p>
          <a:p>
            <a:r>
              <a:rPr lang="de-DE" sz="1200" u="sng" kern="1200" dirty="0">
                <a:solidFill>
                  <a:schemeClr val="tx1"/>
                </a:solidFill>
                <a:effectLst/>
                <a:latin typeface="+mn-lt"/>
                <a:ea typeface="+mn-ea"/>
                <a:cs typeface="+mn-cs"/>
              </a:rPr>
              <a:t>Sein Gesang ist sehr melodisch und traurig.</a:t>
            </a:r>
            <a:r>
              <a:rPr lang="de-DE" sz="1200" kern="1200" dirty="0">
                <a:solidFill>
                  <a:schemeClr val="tx1"/>
                </a:solidFill>
                <a:effectLst/>
                <a:latin typeface="+mn-lt"/>
                <a:ea typeface="+mn-ea"/>
                <a:cs typeface="+mn-cs"/>
              </a:rPr>
              <a:t> Es beginnt etwa eine Stunde vor Morgendämmerung zu singen und ist noch bis nach dem Sonnenuntergang zu hören. </a:t>
            </a:r>
            <a:r>
              <a:rPr lang="de-DE" sz="1200" b="1" kern="1200" dirty="0">
                <a:solidFill>
                  <a:schemeClr val="tx1"/>
                </a:solidFill>
                <a:effectLst/>
                <a:latin typeface="+mn-lt"/>
                <a:ea typeface="+mn-ea"/>
                <a:cs typeface="+mn-cs"/>
              </a:rPr>
              <a:t>Das Rotkehlchen brütet in Bodennestern zwischen Wurzeln</a:t>
            </a:r>
            <a:r>
              <a:rPr lang="de-DE" sz="1200" kern="1200" dirty="0">
                <a:solidFill>
                  <a:schemeClr val="tx1"/>
                </a:solidFill>
                <a:effectLst/>
                <a:latin typeface="+mn-lt"/>
                <a:ea typeface="+mn-ea"/>
                <a:cs typeface="+mn-cs"/>
              </a:rPr>
              <a:t>, unter Baumstämmen, in Erdlöchern oder im Gras. Deswegen sollte beim Rasenmähen unter Büschen besonders aufgepasst werden. Das Rotkehlchen legt drei bis sieben Eier.</a:t>
            </a:r>
          </a:p>
          <a:p>
            <a:r>
              <a:rPr lang="de-DE" sz="1200" kern="1200" dirty="0">
                <a:solidFill>
                  <a:schemeClr val="tx1"/>
                </a:solidFill>
                <a:effectLst/>
                <a:latin typeface="+mn-lt"/>
                <a:ea typeface="+mn-ea"/>
                <a:cs typeface="+mn-cs"/>
              </a:rPr>
              <a:t>In Christuslegenden steht es Jesus im Sterben tröstend bei. Zudem wird es als inoffizieller Nationalvogel Großbritanniens mit Weihnachten in Verbindung gebracht.</a:t>
            </a:r>
          </a:p>
        </p:txBody>
      </p:sp>
      <p:sp>
        <p:nvSpPr>
          <p:cNvPr id="4" name="Foliennummernplatzhalter 3">
            <a:extLst>
              <a:ext uri="{FF2B5EF4-FFF2-40B4-BE49-F238E27FC236}">
                <a16:creationId xmlns:a16="http://schemas.microsoft.com/office/drawing/2014/main" id="{0D8F69C7-EE2C-A973-3CB8-3C490316C409}"/>
              </a:ext>
            </a:extLst>
          </p:cNvPr>
          <p:cNvSpPr>
            <a:spLocks noGrp="1"/>
          </p:cNvSpPr>
          <p:nvPr>
            <p:ph type="sldNum" sz="quarter" idx="5"/>
          </p:nvPr>
        </p:nvSpPr>
        <p:spPr/>
        <p:txBody>
          <a:bodyPr/>
          <a:lstStyle/>
          <a:p>
            <a:fld id="{E7F37B36-256F-44A3-8EB0-0E1FC5470CC3}" type="slidenum">
              <a:rPr lang="de-DE" smtClean="0"/>
              <a:pPr/>
              <a:t>20</a:t>
            </a:fld>
            <a:endParaRPr lang="de-DE"/>
          </a:p>
        </p:txBody>
      </p:sp>
    </p:spTree>
    <p:extLst>
      <p:ext uri="{BB962C8B-B14F-4D97-AF65-F5344CB8AC3E}">
        <p14:creationId xmlns:p14="http://schemas.microsoft.com/office/powerpoint/2010/main" val="1711572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19460-0791-D55C-336F-941FA00669E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724BF6A-25AA-77A4-0F32-92C4D885713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B12849-F4D2-7296-3E45-CA1CD6ED9B47}"/>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Der rötliche Schwanz ist namensgebend für den </a:t>
            </a:r>
            <a:r>
              <a:rPr lang="de-DE" sz="1200" b="1" kern="1200" dirty="0">
                <a:solidFill>
                  <a:schemeClr val="tx1"/>
                </a:solidFill>
                <a:effectLst/>
                <a:latin typeface="+mn-lt"/>
                <a:ea typeface="+mn-ea"/>
                <a:cs typeface="+mn-cs"/>
              </a:rPr>
              <a:t>Hausrotschwanz</a:t>
            </a:r>
            <a:r>
              <a:rPr lang="de-DE" sz="1200" kern="1200" dirty="0">
                <a:solidFill>
                  <a:schemeClr val="tx1"/>
                </a:solidFill>
                <a:effectLst/>
                <a:latin typeface="+mn-lt"/>
                <a:ea typeface="+mn-ea"/>
                <a:cs typeface="+mn-cs"/>
              </a:rPr>
              <a:t>. Der Hausrotschwanz brütet in Nischen oder auf Dachbalken, ursprünglich war er jedoch ein Felsbewohner. Er nimmt auch Nisthilfen mit großer Öffnung (Halbhöhlenkasten) an. Seine Nester bestehen aus Gräsern, Blättern, Moos und Wurzelfasern und werden mit Federn und Haaren ausgepolstert. Der Hausrotschwanz ist ein Zugvogel, der den Winter im Mittelmeergebiet oder in Nordafrika verbringt, aber zunehmend auch in milden Lagen überwintert.</a:t>
            </a:r>
            <a:endParaRPr lang="de-DE" dirty="0"/>
          </a:p>
        </p:txBody>
      </p:sp>
      <p:sp>
        <p:nvSpPr>
          <p:cNvPr id="4" name="Foliennummernplatzhalter 3">
            <a:extLst>
              <a:ext uri="{FF2B5EF4-FFF2-40B4-BE49-F238E27FC236}">
                <a16:creationId xmlns:a16="http://schemas.microsoft.com/office/drawing/2014/main" id="{66D44BF6-E993-EA2D-72B0-90204CA33426}"/>
              </a:ext>
            </a:extLst>
          </p:cNvPr>
          <p:cNvSpPr>
            <a:spLocks noGrp="1"/>
          </p:cNvSpPr>
          <p:nvPr>
            <p:ph type="sldNum" sz="quarter" idx="5"/>
          </p:nvPr>
        </p:nvSpPr>
        <p:spPr/>
        <p:txBody>
          <a:bodyPr/>
          <a:lstStyle/>
          <a:p>
            <a:fld id="{E7F37B36-256F-44A3-8EB0-0E1FC5470CC3}" type="slidenum">
              <a:rPr lang="de-DE" smtClean="0"/>
              <a:pPr/>
              <a:t>21</a:t>
            </a:fld>
            <a:endParaRPr lang="de-DE"/>
          </a:p>
        </p:txBody>
      </p:sp>
    </p:spTree>
    <p:extLst>
      <p:ext uri="{BB962C8B-B14F-4D97-AF65-F5344CB8AC3E}">
        <p14:creationId xmlns:p14="http://schemas.microsoft.com/office/powerpoint/2010/main" val="3585593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C2D31-6810-CD3D-6ED4-C85A0891038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D9BE220-0339-C340-C4E3-4F7C094B7D4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E8AA1AF-DD07-3BBC-E26F-F26675E92C63}"/>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Die </a:t>
            </a:r>
            <a:r>
              <a:rPr lang="de-DE" sz="1200" b="1" kern="1200" dirty="0">
                <a:solidFill>
                  <a:schemeClr val="tx1"/>
                </a:solidFill>
                <a:effectLst/>
                <a:latin typeface="+mn-lt"/>
                <a:ea typeface="+mn-ea"/>
                <a:cs typeface="+mn-cs"/>
              </a:rPr>
              <a:t>Mehlschwalbe</a:t>
            </a:r>
            <a:r>
              <a:rPr lang="de-DE" sz="1200" kern="1200" dirty="0">
                <a:solidFill>
                  <a:schemeClr val="tx1"/>
                </a:solidFill>
                <a:effectLst/>
                <a:latin typeface="+mn-lt"/>
                <a:ea typeface="+mn-ea"/>
                <a:cs typeface="+mn-cs"/>
              </a:rPr>
              <a:t> ist die einzige Vogelart in Deutschland, die an der ganzen Unterseite und an den Beinen und Füßen weiß ist. Sie sieht daher aus, als sei sie im Mehl gelandet. Im Flug ist bei der Mehlschwalbe manchmal der weiße Bürzel (am Ende des Rückens) zu erkennen. Vor einsetzendem Regen fliegen Mücken sehr niedrig über dem Boden oder über Wasseroberflächen und werden von den Schwalben dann im Tiefflug erbeutet. </a:t>
            </a:r>
            <a:r>
              <a:rPr lang="de-DE" sz="1200" u="sng" kern="1200" dirty="0">
                <a:solidFill>
                  <a:schemeClr val="tx1"/>
                </a:solidFill>
                <a:effectLst/>
                <a:latin typeface="+mn-lt"/>
                <a:ea typeface="+mn-ea"/>
                <a:cs typeface="+mn-cs"/>
              </a:rPr>
              <a:t>Tief fliegende Schwalben gelten seit jeher als Zeichen dafür, dass das Wetter schlechter wird</a:t>
            </a:r>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Ursprünglich nisteten sie an steilen Felsen und Klippen. Heute kleben sie ihre Nester aus feuchtem Lehm, den sie mit etwas Speichel versetzen, an Hauswände. Sie sind sehr brutorttreu, kehren also immer wieder an ihren Nistplatz zurück. Sie brüten von April bis September und legen etwa 4-5 Eier. Mehlschwalben sind in ihren Beständen stark zurückgegangen. Eine der Ursachen ist, dass sie nicht mehr ausreichend Nistmaterial finden. Durch die Versiegelung von Böden verschwinden immer mehr kleine Wasserstellen und durch die Intensivierung der Landwirtschaft wird auch der Pestizideinsatz erhöht. Dadurch gehen die Insekten in ihren Beständen stark zurück und die Schwalben finden nicht mehr genug Nahrung.</a:t>
            </a:r>
          </a:p>
          <a:p>
            <a:r>
              <a:rPr lang="de-DE" sz="1200" kern="1200" dirty="0">
                <a:solidFill>
                  <a:schemeClr val="tx1"/>
                </a:solidFill>
                <a:effectLst/>
                <a:latin typeface="+mn-lt"/>
                <a:ea typeface="+mn-ea"/>
                <a:cs typeface="+mn-cs"/>
              </a:rPr>
              <a:t>Mehlschwalben sind Zugvögel. Sie ziehen im Herbst nach Afrika, überwintern südlich der Sahara und kehren im April nach Deutschland zurück.</a:t>
            </a:r>
          </a:p>
        </p:txBody>
      </p:sp>
      <p:sp>
        <p:nvSpPr>
          <p:cNvPr id="4" name="Foliennummernplatzhalter 3">
            <a:extLst>
              <a:ext uri="{FF2B5EF4-FFF2-40B4-BE49-F238E27FC236}">
                <a16:creationId xmlns:a16="http://schemas.microsoft.com/office/drawing/2014/main" id="{A4CBE9C1-95E8-7E30-66DA-34109519FA0E}"/>
              </a:ext>
            </a:extLst>
          </p:cNvPr>
          <p:cNvSpPr>
            <a:spLocks noGrp="1"/>
          </p:cNvSpPr>
          <p:nvPr>
            <p:ph type="sldNum" sz="quarter" idx="5"/>
          </p:nvPr>
        </p:nvSpPr>
        <p:spPr/>
        <p:txBody>
          <a:bodyPr/>
          <a:lstStyle/>
          <a:p>
            <a:fld id="{E7F37B36-256F-44A3-8EB0-0E1FC5470CC3}" type="slidenum">
              <a:rPr lang="de-DE" smtClean="0"/>
              <a:pPr/>
              <a:t>22</a:t>
            </a:fld>
            <a:endParaRPr lang="de-DE"/>
          </a:p>
        </p:txBody>
      </p:sp>
    </p:spTree>
    <p:extLst>
      <p:ext uri="{BB962C8B-B14F-4D97-AF65-F5344CB8AC3E}">
        <p14:creationId xmlns:p14="http://schemas.microsoft.com/office/powerpoint/2010/main" val="4197643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13430-594C-6283-25BB-208BDE44CC2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ED57A1E-7FD4-C5DF-659A-5AC280F2F49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39F7652-54E4-F44F-75B5-BBF132B80E09}"/>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Hier sieht man die Amsel oder auch Schwarzdrossel</a:t>
            </a:r>
            <a:r>
              <a:rPr lang="de-DE" sz="1200" kern="1200" dirty="0">
                <a:solidFill>
                  <a:schemeClr val="tx1"/>
                </a:solidFill>
                <a:effectLst/>
                <a:latin typeface="+mn-lt"/>
                <a:ea typeface="+mn-ea"/>
                <a:cs typeface="+mn-cs"/>
              </a:rPr>
              <a:t>. Das abgebildete Tier ist ein Männchen. Man erkennt es am einheitlich schwarzen Gefieder, dem hellgelb bis orange gefärbten Schnabel sowie dem Augenring. Weibchen sind braun und besitzen einen grauen Schnabel. Der Augenring fehlt ihnen. So sind sie gut getarnt.</a:t>
            </a:r>
          </a:p>
          <a:p>
            <a:r>
              <a:rPr lang="de-DE" sz="1200" kern="1200" dirty="0">
                <a:solidFill>
                  <a:schemeClr val="tx1"/>
                </a:solidFill>
                <a:effectLst/>
                <a:latin typeface="+mn-lt"/>
                <a:ea typeface="+mn-ea"/>
                <a:cs typeface="+mn-cs"/>
              </a:rPr>
              <a:t>Diese Vogelart ist ein Allesfresser. Die Amsel trinkt recht selten, da Ihre Nahrung genug Wasser enthält. </a:t>
            </a:r>
            <a:r>
              <a:rPr lang="de-DE" sz="1200" u="sng" kern="1200" dirty="0">
                <a:solidFill>
                  <a:schemeClr val="tx1"/>
                </a:solidFill>
                <a:effectLst/>
                <a:latin typeface="+mn-lt"/>
                <a:ea typeface="+mn-ea"/>
                <a:cs typeface="+mn-cs"/>
              </a:rPr>
              <a:t>Im Frühjahr erfreut sie uns mit ihrem melodiösen, orgelnden Gesang.</a:t>
            </a:r>
            <a:r>
              <a:rPr lang="de-DE" sz="1200" kern="1200" dirty="0">
                <a:solidFill>
                  <a:schemeClr val="tx1"/>
                </a:solidFill>
                <a:effectLst/>
                <a:latin typeface="+mn-lt"/>
                <a:ea typeface="+mn-ea"/>
                <a:cs typeface="+mn-cs"/>
              </a:rPr>
              <a:t> Bei uns ist sie eine häufige und weitverbreitete Singvogelart. Ihr Lebensraum sind Parks sowie Baum- und Strauchgruppen. Die Amsel nistet in Baumen und Sträuchern am Boden. Das Weibchen legt vier bis fünf Eier in ihr aus dünnen Zweigen, Moos und Flechten bestehenden Nestes. </a:t>
            </a:r>
          </a:p>
          <a:p>
            <a:r>
              <a:rPr lang="de-DE" sz="1200" kern="1200" dirty="0">
                <a:solidFill>
                  <a:schemeClr val="tx1"/>
                </a:solidFill>
                <a:effectLst/>
                <a:latin typeface="+mn-lt"/>
                <a:ea typeface="+mn-ea"/>
                <a:cs typeface="+mn-cs"/>
              </a:rPr>
              <a:t>Vor etwa 150 Jahren war sie noch ein recht scheuer Waldvogel, der im Winter nach Italien oder Frankreich auswich. Inzwischen ziehen immer weniger Vögel fort, denn die Winter werden milder und der Tisch ist reich für sie gedeckt. Die Amsel hat sich in unseren Städten und Dörfern so gut eingelebt, dass sie in fast jedem Garten zu beobachten ist.</a:t>
            </a:r>
            <a:endParaRPr lang="de-DE" dirty="0"/>
          </a:p>
        </p:txBody>
      </p:sp>
      <p:sp>
        <p:nvSpPr>
          <p:cNvPr id="4" name="Foliennummernplatzhalter 3">
            <a:extLst>
              <a:ext uri="{FF2B5EF4-FFF2-40B4-BE49-F238E27FC236}">
                <a16:creationId xmlns:a16="http://schemas.microsoft.com/office/drawing/2014/main" id="{D47634CE-E0B3-9219-6B7A-3F73F2D130F4}"/>
              </a:ext>
            </a:extLst>
          </p:cNvPr>
          <p:cNvSpPr>
            <a:spLocks noGrp="1"/>
          </p:cNvSpPr>
          <p:nvPr>
            <p:ph type="sldNum" sz="quarter" idx="5"/>
          </p:nvPr>
        </p:nvSpPr>
        <p:spPr/>
        <p:txBody>
          <a:bodyPr/>
          <a:lstStyle/>
          <a:p>
            <a:fld id="{E7F37B36-256F-44A3-8EB0-0E1FC5470CC3}" type="slidenum">
              <a:rPr lang="de-DE" smtClean="0"/>
              <a:pPr/>
              <a:t>23</a:t>
            </a:fld>
            <a:endParaRPr lang="de-DE"/>
          </a:p>
        </p:txBody>
      </p:sp>
    </p:spTree>
    <p:extLst>
      <p:ext uri="{BB962C8B-B14F-4D97-AF65-F5344CB8AC3E}">
        <p14:creationId xmlns:p14="http://schemas.microsoft.com/office/powerpoint/2010/main" val="2160402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395AA-1258-07D6-E802-CBAF598EA8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78C3755-EABF-00B4-4307-B8EA15FF443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984C52-5CA2-0952-E530-0953DB7EAF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Buchfinken tragen prächtige Farben</a:t>
            </a:r>
            <a:r>
              <a:rPr lang="de-DE" sz="1200" kern="1200" dirty="0">
                <a:solidFill>
                  <a:schemeClr val="tx1"/>
                </a:solidFill>
                <a:effectLst/>
                <a:latin typeface="+mn-lt"/>
                <a:ea typeface="+mn-ea"/>
                <a:cs typeface="+mn-cs"/>
              </a:rPr>
              <a:t>. Das Männchen hat eine weinrote Unterseite, weiße Flügelspitzen und auf dem Kopf und am Hals ist er schieferblau. Die Weibchen sind eher olivbraun und unten etwas heller. Der Buchfink mag sehr gerne Samen und Körner. </a:t>
            </a:r>
            <a:r>
              <a:rPr lang="de-DE" sz="1200" b="1" kern="1200" dirty="0">
                <a:solidFill>
                  <a:schemeClr val="tx1"/>
                </a:solidFill>
                <a:effectLst/>
                <a:latin typeface="+mn-lt"/>
                <a:ea typeface="+mn-ea"/>
                <a:cs typeface="+mn-cs"/>
              </a:rPr>
              <a:t>Vor allem mag er Bucheckern, daher seine Namensgebung.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Buchfinken sind teilweise Standvögel, teilweise auch Zugvögel. Buchfinken-Männchen bleiben im Winter in Deutschland und können somit im Frühjahr die besten Brutplätze einnehmen. Junge Vögel und Weibchen ziehen in das Mittelmeergebiet, wo die Wintermonate milder sind.</a:t>
            </a:r>
          </a:p>
        </p:txBody>
      </p:sp>
      <p:sp>
        <p:nvSpPr>
          <p:cNvPr id="4" name="Foliennummernplatzhalter 3">
            <a:extLst>
              <a:ext uri="{FF2B5EF4-FFF2-40B4-BE49-F238E27FC236}">
                <a16:creationId xmlns:a16="http://schemas.microsoft.com/office/drawing/2014/main" id="{F0A5BC16-3674-13A4-419B-4073F1DC8249}"/>
              </a:ext>
            </a:extLst>
          </p:cNvPr>
          <p:cNvSpPr>
            <a:spLocks noGrp="1"/>
          </p:cNvSpPr>
          <p:nvPr>
            <p:ph type="sldNum" sz="quarter" idx="5"/>
          </p:nvPr>
        </p:nvSpPr>
        <p:spPr/>
        <p:txBody>
          <a:bodyPr/>
          <a:lstStyle/>
          <a:p>
            <a:fld id="{E7F37B36-256F-44A3-8EB0-0E1FC5470CC3}" type="slidenum">
              <a:rPr lang="de-DE" smtClean="0"/>
              <a:pPr/>
              <a:t>24</a:t>
            </a:fld>
            <a:endParaRPr lang="de-DE"/>
          </a:p>
        </p:txBody>
      </p:sp>
    </p:spTree>
    <p:extLst>
      <p:ext uri="{BB962C8B-B14F-4D97-AF65-F5344CB8AC3E}">
        <p14:creationId xmlns:p14="http://schemas.microsoft.com/office/powerpoint/2010/main" val="4059291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FB71A-92A8-80B4-F15A-7E3D984E3A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3464C31-1DDD-DEF0-F072-A1B7D31962E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4F4C64-DABB-0EE5-7242-CB359F305C6E}"/>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Unter dem Namen „Spatz“ ist der </a:t>
            </a:r>
            <a:r>
              <a:rPr lang="de-DE" sz="1200" b="1" kern="1200" dirty="0">
                <a:solidFill>
                  <a:schemeClr val="tx1"/>
                </a:solidFill>
                <a:effectLst/>
                <a:latin typeface="+mn-lt"/>
                <a:ea typeface="+mn-ea"/>
                <a:cs typeface="+mn-cs"/>
              </a:rPr>
              <a:t>Haussperling</a:t>
            </a:r>
            <a:r>
              <a:rPr lang="de-DE" sz="1200" kern="1200" dirty="0">
                <a:solidFill>
                  <a:schemeClr val="tx1"/>
                </a:solidFill>
                <a:effectLst/>
                <a:latin typeface="+mn-lt"/>
                <a:ea typeface="+mn-ea"/>
                <a:cs typeface="+mn-cs"/>
              </a:rPr>
              <a:t> meist besser bekannt. Er gehört zu den häufigsten Vögeln in Deutschland. Haussperlinge haben sich an uns Menschen angepasst und sind uns bis in die Großstädte gefolgt. Getreidesamen und sonstige Sämereien zählen, zusammen mit Abfallresten, zur Hauptnahrung. Da Haussperlinge auch Essensreste fressen, kann man sie auch in Straßencafés, an Picknickplätzen, an Skihütten, etc. beobachten. Trotzdem gehen die lokalen Bestände aufgrund von fehlenden Nistmöglichkeiten in Nischen und unter Dächern zurück. Gebrütet wird von April bis August. In bis zu 4 Bruten legen die Weibchen jeweils 3 bis 6 Eier. Haussperlingsmännchen haben eine graue Kopfkappe, einen dunklen Fleck auf der Brust und einen grauen Bauch. Das restliche Gefieder ist braun gefärbt. Die Weibchen sind einheitlicher braun gefärbt. Selbst im Winter entfernen sich Haussperlinge nicht weit von ihrem Brutplatz und bleiben deshalb in Deutschland.</a:t>
            </a:r>
          </a:p>
        </p:txBody>
      </p:sp>
      <p:sp>
        <p:nvSpPr>
          <p:cNvPr id="4" name="Foliennummernplatzhalter 3">
            <a:extLst>
              <a:ext uri="{FF2B5EF4-FFF2-40B4-BE49-F238E27FC236}">
                <a16:creationId xmlns:a16="http://schemas.microsoft.com/office/drawing/2014/main" id="{2A5C6796-4D36-D784-7F26-B5C58C76F0B0}"/>
              </a:ext>
            </a:extLst>
          </p:cNvPr>
          <p:cNvSpPr>
            <a:spLocks noGrp="1"/>
          </p:cNvSpPr>
          <p:nvPr>
            <p:ph type="sldNum" sz="quarter" idx="5"/>
          </p:nvPr>
        </p:nvSpPr>
        <p:spPr/>
        <p:txBody>
          <a:bodyPr/>
          <a:lstStyle/>
          <a:p>
            <a:fld id="{E7F37B36-256F-44A3-8EB0-0E1FC5470CC3}" type="slidenum">
              <a:rPr lang="de-DE" smtClean="0"/>
              <a:pPr/>
              <a:t>25</a:t>
            </a:fld>
            <a:endParaRPr lang="de-DE"/>
          </a:p>
        </p:txBody>
      </p:sp>
    </p:spTree>
    <p:extLst>
      <p:ext uri="{BB962C8B-B14F-4D97-AF65-F5344CB8AC3E}">
        <p14:creationId xmlns:p14="http://schemas.microsoft.com/office/powerpoint/2010/main" val="257705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6F162-6B0B-F256-FF45-7BF77B26978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161DCB-10FF-4956-79ED-305E0BA51CD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0FE4A88-FFB9-3E8D-6C1A-0EF94EBBCF4F}"/>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Die </a:t>
            </a:r>
            <a:r>
              <a:rPr lang="de-DE" sz="1200" b="1" kern="1200" dirty="0">
                <a:solidFill>
                  <a:schemeClr val="tx1"/>
                </a:solidFill>
                <a:effectLst/>
                <a:latin typeface="+mn-lt"/>
                <a:ea typeface="+mn-ea"/>
                <a:cs typeface="+mn-cs"/>
              </a:rPr>
              <a:t>Rauchschwalbe</a:t>
            </a:r>
            <a:r>
              <a:rPr lang="de-DE" sz="1200" kern="1200" dirty="0">
                <a:solidFill>
                  <a:schemeClr val="tx1"/>
                </a:solidFill>
                <a:effectLst/>
                <a:latin typeface="+mn-lt"/>
                <a:ea typeface="+mn-ea"/>
                <a:cs typeface="+mn-cs"/>
              </a:rPr>
              <a:t> ist ein sehr schlanker Vogel mit einem charakteristisch tief gegabelten Schwanz, blauschwarzem Rücken, weißem Bauch und rotbrauner Kehle. Dieser Vogel lebt in bebauten Landschaften mit Dörfern und </a:t>
            </a:r>
            <a:r>
              <a:rPr lang="de-DE" sz="1200" u="none" kern="1200" dirty="0">
                <a:solidFill>
                  <a:schemeClr val="tx1"/>
                </a:solidFill>
                <a:effectLst/>
                <a:latin typeface="+mn-lt"/>
                <a:ea typeface="+mn-ea"/>
                <a:cs typeface="+mn-cs"/>
              </a:rPr>
              <a:t>Bauernhöfen</a:t>
            </a:r>
            <a:r>
              <a:rPr lang="de-DE" sz="1200" kern="1200" dirty="0">
                <a:solidFill>
                  <a:schemeClr val="tx1"/>
                </a:solidFill>
                <a:effectLst/>
                <a:latin typeface="+mn-lt"/>
                <a:ea typeface="+mn-ea"/>
                <a:cs typeface="+mn-cs"/>
              </a:rPr>
              <a:t>, sowie offenen Grünflächen. Sie ist ein sehr wendiger und schneller Flieger und ernährt sich von verschiedenen Insekten, vor allem von fliegenden, wie etwa Mücken und Fliegen. Deshalb nistet sie wohl auch gerne in Viehställen. Ihr Nest baut sie aus Lehm oder Erde und verstärkt es mit Gras oder Strohhalmen, es befindet sich meist in Gebäuden oder unter Brücken.</a:t>
            </a:r>
          </a:p>
          <a:p>
            <a:r>
              <a:rPr lang="de-DE" sz="1200" kern="1200" dirty="0">
                <a:solidFill>
                  <a:schemeClr val="tx1"/>
                </a:solidFill>
                <a:effectLst/>
                <a:latin typeface="+mn-lt"/>
                <a:ea typeface="+mn-ea"/>
                <a:cs typeface="+mn-cs"/>
              </a:rPr>
              <a:t>Rauchschwalbenweibchen legen vier bis sechs weiße, rot gezeichnete Eier.</a:t>
            </a:r>
          </a:p>
          <a:p>
            <a:r>
              <a:rPr lang="de-DE" sz="1200" u="sng" kern="1200" dirty="0">
                <a:solidFill>
                  <a:schemeClr val="tx1"/>
                </a:solidFill>
                <a:effectLst/>
                <a:latin typeface="+mn-lt"/>
                <a:ea typeface="+mn-ea"/>
                <a:cs typeface="+mn-cs"/>
              </a:rPr>
              <a:t>Im Herbst versammeln sich die Rauchschwalben vor dem Wegzug zu großen Schwärmen</a:t>
            </a:r>
            <a:r>
              <a:rPr lang="de-DE" sz="1200" kern="1200" dirty="0">
                <a:solidFill>
                  <a:schemeClr val="tx1"/>
                </a:solidFill>
                <a:effectLst/>
                <a:latin typeface="+mn-lt"/>
                <a:ea typeface="+mn-ea"/>
                <a:cs typeface="+mn-cs"/>
              </a:rPr>
              <a:t>, man kann sie dann zum Beispiel auf Stromleitungen dicht aufgereiht nebeneinander sitzen sehen.</a:t>
            </a:r>
          </a:p>
        </p:txBody>
      </p:sp>
      <p:sp>
        <p:nvSpPr>
          <p:cNvPr id="4" name="Foliennummernplatzhalter 3">
            <a:extLst>
              <a:ext uri="{FF2B5EF4-FFF2-40B4-BE49-F238E27FC236}">
                <a16:creationId xmlns:a16="http://schemas.microsoft.com/office/drawing/2014/main" id="{31DBEA4B-6CDC-EA92-779C-9FB5D6910AE4}"/>
              </a:ext>
            </a:extLst>
          </p:cNvPr>
          <p:cNvSpPr>
            <a:spLocks noGrp="1"/>
          </p:cNvSpPr>
          <p:nvPr>
            <p:ph type="sldNum" sz="quarter" idx="5"/>
          </p:nvPr>
        </p:nvSpPr>
        <p:spPr/>
        <p:txBody>
          <a:bodyPr/>
          <a:lstStyle/>
          <a:p>
            <a:fld id="{E7F37B36-256F-44A3-8EB0-0E1FC5470CC3}" type="slidenum">
              <a:rPr lang="de-DE" smtClean="0"/>
              <a:pPr/>
              <a:t>26</a:t>
            </a:fld>
            <a:endParaRPr lang="de-DE"/>
          </a:p>
        </p:txBody>
      </p:sp>
    </p:spTree>
    <p:extLst>
      <p:ext uri="{BB962C8B-B14F-4D97-AF65-F5344CB8AC3E}">
        <p14:creationId xmlns:p14="http://schemas.microsoft.com/office/powerpoint/2010/main" val="2327994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7E1BD-E569-82AE-2A54-5FEE5167FC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CDBCA6-6DA6-6A29-456A-D6CEF59D712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50E355-B726-EA70-508D-A1E66CE61C1F}"/>
              </a:ext>
            </a:extLst>
          </p:cNvPr>
          <p:cNvSpPr>
            <a:spLocks noGrp="1"/>
          </p:cNvSpPr>
          <p:nvPr>
            <p:ph type="body" idx="1"/>
          </p:nvPr>
        </p:nvSpPr>
        <p:spPr/>
        <p:txBody>
          <a:bodyPr/>
          <a:lstStyle/>
          <a:p>
            <a:r>
              <a:rPr lang="de-DE" sz="1200" b="1" u="none" kern="1200" dirty="0">
                <a:solidFill>
                  <a:schemeClr val="tx1"/>
                </a:solidFill>
                <a:effectLst/>
                <a:latin typeface="+mn-lt"/>
                <a:ea typeface="+mn-ea"/>
                <a:cs typeface="+mn-cs"/>
              </a:rPr>
              <a:t>Die Kohlmeise </a:t>
            </a:r>
            <a:r>
              <a:rPr lang="de-DE" sz="1200" u="none" kern="1200" dirty="0">
                <a:solidFill>
                  <a:schemeClr val="tx1"/>
                </a:solidFill>
                <a:effectLst/>
                <a:latin typeface="+mn-lt"/>
                <a:ea typeface="+mn-ea"/>
                <a:cs typeface="+mn-cs"/>
              </a:rPr>
              <a:t>gehört sicherlich zu den bekanntesten und beliebtesten Vogelarten in unseren Gärten. Intelligent, anpassungsfähig und frech, wie sie ist, kommt sie mit ihren menschlichen Nachbarn prima zurecht. </a:t>
            </a:r>
            <a:r>
              <a:rPr lang="de-DE" sz="1200" b="0" u="none" kern="1200" dirty="0">
                <a:solidFill>
                  <a:schemeClr val="tx1"/>
                </a:solidFill>
                <a:effectLst/>
                <a:latin typeface="+mn-lt"/>
                <a:ea typeface="+mn-ea"/>
                <a:cs typeface="+mn-cs"/>
              </a:rPr>
              <a:t>Den Namen trägt die Kohlmeise wegen ihrer kohlrabenschwarzen Gesichtskappe</a:t>
            </a:r>
            <a:r>
              <a:rPr lang="de-DE" sz="1200" u="none" kern="1200" dirty="0">
                <a:solidFill>
                  <a:schemeClr val="tx1"/>
                </a:solidFill>
                <a:effectLst/>
                <a:latin typeface="+mn-lt"/>
                <a:ea typeface="+mn-ea"/>
                <a:cs typeface="+mn-cs"/>
              </a:rPr>
              <a:t>. Über die gelbe Brust und den gleichfarbigen Bauch ist ein schwarzer Strich zu erkennen. Die Kohlmeise ernährt sich im Winter von Bucheckern, Haselnüssen, Obst und Sämereien. Im Frühjahr frisst sie überwiegend von Hummeln, Bienen, Blattwespen und Hornmilben. Für ihr Nest verwendet sie Moos, Grashalme, Kiefernhalme und Flechten. Das Gelege besteht aus sechs bis zwölf, manchmal sogar aus fünfzehn Eiern. Bis zu 900-mal am Tag fliegen die Vogeleltern zu ihrem Nest, um die Jungen zu versorgen und leisten auf diese Weise nebenbei einen nicht zu unterschätzenden Beitrag zur biologischen Schädlingsbekämpfung.</a:t>
            </a:r>
          </a:p>
          <a:p>
            <a:r>
              <a:rPr lang="de-DE" sz="1200" kern="1200" dirty="0">
                <a:solidFill>
                  <a:schemeClr val="tx1"/>
                </a:solidFill>
                <a:effectLst/>
                <a:latin typeface="+mn-lt"/>
                <a:ea typeface="+mn-ea"/>
                <a:cs typeface="+mn-cs"/>
              </a:rPr>
              <a:t>Die Nistplatzwahl fällt meist auf Laub- und Mischwälder. Aber auch Parks, Friedhöfe und Obstgärten nutzt sie zum Brüten. Gerne nimmt sie aber auch künstliche Nisthilfen, sprich Nistkästen, an. </a:t>
            </a:r>
            <a:r>
              <a:rPr lang="de-DE" sz="1200" u="sng" kern="1200" dirty="0">
                <a:solidFill>
                  <a:schemeClr val="tx1"/>
                </a:solidFill>
                <a:effectLst/>
                <a:latin typeface="+mn-lt"/>
                <a:ea typeface="+mn-ea"/>
                <a:cs typeface="+mn-cs"/>
              </a:rPr>
              <a:t>Kohlmeisen haben das Talent andere </a:t>
            </a:r>
            <a:r>
              <a:rPr lang="de-DE" sz="1200" u="sng" kern="1200" dirty="0" err="1">
                <a:solidFill>
                  <a:schemeClr val="tx1"/>
                </a:solidFill>
                <a:effectLst/>
                <a:latin typeface="+mn-lt"/>
                <a:ea typeface="+mn-ea"/>
                <a:cs typeface="+mn-cs"/>
              </a:rPr>
              <a:t>Meisenstimmen</a:t>
            </a:r>
            <a:r>
              <a:rPr lang="de-DE" sz="1200" u="sng" kern="1200" dirty="0">
                <a:solidFill>
                  <a:schemeClr val="tx1"/>
                </a:solidFill>
                <a:effectLst/>
                <a:latin typeface="+mn-lt"/>
                <a:ea typeface="+mn-ea"/>
                <a:cs typeface="+mn-cs"/>
              </a:rPr>
              <a:t> nachzuahmen</a:t>
            </a:r>
            <a:r>
              <a:rPr lang="de-DE" sz="1200" kern="1200" dirty="0">
                <a:solidFill>
                  <a:schemeClr val="tx1"/>
                </a:solidFill>
                <a:effectLst/>
                <a:latin typeface="+mn-lt"/>
                <a:ea typeface="+mn-ea"/>
                <a:cs typeface="+mn-cs"/>
              </a:rPr>
              <a:t>. Am Gesang alleine sind sie daher gar nicht so einfach zu bestimmen.</a:t>
            </a:r>
            <a:endParaRPr lang="de-DE" dirty="0"/>
          </a:p>
        </p:txBody>
      </p:sp>
      <p:sp>
        <p:nvSpPr>
          <p:cNvPr id="4" name="Foliennummernplatzhalter 3">
            <a:extLst>
              <a:ext uri="{FF2B5EF4-FFF2-40B4-BE49-F238E27FC236}">
                <a16:creationId xmlns:a16="http://schemas.microsoft.com/office/drawing/2014/main" id="{799F3A8D-FA25-83ED-7666-6C0856A78583}"/>
              </a:ext>
            </a:extLst>
          </p:cNvPr>
          <p:cNvSpPr>
            <a:spLocks noGrp="1"/>
          </p:cNvSpPr>
          <p:nvPr>
            <p:ph type="sldNum" sz="quarter" idx="5"/>
          </p:nvPr>
        </p:nvSpPr>
        <p:spPr/>
        <p:txBody>
          <a:bodyPr/>
          <a:lstStyle/>
          <a:p>
            <a:fld id="{E7F37B36-256F-44A3-8EB0-0E1FC5470CC3}" type="slidenum">
              <a:rPr lang="de-DE" smtClean="0"/>
              <a:pPr/>
              <a:t>27</a:t>
            </a:fld>
            <a:endParaRPr lang="de-DE"/>
          </a:p>
        </p:txBody>
      </p:sp>
    </p:spTree>
    <p:extLst>
      <p:ext uri="{BB962C8B-B14F-4D97-AF65-F5344CB8AC3E}">
        <p14:creationId xmlns:p14="http://schemas.microsoft.com/office/powerpoint/2010/main" val="761746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A57D-9158-78A7-08DF-DA6F0263C77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FEF3A6E-ABC8-598D-AD86-258A8AF9F64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A3BB528-F435-E2B3-ECF6-67BAA1BEA0CF}"/>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Dieser Singvogel ist der Feldsperling</a:t>
            </a:r>
            <a:r>
              <a:rPr lang="de-DE" sz="1200" kern="1200" dirty="0">
                <a:solidFill>
                  <a:schemeClr val="tx1"/>
                </a:solidFill>
                <a:effectLst/>
                <a:latin typeface="+mn-lt"/>
                <a:ea typeface="+mn-ea"/>
                <a:cs typeface="+mn-cs"/>
              </a:rPr>
              <a:t>. Oberkopf und Nacken sind braun. An der Kehle und an der Ohrenseite ist jeweils ein kleiner, schwarzer Fleck. Die Unterseite ist braun-grau. Die Oberseite ist ebenfalls bräunlich mit einer schwarzen Federzeichnung. Seine Rufe ähneln denen des Haussperlings, sind aber weicher und leiser. Im Gegensatz zum Haussperling bevorzugt der Feldsperling einen ländlich geprägten Lebensraum. Die Sommermonate verbringt er in Feld und Flur. Im Winter besucht er die Dörfer und ist ein recht häufiger Gast am Futterhäuschen. Der Feldsperling ernährt sich von Gräsern, Kräutern und Getreide. Außerdem sucht er nach Knospen und Beeren. Seine Jungen füttert er mit Insekten. Er ist ein Höhlen- und Nischenbrüter, der gelegentlich aber auch Freinester baut. Feldsperlinge legen vier bis sechs, und in seltenen Ausnahmen sogar neun Eier. </a:t>
            </a:r>
            <a:r>
              <a:rPr lang="de-DE" sz="1200" u="sng" kern="1200" dirty="0">
                <a:solidFill>
                  <a:schemeClr val="tx1"/>
                </a:solidFill>
                <a:effectLst/>
                <a:latin typeface="+mn-lt"/>
                <a:ea typeface="+mn-ea"/>
                <a:cs typeface="+mn-cs"/>
              </a:rPr>
              <a:t>Die kleinen Koloniebrüter verfügen über ein ausgeprägtes Sozialverhalten</a:t>
            </a:r>
            <a:r>
              <a:rPr lang="de-DE" sz="1200" kern="1200" dirty="0">
                <a:solidFill>
                  <a:schemeClr val="tx1"/>
                </a:solidFill>
                <a:effectLst/>
                <a:latin typeface="+mn-lt"/>
                <a:ea typeface="+mn-ea"/>
                <a:cs typeface="+mn-cs"/>
              </a:rPr>
              <a:t>. Außerhalb der Brutzeit sind Sperlinge in geselligen Schwärmen unterwegs. Zwei Spatzenpartner gehen außerdem eine lebenslange Ehe ein.</a:t>
            </a:r>
          </a:p>
          <a:p>
            <a:r>
              <a:rPr lang="de-DE" sz="1200" kern="1200" dirty="0">
                <a:solidFill>
                  <a:schemeClr val="tx1"/>
                </a:solidFill>
                <a:effectLst/>
                <a:latin typeface="+mn-lt"/>
                <a:ea typeface="+mn-ea"/>
                <a:cs typeface="+mn-cs"/>
              </a:rPr>
              <a:t>Wie aber fast allen Feldvögeln nehmen die Bestände des Feldsperlings ab. Schadstoffe in unserer Umwelt in Form von Pflanzen- und Insektengiften sind die Ursache.</a:t>
            </a:r>
            <a:endParaRPr lang="de-DE" dirty="0"/>
          </a:p>
        </p:txBody>
      </p:sp>
      <p:sp>
        <p:nvSpPr>
          <p:cNvPr id="4" name="Foliennummernplatzhalter 3">
            <a:extLst>
              <a:ext uri="{FF2B5EF4-FFF2-40B4-BE49-F238E27FC236}">
                <a16:creationId xmlns:a16="http://schemas.microsoft.com/office/drawing/2014/main" id="{88C28250-CD07-AFF2-4711-0C7CDA30F938}"/>
              </a:ext>
            </a:extLst>
          </p:cNvPr>
          <p:cNvSpPr>
            <a:spLocks noGrp="1"/>
          </p:cNvSpPr>
          <p:nvPr>
            <p:ph type="sldNum" sz="quarter" idx="5"/>
          </p:nvPr>
        </p:nvSpPr>
        <p:spPr/>
        <p:txBody>
          <a:bodyPr/>
          <a:lstStyle/>
          <a:p>
            <a:fld id="{E7F37B36-256F-44A3-8EB0-0E1FC5470CC3}" type="slidenum">
              <a:rPr lang="de-DE" smtClean="0"/>
              <a:pPr/>
              <a:t>28</a:t>
            </a:fld>
            <a:endParaRPr lang="de-DE"/>
          </a:p>
        </p:txBody>
      </p:sp>
    </p:spTree>
    <p:extLst>
      <p:ext uri="{BB962C8B-B14F-4D97-AF65-F5344CB8AC3E}">
        <p14:creationId xmlns:p14="http://schemas.microsoft.com/office/powerpoint/2010/main" val="3733859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908F8-2B08-A0D5-CDD7-745F2ACF3B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C8B31E-AE6B-E3E2-2237-3B24BC12AD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43DC3D-0813-F465-DF17-4C4349754219}"/>
              </a:ext>
            </a:extLst>
          </p:cNvPr>
          <p:cNvSpPr>
            <a:spLocks noGrp="1"/>
          </p:cNvSpPr>
          <p:nvPr>
            <p:ph type="body" idx="1"/>
          </p:nvPr>
        </p:nvSpPr>
        <p:spPr/>
        <p:txBody>
          <a:bodyPr/>
          <a:lstStyle/>
          <a:p>
            <a:r>
              <a:rPr lang="de-AT" dirty="0"/>
              <a:t>Vogel-Quiz Überblick der Auflösung</a:t>
            </a:r>
            <a:endParaRPr lang="de-DE" dirty="0"/>
          </a:p>
        </p:txBody>
      </p:sp>
      <p:sp>
        <p:nvSpPr>
          <p:cNvPr id="4" name="Foliennummernplatzhalter 3">
            <a:extLst>
              <a:ext uri="{FF2B5EF4-FFF2-40B4-BE49-F238E27FC236}">
                <a16:creationId xmlns:a16="http://schemas.microsoft.com/office/drawing/2014/main" id="{62936FE7-1B04-F647-E11E-600C95905F23}"/>
              </a:ext>
            </a:extLst>
          </p:cNvPr>
          <p:cNvSpPr>
            <a:spLocks noGrp="1"/>
          </p:cNvSpPr>
          <p:nvPr>
            <p:ph type="sldNum" sz="quarter" idx="5"/>
          </p:nvPr>
        </p:nvSpPr>
        <p:spPr/>
        <p:txBody>
          <a:bodyPr/>
          <a:lstStyle/>
          <a:p>
            <a:fld id="{E7F37B36-256F-44A3-8EB0-0E1FC5470CC3}" type="slidenum">
              <a:rPr lang="de-DE" smtClean="0"/>
              <a:pPr/>
              <a:t>29</a:t>
            </a:fld>
            <a:endParaRPr lang="de-DE"/>
          </a:p>
        </p:txBody>
      </p:sp>
    </p:spTree>
    <p:extLst>
      <p:ext uri="{BB962C8B-B14F-4D97-AF65-F5344CB8AC3E}">
        <p14:creationId xmlns:p14="http://schemas.microsoft.com/office/powerpoint/2010/main" val="119374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Grundwissen 5/6 Klasse</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a:t>
            </a:fld>
            <a:endParaRPr lang="de-DE"/>
          </a:p>
        </p:txBody>
      </p:sp>
    </p:spTree>
    <p:extLst>
      <p:ext uri="{BB962C8B-B14F-4D97-AF65-F5344CB8AC3E}">
        <p14:creationId xmlns:p14="http://schemas.microsoft.com/office/powerpoint/2010/main" val="3071032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Ø"/>
            </a:pPr>
            <a:r>
              <a:rPr lang="de-DE" dirty="0"/>
              <a:t>Weltweit sind ca. 30% aller Vogelarten in ihrem Bestand gefährdet, viele davon sogar vom Aussterben bedroht</a:t>
            </a:r>
          </a:p>
          <a:p>
            <a:pPr marL="285750" indent="-285750">
              <a:buFont typeface="Wingdings" panose="05000000000000000000" pitchFamily="2" charset="2"/>
              <a:buChar char="Ø"/>
            </a:pPr>
            <a:r>
              <a:rPr lang="de-DE" dirty="0"/>
              <a:t>Vögel vernetzen Lebensräume, Ressourcen und biologische Prozesse</a:t>
            </a:r>
          </a:p>
          <a:p>
            <a:pPr marL="285750" indent="-285750">
              <a:buFont typeface="Wingdings" panose="05000000000000000000" pitchFamily="2" charset="2"/>
              <a:buChar char="Ø"/>
            </a:pPr>
            <a:r>
              <a:rPr lang="de-DE" dirty="0"/>
              <a:t>Im Naturhaushalt spielen Vögel eine wichtige Rolle, z.B. als Blütenbestäuber, Samenverbreiter und </a:t>
            </a:r>
            <a:r>
              <a:rPr lang="de-DE" dirty="0" err="1"/>
              <a:t>Schädlingsvertilger</a:t>
            </a:r>
            <a:endParaRPr lang="de-DE" dirty="0"/>
          </a:p>
          <a:p>
            <a:endParaRPr lang="de-DE" dirty="0"/>
          </a:p>
          <a:p>
            <a:pPr marL="0" marR="0" lvl="0" indent="0" algn="l" defTabSz="914400" rtl="0" eaLnBrk="1" fontAlgn="auto" latinLnBrk="0" hangingPunct="1">
              <a:lnSpc>
                <a:spcPct val="100000"/>
              </a:lnSpc>
              <a:spcBef>
                <a:spcPts val="700"/>
              </a:spcBef>
              <a:spcAft>
                <a:spcPts val="0"/>
              </a:spcAft>
              <a:buClr>
                <a:srgbClr val="0068B4"/>
              </a:buClr>
              <a:buSzPct val="85000"/>
              <a:buFont typeface="Arial" pitchFamily="34" charset="0"/>
              <a:buNone/>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Beispiel Großtrappe:</a:t>
            </a:r>
          </a:p>
          <a:p>
            <a:pPr marL="285750" marR="0" lvl="0" indent="-285750" algn="l" defTabSz="914400" rtl="0" eaLnBrk="1" fontAlgn="auto" latinLnBrk="0" hangingPunct="1">
              <a:lnSpc>
                <a:spcPct val="100000"/>
              </a:lnSpc>
              <a:spcBef>
                <a:spcPts val="700"/>
              </a:spcBef>
              <a:spcAft>
                <a:spcPts val="0"/>
              </a:spcAft>
              <a:buClr>
                <a:srgbClr val="0068B4"/>
              </a:buClr>
              <a:buSzPct val="85000"/>
              <a:buFont typeface="Wingdings" panose="05000000000000000000" pitchFamily="2" charset="2"/>
              <a:buChar char="Ø"/>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vom Aussterben bedroht</a:t>
            </a:r>
          </a:p>
          <a:p>
            <a:pPr marL="285750" marR="0" lvl="0" indent="-285750" algn="l" defTabSz="914400" rtl="0" eaLnBrk="1" fontAlgn="auto" latinLnBrk="0" hangingPunct="1">
              <a:lnSpc>
                <a:spcPct val="100000"/>
              </a:lnSpc>
              <a:spcBef>
                <a:spcPts val="700"/>
              </a:spcBef>
              <a:spcAft>
                <a:spcPts val="0"/>
              </a:spcAft>
              <a:buClr>
                <a:srgbClr val="0068B4"/>
              </a:buClr>
              <a:buSzPct val="85000"/>
              <a:buFont typeface="Wingdings" panose="05000000000000000000" pitchFamily="2" charset="2"/>
              <a:buChar char="Ø"/>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Gründe:</a:t>
            </a:r>
          </a:p>
          <a:p>
            <a:pPr marL="742950" lvl="1" indent="-285750">
              <a:spcBef>
                <a:spcPts val="700"/>
              </a:spcBef>
              <a:buClr>
                <a:srgbClr val="0068B4"/>
              </a:buClr>
              <a:buSzPct val="85000"/>
              <a:buFont typeface="Wingdings" panose="05000000000000000000" pitchFamily="2" charset="2"/>
              <a:buChar char="Ø"/>
              <a:defRPr/>
            </a:pPr>
            <a:r>
              <a:rPr kumimoji="0" lang="de-DE" sz="1600" b="0" i="0" u="none" strike="noStrike" kern="1200" cap="none" spc="0" normalizeH="0" baseline="0" noProof="0" dirty="0">
                <a:ln>
                  <a:noFill/>
                </a:ln>
                <a:solidFill>
                  <a:srgbClr val="292934"/>
                </a:solidFill>
                <a:effectLst/>
                <a:uLnTx/>
                <a:uFillTx/>
                <a:latin typeface="Source Sans Pro"/>
                <a:ea typeface="+mn-ea"/>
              </a:rPr>
              <a:t>Intensivierung der Landwirtschaft</a:t>
            </a:r>
          </a:p>
          <a:p>
            <a:pPr marL="742950" lvl="1" indent="-285750">
              <a:spcBef>
                <a:spcPts val="700"/>
              </a:spcBef>
              <a:buClr>
                <a:srgbClr val="0068B4"/>
              </a:buClr>
              <a:buSzPct val="85000"/>
              <a:buFont typeface="Wingdings" panose="05000000000000000000" pitchFamily="2" charset="2"/>
              <a:buChar char="Ø"/>
              <a:defRPr/>
            </a:pPr>
            <a:r>
              <a:rPr kumimoji="0" lang="de-DE" sz="1600" b="0" i="0" u="none" strike="noStrike" kern="1200" cap="none" spc="0" normalizeH="0" baseline="0" noProof="0" dirty="0">
                <a:ln>
                  <a:noFill/>
                </a:ln>
                <a:solidFill>
                  <a:srgbClr val="292934"/>
                </a:solidFill>
                <a:effectLst/>
                <a:uLnTx/>
                <a:uFillTx/>
                <a:latin typeface="Source Sans Pro"/>
                <a:ea typeface="+mn-ea"/>
              </a:rPr>
              <a:t> Zerschneidung der Lebensräume durch Freileitungen, Verkehrswege &amp; Siedlungen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30</a:t>
            </a:fld>
            <a:endParaRPr lang="de-DE"/>
          </a:p>
        </p:txBody>
      </p:sp>
    </p:spTree>
    <p:extLst>
      <p:ext uri="{BB962C8B-B14F-4D97-AF65-F5344CB8AC3E}">
        <p14:creationId xmlns:p14="http://schemas.microsoft.com/office/powerpoint/2010/main" val="1954400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Eine Auswahl an menschliche Eingriffe in die Natur, die die Brutvogelarten Deutschlands beeinträchtigen und gefährden</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31</a:t>
            </a:fld>
            <a:endParaRPr lang="de-DE"/>
          </a:p>
        </p:txBody>
      </p:sp>
    </p:spTree>
    <p:extLst>
      <p:ext uri="{BB962C8B-B14F-4D97-AF65-F5344CB8AC3E}">
        <p14:creationId xmlns:p14="http://schemas.microsoft.com/office/powerpoint/2010/main" val="668218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Ø"/>
            </a:pPr>
            <a:r>
              <a:rPr lang="de-DE" dirty="0"/>
              <a:t>Vögel sind gut untersucht</a:t>
            </a:r>
          </a:p>
          <a:p>
            <a:pPr marL="285750" indent="-285750">
              <a:buFont typeface="Wingdings" panose="05000000000000000000" pitchFamily="2" charset="2"/>
              <a:buChar char="Ø"/>
            </a:pPr>
            <a:r>
              <a:rPr lang="de-DE" dirty="0"/>
              <a:t>Deswegen sind Vögel wichtige Indikatoren für den Zustand von Lebensräumen</a:t>
            </a:r>
          </a:p>
          <a:p>
            <a:pPr marL="285750" indent="-285750">
              <a:buFont typeface="Wingdings" panose="05000000000000000000" pitchFamily="2" charset="2"/>
              <a:buChar char="Ø"/>
            </a:pPr>
            <a:r>
              <a:rPr lang="de-DE" dirty="0"/>
              <a:t>Zunahme der Bestände bei gefährdeten Arten durch gezielte Maßnahmen</a:t>
            </a:r>
          </a:p>
          <a:p>
            <a:pPr marL="285750" indent="-285750">
              <a:buFont typeface="Wingdings" panose="05000000000000000000" pitchFamily="2" charset="2"/>
              <a:buChar char="Ø"/>
            </a:pPr>
            <a:r>
              <a:rPr lang="de-DE" dirty="0"/>
              <a:t>Abnahme bei den Beständen der großflächig vertretenen Vogelarten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32</a:t>
            </a:fld>
            <a:endParaRPr lang="de-DE"/>
          </a:p>
        </p:txBody>
      </p:sp>
    </p:spTree>
    <p:extLst>
      <p:ext uri="{BB962C8B-B14F-4D97-AF65-F5344CB8AC3E}">
        <p14:creationId xmlns:p14="http://schemas.microsoft.com/office/powerpoint/2010/main" val="3741083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Sechs große Bestandsverliererarten in der Agrarlandschaft</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33</a:t>
            </a:fld>
            <a:endParaRPr lang="de-DE"/>
          </a:p>
        </p:txBody>
      </p:sp>
    </p:spTree>
    <p:extLst>
      <p:ext uri="{BB962C8B-B14F-4D97-AF65-F5344CB8AC3E}">
        <p14:creationId xmlns:p14="http://schemas.microsoft.com/office/powerpoint/2010/main" val="3021806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(Wieder)begrünen von Ackerbrachen und Feldrainen, um wieder genügend Lebensraum und Nahrungsangebot für unsere Feldvogelarten zu schaffen</a:t>
            </a:r>
          </a:p>
          <a:p>
            <a:pPr marL="171450" indent="-171450">
              <a:buFontTx/>
              <a:buChar char="-"/>
            </a:pPr>
            <a:r>
              <a:rPr lang="de-DE" dirty="0"/>
              <a:t>Anpflanzungen von Hecken</a:t>
            </a:r>
          </a:p>
          <a:p>
            <a:pPr marL="171450" indent="-171450">
              <a:buFontTx/>
              <a:buChar char="-"/>
            </a:pPr>
            <a:r>
              <a:rPr lang="de-DE" b="0" i="0" dirty="0">
                <a:solidFill>
                  <a:srgbClr val="000000"/>
                </a:solidFill>
                <a:effectLst/>
                <a:latin typeface="Times New Roman" panose="02020603050405020304" pitchFamily="18" charset="0"/>
              </a:rPr>
              <a:t>Erhöhung des Totholzanteils in den Wäldern, um Spechten und anderen Arten, die z.B. auf Baumhöhlen als Nistplatz angewiesen sind, zu helfen</a:t>
            </a:r>
          </a:p>
          <a:p>
            <a:pPr marL="171450" indent="-171450">
              <a:buFontTx/>
              <a:buChar char="-"/>
            </a:pPr>
            <a:r>
              <a:rPr lang="de-DE" b="0" i="0" dirty="0">
                <a:solidFill>
                  <a:srgbClr val="000000"/>
                </a:solidFill>
                <a:effectLst/>
                <a:latin typeface="Times New Roman" panose="02020603050405020304" pitchFamily="18" charset="0"/>
              </a:rPr>
              <a:t>Verbot des Fangs und der Haltung von Wildvögeln, denn gerade exotische, seltene Vögel werden gerne gehalten</a:t>
            </a:r>
          </a:p>
          <a:p>
            <a:r>
              <a:rPr lang="de-DE" dirty="0"/>
              <a:t>Beiträge, die jede Person machen kann:</a:t>
            </a:r>
          </a:p>
          <a:p>
            <a:pPr marL="171450" indent="-171450" algn="l">
              <a:buFontTx/>
              <a:buChar char="-"/>
            </a:pPr>
            <a:r>
              <a:rPr lang="de-DE" b="0" i="0" dirty="0">
                <a:solidFill>
                  <a:srgbClr val="000000"/>
                </a:solidFill>
                <a:effectLst/>
                <a:latin typeface="Times New Roman" panose="02020603050405020304" pitchFamily="18" charset="0"/>
              </a:rPr>
              <a:t>Kaufen von Bio-Produkten (geringerer Einsatz von Herbiziden und Pestiziden)</a:t>
            </a:r>
          </a:p>
          <a:p>
            <a:pPr marL="171450" indent="-171450" algn="l">
              <a:buFontTx/>
              <a:buChar char="-"/>
            </a:pPr>
            <a:r>
              <a:rPr lang="de-DE" b="0" i="0" dirty="0">
                <a:solidFill>
                  <a:srgbClr val="000000"/>
                </a:solidFill>
                <a:effectLst/>
                <a:latin typeface="Times New Roman" panose="02020603050405020304" pitchFamily="18" charset="0"/>
              </a:rPr>
              <a:t>Anbringen von Nistkästen im Garten</a:t>
            </a:r>
          </a:p>
          <a:p>
            <a:pPr marL="171450" indent="-171450" algn="l">
              <a:buFontTx/>
              <a:buChar char="-"/>
            </a:pPr>
            <a:r>
              <a:rPr lang="de-DE" b="0" i="0" dirty="0">
                <a:solidFill>
                  <a:srgbClr val="000000"/>
                </a:solidFill>
                <a:effectLst/>
                <a:latin typeface="Times New Roman" panose="02020603050405020304" pitchFamily="18" charset="0"/>
              </a:rPr>
              <a:t>Gartengestaltung mit einheimischen Pflanzenarten (Beerensträucher, Obstbäume)</a:t>
            </a:r>
          </a:p>
          <a:p>
            <a:pPr marL="171450" indent="-171450" algn="l">
              <a:buFontTx/>
              <a:buChar char="-"/>
            </a:pPr>
            <a:r>
              <a:rPr lang="de-DE" b="0" i="0" dirty="0">
                <a:solidFill>
                  <a:srgbClr val="000000"/>
                </a:solidFill>
                <a:effectLst/>
                <a:latin typeface="Times New Roman" panose="02020603050405020304" pitchFamily="18" charset="0"/>
              </a:rPr>
              <a:t>Anbringen von speziellen Folien und Vogelattrappen auf Glasflächen</a:t>
            </a:r>
          </a:p>
          <a:p>
            <a:pPr marL="171450" indent="-171450" algn="l">
              <a:buFontTx/>
              <a:buChar char="-"/>
            </a:pPr>
            <a:r>
              <a:rPr lang="de-DE" b="0" i="0" dirty="0">
                <a:solidFill>
                  <a:srgbClr val="000000"/>
                </a:solidFill>
                <a:effectLst/>
                <a:latin typeface="Times New Roman" panose="02020603050405020304" pitchFamily="18" charset="0"/>
              </a:rPr>
              <a:t>Informieren über gefährdete Arten</a:t>
            </a:r>
          </a:p>
          <a:p>
            <a:pPr marL="171450" indent="-171450" algn="l">
              <a:buFontTx/>
              <a:buChar char="-"/>
            </a:pPr>
            <a:r>
              <a:rPr lang="de-DE" b="0" i="0" dirty="0">
                <a:solidFill>
                  <a:srgbClr val="000000"/>
                </a:solidFill>
                <a:effectLst/>
                <a:latin typeface="Times New Roman" panose="02020603050405020304" pitchFamily="18" charset="0"/>
              </a:rPr>
              <a:t>Fütterungen in „harten Wintern“</a:t>
            </a:r>
          </a:p>
          <a:p>
            <a:pPr marL="171450" indent="-171450" algn="l">
              <a:buFontTx/>
              <a:buChar char="-"/>
            </a:pPr>
            <a:r>
              <a:rPr lang="de-DE" b="0" i="0" dirty="0">
                <a:solidFill>
                  <a:srgbClr val="000000"/>
                </a:solidFill>
                <a:effectLst/>
                <a:latin typeface="Times New Roman" panose="02020603050405020304" pitchFamily="18" charset="0"/>
              </a:rPr>
              <a:t>Rücksichtnahme während der Brutzeit</a:t>
            </a:r>
          </a:p>
          <a:p>
            <a:pPr marL="171450" indent="-171450" algn="l">
              <a:buFontTx/>
              <a:buChar char="-"/>
            </a:pPr>
            <a:r>
              <a:rPr lang="de-DE" b="0" i="0" dirty="0">
                <a:solidFill>
                  <a:srgbClr val="000000"/>
                </a:solidFill>
                <a:effectLst/>
                <a:latin typeface="Times New Roman" panose="02020603050405020304" pitchFamily="18" charset="0"/>
              </a:rPr>
              <a:t>Beachten der Vorschriften von Naturschutzgebieten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Wenn jeder nur einen Teil der Maßnahmen umsetzen würde, ginge es unserer Vogelwelt schon ein ganzes Stück besser. Es sind nicht nur die großen offiziellen Gesetze und Entscheidungen notwendig, denn jeder kann mit recht einfachen Mitteln dafür sorgen, dass sich die Vögel in seinem direkten Umfeld wieder wohler fühlen.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34</a:t>
            </a:fld>
            <a:endParaRPr lang="de-DE"/>
          </a:p>
        </p:txBody>
      </p:sp>
    </p:spTree>
    <p:extLst>
      <p:ext uri="{BB962C8B-B14F-4D97-AF65-F5344CB8AC3E}">
        <p14:creationId xmlns:p14="http://schemas.microsoft.com/office/powerpoint/2010/main" val="3584300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Ein paar Tipps für einen vogelfreundlichen Garten zur Brutzeit</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35</a:t>
            </a:fld>
            <a:endParaRPr lang="de-DE"/>
          </a:p>
        </p:txBody>
      </p:sp>
    </p:spTree>
    <p:extLst>
      <p:ext uri="{BB962C8B-B14F-4D97-AF65-F5344CB8AC3E}">
        <p14:creationId xmlns:p14="http://schemas.microsoft.com/office/powerpoint/2010/main" val="1613721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mj-lt"/>
              <a:buAutoNum type="arabicPeriod"/>
            </a:pPr>
            <a:r>
              <a:rPr lang="de-AT" dirty="0"/>
              <a:t>A</a:t>
            </a:r>
            <a:r>
              <a:rPr lang="de-DE" dirty="0" err="1"/>
              <a:t>lle</a:t>
            </a:r>
            <a:r>
              <a:rPr lang="de-DE" dirty="0"/>
              <a:t> Holzelemente zu sägen</a:t>
            </a:r>
          </a:p>
          <a:p>
            <a:pPr marL="342900" indent="-342900">
              <a:buFont typeface="+mj-lt"/>
              <a:buAutoNum type="arabicPeriod"/>
            </a:pPr>
            <a:r>
              <a:rPr lang="de-DE" dirty="0"/>
              <a:t>An der Basis die Seiten, vorn und Rückwand befestigen (entweder mit Nägeln oder Holzschrauben)</a:t>
            </a:r>
          </a:p>
          <a:p>
            <a:pPr marL="342900" indent="-342900">
              <a:buFont typeface="+mj-lt"/>
              <a:buAutoNum type="arabicPeriod"/>
            </a:pPr>
            <a:r>
              <a:rPr lang="de-DE" dirty="0"/>
              <a:t>Dach von oben an die Seiten und Rückwand befestigen</a:t>
            </a:r>
          </a:p>
          <a:p>
            <a:pPr marL="342900" indent="-342900">
              <a:buFont typeface="+mj-lt"/>
              <a:buAutoNum type="arabicPeriod"/>
            </a:pPr>
            <a:r>
              <a:rPr lang="de-DE" dirty="0"/>
              <a:t>Aufhängung an der Rückwand anbringen</a:t>
            </a:r>
          </a:p>
          <a:p>
            <a:pPr marL="342900" indent="-342900">
              <a:buFont typeface="+mj-lt"/>
              <a:buAutoNum type="arabicPeriod"/>
            </a:pPr>
            <a:r>
              <a:rPr lang="de-DE" dirty="0"/>
              <a:t>Nistkasten außen ggf. mit Leinöl bestreichen (das Holz hält besser der Witterung stand)</a:t>
            </a:r>
          </a:p>
          <a:p>
            <a:pPr marL="342900" indent="-342900">
              <a:buFont typeface="+mj-lt"/>
              <a:buAutoNum type="arabicPeriod"/>
            </a:pPr>
            <a:r>
              <a:rPr lang="de-DE" dirty="0"/>
              <a:t>Aufhängen (Öffnung sollte nach Osten, Südosten zeigen, siehe Folie 38)</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37</a:t>
            </a:fld>
            <a:endParaRPr lang="de-DE"/>
          </a:p>
        </p:txBody>
      </p:sp>
    </p:spTree>
    <p:extLst>
      <p:ext uri="{BB962C8B-B14F-4D97-AF65-F5344CB8AC3E}">
        <p14:creationId xmlns:p14="http://schemas.microsoft.com/office/powerpoint/2010/main" val="548196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Layout (Benutzerdefiniertes Layout): Abschlussfolie</a:t>
            </a:r>
          </a:p>
        </p:txBody>
      </p:sp>
      <p:sp>
        <p:nvSpPr>
          <p:cNvPr id="4" name="Foliennummernplatzhalter 3"/>
          <p:cNvSpPr>
            <a:spLocks noGrp="1"/>
          </p:cNvSpPr>
          <p:nvPr>
            <p:ph type="sldNum" sz="quarter" idx="10"/>
          </p:nvPr>
        </p:nvSpPr>
        <p:spPr/>
        <p:txBody>
          <a:bodyPr/>
          <a:lstStyle/>
          <a:p>
            <a:fld id="{E7F37B36-256F-44A3-8EB0-0E1FC5470CC3}" type="slidenum">
              <a:rPr lang="de-DE" smtClean="0"/>
              <a:pPr/>
              <a:t>38</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AT" dirty="0"/>
              <a:t>ABSTAMMUNG</a:t>
            </a:r>
          </a:p>
          <a:p>
            <a:pPr marL="285750" indent="-285750">
              <a:buFont typeface="Arial" panose="020B0604020202020204" pitchFamily="34" charset="0"/>
              <a:buChar char="•"/>
            </a:pPr>
            <a:r>
              <a:rPr lang="de-AT" dirty="0"/>
              <a:t>Vögel stammen von den Dinosauriern ab.</a:t>
            </a:r>
          </a:p>
          <a:p>
            <a:pPr marL="285750" indent="-285750">
              <a:buFont typeface="Arial" panose="020B0604020202020204" pitchFamily="34" charset="0"/>
              <a:buChar char="•"/>
            </a:pPr>
            <a:r>
              <a:rPr lang="de-AT" dirty="0"/>
              <a:t>Entstehung von Federn ermöglicht die Weiterentwicklung.</a:t>
            </a:r>
          </a:p>
          <a:p>
            <a:pPr marL="742950" lvl="1" indent="-285750">
              <a:buFont typeface="Arial" panose="020B0604020202020204" pitchFamily="34" charset="0"/>
              <a:buChar char="•"/>
            </a:pPr>
            <a:r>
              <a:rPr lang="de-AT" dirty="0"/>
              <a:t>Federn entstanden (nach wissenschaftlichen Erkenntnissen) zum Warmhalten und für die Paarung (Federn waren stark gemustert und farblich auffällig)</a:t>
            </a:r>
          </a:p>
          <a:p>
            <a:pPr marL="285750" indent="-285750">
              <a:buFont typeface="Arial" panose="020B0604020202020204" pitchFamily="34" charset="0"/>
              <a:buChar char="•"/>
            </a:pPr>
            <a:r>
              <a:rPr lang="de-AT" dirty="0"/>
              <a:t>Letzter gemeinsamer Vorfahre </a:t>
            </a:r>
            <a:r>
              <a:rPr lang="de-AT"/>
              <a:t>von allen </a:t>
            </a:r>
            <a:r>
              <a:rPr lang="de-AT" dirty="0"/>
              <a:t>heutigen Vögeln: Archaeopteryx</a:t>
            </a:r>
          </a:p>
          <a:p>
            <a:pPr marL="285750" indent="-285750">
              <a:buFont typeface="Arial" panose="020B0604020202020204" pitchFamily="34" charset="0"/>
              <a:buChar char="•"/>
            </a:pPr>
            <a:r>
              <a:rPr lang="de-DE" dirty="0"/>
              <a:t>Die nächsten lebenden Verwandten sind </a:t>
            </a:r>
            <a:r>
              <a:rPr lang="de-DE" b="1" dirty="0"/>
              <a:t>Krokodile</a:t>
            </a:r>
            <a:r>
              <a:rPr lang="de-DE" dirty="0"/>
              <a:t>.</a:t>
            </a:r>
          </a:p>
          <a:p>
            <a:pPr marL="742950" lvl="1" indent="-285750">
              <a:buFont typeface="Arial" panose="020B0604020202020204" pitchFamily="34" charset="0"/>
              <a:buChar char="•"/>
            </a:pPr>
            <a:r>
              <a:rPr lang="de-DE" dirty="0"/>
              <a:t>Vögel gehören zu den Reptilien und sind die einzige überlebende Gruppe der Dinosaurier</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39</a:t>
            </a:fld>
            <a:endParaRPr lang="de-DE"/>
          </a:p>
        </p:txBody>
      </p:sp>
    </p:spTree>
    <p:extLst>
      <p:ext uri="{BB962C8B-B14F-4D97-AF65-F5344CB8AC3E}">
        <p14:creationId xmlns:p14="http://schemas.microsoft.com/office/powerpoint/2010/main" val="236686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r>
              <a:rPr lang="de-DE" b="1" dirty="0"/>
              <a:t>Anatomie Teil 1:</a:t>
            </a:r>
          </a:p>
          <a:p>
            <a:r>
              <a:rPr lang="de-DE" dirty="0"/>
              <a:t>Der allgemeine Körperbau von Vögeln ist durch einen leichten, aber stabilen Aufbau gekennzeichnet, der für den Flug optimiert ist</a:t>
            </a:r>
            <a:r>
              <a:rPr lang="de-DE" sz="1200" b="0" i="0" kern="1200" dirty="0">
                <a:solidFill>
                  <a:schemeClr val="tx1"/>
                </a:solidFill>
                <a:effectLst/>
                <a:latin typeface="+mn-lt"/>
                <a:ea typeface="+mn-ea"/>
                <a:cs typeface="+mn-cs"/>
              </a:rPr>
              <a:t>.</a:t>
            </a:r>
          </a:p>
          <a:p>
            <a:r>
              <a:rPr lang="de-DE" sz="1200" b="0" i="0" kern="1200" dirty="0">
                <a:solidFill>
                  <a:schemeClr val="tx1"/>
                </a:solidFill>
                <a:effectLst/>
                <a:latin typeface="+mn-lt"/>
                <a:ea typeface="+mn-ea"/>
                <a:cs typeface="+mn-cs"/>
              </a:rPr>
              <a:t>Wesentliche Merkmale:</a:t>
            </a:r>
          </a:p>
          <a:p>
            <a:pPr marL="171450" indent="-171450">
              <a:buFontTx/>
              <a:buChar char="-"/>
            </a:pPr>
            <a:r>
              <a:rPr lang="de-DE" dirty="0"/>
              <a:t>spindelförmiger Körper mit einem Hohlknochenskelett, luftgefüllte Knochen reduzieren das Gewicht</a:t>
            </a:r>
          </a:p>
          <a:p>
            <a:pPr marL="171450" indent="-171450">
              <a:buFontTx/>
              <a:buChar char="-"/>
            </a:pPr>
            <a:r>
              <a:rPr lang="de-DE" dirty="0"/>
              <a:t>Gefieder aus verschiedenen Federarten</a:t>
            </a:r>
          </a:p>
          <a:p>
            <a:pPr marL="171450" indent="-171450">
              <a:buFontTx/>
              <a:buChar char="-"/>
            </a:pPr>
            <a:r>
              <a:rPr lang="de-DE" dirty="0"/>
              <a:t>Vordergliedmaßen als Flügel</a:t>
            </a:r>
          </a:p>
          <a:p>
            <a:pPr marL="0" indent="0">
              <a:buFontTx/>
              <a:buNone/>
            </a:pPr>
            <a:endParaRPr lang="de-DE" dirty="0"/>
          </a:p>
          <a:p>
            <a:r>
              <a:rPr lang="de-DE" sz="1200" b="1" i="0" kern="1200" dirty="0">
                <a:solidFill>
                  <a:schemeClr val="tx1"/>
                </a:solidFill>
                <a:effectLst/>
                <a:latin typeface="+mn-lt"/>
                <a:ea typeface="+mn-ea"/>
                <a:cs typeface="+mn-cs"/>
              </a:rPr>
              <a:t>Äußere Merkmale</a:t>
            </a:r>
          </a:p>
          <a:p>
            <a:r>
              <a:rPr lang="de-DE" sz="1200" b="1" i="0" kern="1200" dirty="0">
                <a:solidFill>
                  <a:schemeClr val="tx1"/>
                </a:solidFill>
                <a:effectLst/>
                <a:latin typeface="+mn-lt"/>
                <a:ea typeface="+mn-ea"/>
                <a:cs typeface="+mn-cs"/>
              </a:rPr>
              <a:t>Gefieder:</a:t>
            </a:r>
            <a:r>
              <a:rPr lang="de-DE" sz="1200" b="0" i="0" kern="1200" dirty="0">
                <a:solidFill>
                  <a:schemeClr val="tx1"/>
                </a:solidFill>
                <a:effectLst/>
                <a:latin typeface="+mn-lt"/>
                <a:ea typeface="+mn-ea"/>
                <a:cs typeface="+mn-cs"/>
              </a:rPr>
              <a:t> Vögel sind von Federn bedeckt, die aus Daunen (zur Isolierung), Deckfedern, Schwungfedern (an den Flügeln) und Schwanzfedern (zur Steuerung) bestehen.</a:t>
            </a:r>
          </a:p>
          <a:p>
            <a:r>
              <a:rPr lang="de-DE" sz="1200" b="1" i="0" kern="1200" dirty="0">
                <a:solidFill>
                  <a:schemeClr val="tx1"/>
                </a:solidFill>
                <a:effectLst/>
                <a:latin typeface="+mn-lt"/>
                <a:ea typeface="+mn-ea"/>
                <a:cs typeface="+mn-cs"/>
              </a:rPr>
              <a:t>Schnabel:</a:t>
            </a:r>
            <a:r>
              <a:rPr lang="de-DE" sz="1200" b="0" i="0" kern="1200" dirty="0">
                <a:solidFill>
                  <a:schemeClr val="tx1"/>
                </a:solidFill>
                <a:effectLst/>
                <a:latin typeface="+mn-lt"/>
                <a:ea typeface="+mn-ea"/>
                <a:cs typeface="+mn-cs"/>
              </a:rPr>
              <a:t> Anstelle von Zähnen haben alle Vögel einen Schnabel, dessen Form an die jeweilige Ernährungsweise angepasst ist.</a:t>
            </a:r>
          </a:p>
          <a:p>
            <a:r>
              <a:rPr lang="de-DE" sz="1200" b="1" i="0" kern="1200" dirty="0">
                <a:solidFill>
                  <a:schemeClr val="tx1"/>
                </a:solidFill>
                <a:effectLst/>
                <a:latin typeface="+mn-lt"/>
                <a:ea typeface="+mn-ea"/>
                <a:cs typeface="+mn-cs"/>
              </a:rPr>
              <a:t>Gliedmaßen:</a:t>
            </a:r>
            <a:r>
              <a:rPr lang="de-DE" sz="1200" b="0" i="0" kern="1200" dirty="0">
                <a:solidFill>
                  <a:schemeClr val="tx1"/>
                </a:solidFill>
                <a:effectLst/>
                <a:latin typeface="+mn-lt"/>
                <a:ea typeface="+mn-ea"/>
                <a:cs typeface="+mn-cs"/>
              </a:rPr>
              <a:t> Die Vordergliedmaßen sind zu Flügeln entwickelt, während die Hintergliedmaßen Beine mit Zehen und Krallen sind. Bei Wasservögeln können Schwimmhäute vorhanden sein.</a:t>
            </a:r>
          </a:p>
          <a:p>
            <a:endParaRPr lang="de-DE" sz="1200" b="0" i="0" kern="1200" dirty="0">
              <a:solidFill>
                <a:schemeClr val="tx1"/>
              </a:solidFill>
              <a:effectLst/>
              <a:latin typeface="+mn-lt"/>
              <a:ea typeface="+mn-ea"/>
              <a:cs typeface="+mn-cs"/>
            </a:endParaRPr>
          </a:p>
          <a:p>
            <a:r>
              <a:rPr lang="de-DE" sz="1200" b="1" i="0" kern="1200" dirty="0">
                <a:solidFill>
                  <a:schemeClr val="tx1"/>
                </a:solidFill>
                <a:effectLst/>
                <a:latin typeface="+mn-lt"/>
                <a:ea typeface="+mn-ea"/>
                <a:cs typeface="+mn-cs"/>
              </a:rPr>
              <a:t>Innere Merkmale</a:t>
            </a:r>
          </a:p>
          <a:p>
            <a:r>
              <a:rPr lang="de-DE" sz="1200" b="1" i="0" kern="1200" dirty="0">
                <a:solidFill>
                  <a:schemeClr val="tx1"/>
                </a:solidFill>
                <a:effectLst/>
                <a:latin typeface="+mn-lt"/>
                <a:ea typeface="+mn-ea"/>
                <a:cs typeface="+mn-cs"/>
              </a:rPr>
              <a:t>Skelett:</a:t>
            </a:r>
            <a:r>
              <a:rPr lang="de-DE" sz="1200" b="0" i="0" kern="1200" dirty="0">
                <a:solidFill>
                  <a:schemeClr val="tx1"/>
                </a:solidFill>
                <a:effectLst/>
                <a:latin typeface="+mn-lt"/>
                <a:ea typeface="+mn-ea"/>
                <a:cs typeface="+mn-cs"/>
              </a:rPr>
              <a:t> </a:t>
            </a:r>
          </a:p>
          <a:p>
            <a:pPr marL="171450" indent="-171450">
              <a:buFontTx/>
              <a:buChar char="-"/>
            </a:pPr>
            <a:r>
              <a:rPr lang="de-DE" sz="1200" b="0" i="0" kern="1200" dirty="0">
                <a:solidFill>
                  <a:schemeClr val="tx1"/>
                </a:solidFill>
                <a:effectLst/>
                <a:latin typeface="+mn-lt"/>
                <a:ea typeface="+mn-ea"/>
                <a:cs typeface="+mn-cs"/>
              </a:rPr>
              <a:t>Besonders leicht, da viele Knochen hohl und mit Luft gefüllt sind.</a:t>
            </a:r>
          </a:p>
          <a:p>
            <a:pPr marL="171450" indent="-171450">
              <a:buFontTx/>
              <a:buChar char="-"/>
            </a:pPr>
            <a:r>
              <a:rPr lang="de-DE" sz="1200" b="0" i="0" kern="1200" dirty="0">
                <a:solidFill>
                  <a:schemeClr val="tx1"/>
                </a:solidFill>
                <a:effectLst/>
                <a:latin typeface="+mn-lt"/>
                <a:ea typeface="+mn-ea"/>
                <a:cs typeface="+mn-cs"/>
              </a:rPr>
              <a:t>verstärktes Brustbein, mit Flugmuskulatur</a:t>
            </a:r>
          </a:p>
          <a:p>
            <a:pPr marL="171450" indent="-171450">
              <a:buFontTx/>
              <a:buChar char="-"/>
            </a:pPr>
            <a:r>
              <a:rPr lang="de-DE" sz="1200" b="0" i="0" kern="1200" dirty="0">
                <a:solidFill>
                  <a:schemeClr val="tx1"/>
                </a:solidFill>
                <a:effectLst/>
                <a:latin typeface="+mn-lt"/>
                <a:ea typeface="+mn-ea"/>
                <a:cs typeface="+mn-cs"/>
              </a:rPr>
              <a:t>verwachsene Wirbel sorgen für Stabilität</a:t>
            </a:r>
          </a:p>
          <a:p>
            <a:pPr marL="171450" indent="-171450">
              <a:buFontTx/>
              <a:buChar char="-"/>
            </a:pPr>
            <a:r>
              <a:rPr lang="de-DE" sz="1200" b="0" i="0" kern="1200" dirty="0">
                <a:solidFill>
                  <a:schemeClr val="tx1"/>
                </a:solidFill>
                <a:effectLst/>
                <a:latin typeface="+mn-lt"/>
                <a:ea typeface="+mn-ea"/>
                <a:cs typeface="+mn-cs"/>
              </a:rPr>
              <a:t>Flügel wird durch den Armknochen aufgespannt </a:t>
            </a:r>
          </a:p>
          <a:p>
            <a:pPr marL="171450" indent="-171450">
              <a:buFontTx/>
              <a:buChar char="-"/>
            </a:pPr>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E7F37B36-256F-44A3-8EB0-0E1FC5470CC3}" type="slidenum">
              <a:rPr lang="de-DE" smtClean="0"/>
              <a:pPr/>
              <a:t>4</a:t>
            </a:fld>
            <a:endParaRPr lang="de-DE"/>
          </a:p>
        </p:txBody>
      </p:sp>
    </p:spTree>
    <p:extLst>
      <p:ext uri="{BB962C8B-B14F-4D97-AF65-F5344CB8AC3E}">
        <p14:creationId xmlns:p14="http://schemas.microsoft.com/office/powerpoint/2010/main" val="1805112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1FA0B-84DB-3036-B6C2-F596ABABC2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496F2D-8C75-9111-2428-680CFA2A5BE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8765422-6209-EBE2-A4A7-97D3C6F69CA0}"/>
              </a:ext>
            </a:extLst>
          </p:cNvPr>
          <p:cNvSpPr>
            <a:spLocks noGrp="1"/>
          </p:cNvSpPr>
          <p:nvPr>
            <p:ph type="body" idx="1"/>
          </p:nvPr>
        </p:nvSpPr>
        <p:spPr/>
        <p:txBody>
          <a:bodyPr>
            <a:normAutofit/>
          </a:bodyPr>
          <a:lstStyle/>
          <a:p>
            <a:r>
              <a:rPr lang="de-DE" sz="1200" b="1" i="0" kern="1200" dirty="0">
                <a:solidFill>
                  <a:schemeClr val="tx1"/>
                </a:solidFill>
                <a:effectLst/>
                <a:latin typeface="+mn-lt"/>
                <a:ea typeface="+mn-ea"/>
                <a:cs typeface="+mn-cs"/>
              </a:rPr>
              <a:t>Anatomie Teil 2:</a:t>
            </a:r>
          </a:p>
          <a:p>
            <a:r>
              <a:rPr lang="de-DE" sz="1200" b="1" i="0" kern="1200" dirty="0">
                <a:solidFill>
                  <a:schemeClr val="tx1"/>
                </a:solidFill>
                <a:effectLst/>
                <a:latin typeface="+mn-lt"/>
                <a:ea typeface="+mn-ea"/>
                <a:cs typeface="+mn-cs"/>
              </a:rPr>
              <a:t>Innere Merkmale (Organe)</a:t>
            </a:r>
          </a:p>
          <a:p>
            <a:r>
              <a:rPr lang="de-DE" sz="1200" b="1" i="0" kern="1200" dirty="0">
                <a:solidFill>
                  <a:schemeClr val="tx1"/>
                </a:solidFill>
                <a:effectLst/>
                <a:latin typeface="+mn-lt"/>
                <a:ea typeface="+mn-ea"/>
                <a:cs typeface="+mn-cs"/>
              </a:rPr>
              <a:t>Atmungssystem:</a:t>
            </a:r>
            <a:r>
              <a:rPr lang="de-DE" sz="1200" b="0" i="0" kern="1200" dirty="0">
                <a:solidFill>
                  <a:schemeClr val="tx1"/>
                </a:solidFill>
                <a:effectLst/>
                <a:latin typeface="+mn-lt"/>
                <a:ea typeface="+mn-ea"/>
                <a:cs typeface="+mn-cs"/>
              </a:rPr>
              <a:t> einzigartiges Lungen- und Luftsacksystem, mit hocheffizienter Sauerstoffaufnahme, selbst in großer Höhe</a:t>
            </a:r>
          </a:p>
          <a:p>
            <a:r>
              <a:rPr lang="de-DE" sz="1200" b="1" i="0" kern="1200" dirty="0">
                <a:solidFill>
                  <a:schemeClr val="tx1"/>
                </a:solidFill>
                <a:effectLst/>
                <a:latin typeface="+mn-lt"/>
                <a:ea typeface="+mn-ea"/>
                <a:cs typeface="+mn-cs"/>
              </a:rPr>
              <a:t>Stoffwechsel:</a:t>
            </a:r>
            <a:endParaRPr lang="de-DE" sz="1200" b="0" i="0" kern="1200" dirty="0">
              <a:solidFill>
                <a:schemeClr val="tx1"/>
              </a:solidFill>
              <a:effectLst/>
              <a:latin typeface="+mn-lt"/>
              <a:ea typeface="+mn-ea"/>
              <a:cs typeface="+mn-cs"/>
            </a:endParaRPr>
          </a:p>
          <a:p>
            <a:pPr marL="171450" indent="-171450">
              <a:buFontTx/>
              <a:buChar char="-"/>
            </a:pPr>
            <a:r>
              <a:rPr lang="de-DE" sz="1200" b="0" i="0" kern="1200" dirty="0">
                <a:solidFill>
                  <a:schemeClr val="tx1"/>
                </a:solidFill>
                <a:effectLst/>
                <a:latin typeface="+mn-lt"/>
                <a:ea typeface="+mn-ea"/>
                <a:cs typeface="+mn-cs"/>
              </a:rPr>
              <a:t>schnelle Verdauung und keine Harnblase -&gt; schnelle Energiegewinnung</a:t>
            </a:r>
          </a:p>
          <a:p>
            <a:pPr marL="171450" indent="-171450">
              <a:buFontTx/>
              <a:buChar char="-"/>
            </a:pPr>
            <a:r>
              <a:rPr lang="de-DE" sz="1200" b="0" i="0" kern="1200" dirty="0">
                <a:solidFill>
                  <a:schemeClr val="tx1"/>
                </a:solidFill>
                <a:effectLst/>
                <a:latin typeface="+mn-lt"/>
                <a:ea typeface="+mn-ea"/>
                <a:cs typeface="+mn-cs"/>
              </a:rPr>
              <a:t>Kot und Urin werden gemeinsam über eine Kloake ausgeschieden. </a:t>
            </a:r>
          </a:p>
          <a:p>
            <a:endParaRPr lang="de-DE" dirty="0"/>
          </a:p>
        </p:txBody>
      </p:sp>
      <p:sp>
        <p:nvSpPr>
          <p:cNvPr id="4" name="Foliennummernplatzhalter 3">
            <a:extLst>
              <a:ext uri="{FF2B5EF4-FFF2-40B4-BE49-F238E27FC236}">
                <a16:creationId xmlns:a16="http://schemas.microsoft.com/office/drawing/2014/main" id="{7CA2CAA9-422B-77D1-8859-D4D83D7D6BE6}"/>
              </a:ext>
            </a:extLst>
          </p:cNvPr>
          <p:cNvSpPr>
            <a:spLocks noGrp="1"/>
          </p:cNvSpPr>
          <p:nvPr>
            <p:ph type="sldNum" sz="quarter" idx="5"/>
          </p:nvPr>
        </p:nvSpPr>
        <p:spPr/>
        <p:txBody>
          <a:bodyPr/>
          <a:lstStyle/>
          <a:p>
            <a:fld id="{E7F37B36-256F-44A3-8EB0-0E1FC5470CC3}" type="slidenum">
              <a:rPr lang="de-DE" smtClean="0"/>
              <a:pPr/>
              <a:t>5</a:t>
            </a:fld>
            <a:endParaRPr lang="de-DE"/>
          </a:p>
        </p:txBody>
      </p:sp>
    </p:spTree>
    <p:extLst>
      <p:ext uri="{BB962C8B-B14F-4D97-AF65-F5344CB8AC3E}">
        <p14:creationId xmlns:p14="http://schemas.microsoft.com/office/powerpoint/2010/main" val="2926004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AT" dirty="0"/>
              <a:t>Überblick über die Vogel-Ordnungen, die in Deutschland vorkommen</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6</a:t>
            </a:fld>
            <a:endParaRPr lang="de-DE"/>
          </a:p>
        </p:txBody>
      </p:sp>
    </p:spTree>
    <p:extLst>
      <p:ext uri="{BB962C8B-B14F-4D97-AF65-F5344CB8AC3E}">
        <p14:creationId xmlns:p14="http://schemas.microsoft.com/office/powerpoint/2010/main" val="2369913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B881F-578F-5B94-C03D-85C15311CA9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B05E68-1E08-632E-78A5-D9B48D22D2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561AA3C-64EA-FE9D-90A0-073EF4D22E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Deutschland brüten mehr als 250 Vogelarten.</a:t>
            </a:r>
          </a:p>
          <a:p>
            <a:endParaRPr lang="de-AT" dirty="0"/>
          </a:p>
          <a:p>
            <a:r>
              <a:rPr lang="de-AT" dirty="0"/>
              <a:t>6 ausgewählte Vogelordnungen werden näher besprochen:</a:t>
            </a:r>
          </a:p>
          <a:p>
            <a:r>
              <a:rPr lang="de-AT" dirty="0"/>
              <a:t>Gänsevögel (Gänse, Enten &amp; Schwäne) – Greifvögel (Adler, Habicht, Geier, Sperber, Weihen, Bussard) – Sperlingsvögel (mit der größten Kategorie Singvögel) – </a:t>
            </a:r>
            <a:r>
              <a:rPr lang="de-AT" dirty="0" err="1"/>
              <a:t>Spechtvögel</a:t>
            </a:r>
            <a:r>
              <a:rPr lang="de-AT" dirty="0"/>
              <a:t> (Spechte, Tukane)</a:t>
            </a:r>
          </a:p>
          <a:p>
            <a:endParaRPr lang="de-AT" dirty="0"/>
          </a:p>
        </p:txBody>
      </p:sp>
      <p:sp>
        <p:nvSpPr>
          <p:cNvPr id="4" name="Foliennummernplatzhalter 3">
            <a:extLst>
              <a:ext uri="{FF2B5EF4-FFF2-40B4-BE49-F238E27FC236}">
                <a16:creationId xmlns:a16="http://schemas.microsoft.com/office/drawing/2014/main" id="{7FE2EACC-5B2A-BBE8-C48F-A776D62D787E}"/>
              </a:ext>
            </a:extLst>
          </p:cNvPr>
          <p:cNvSpPr>
            <a:spLocks noGrp="1"/>
          </p:cNvSpPr>
          <p:nvPr>
            <p:ph type="sldNum" sz="quarter" idx="5"/>
          </p:nvPr>
        </p:nvSpPr>
        <p:spPr/>
        <p:txBody>
          <a:bodyPr/>
          <a:lstStyle/>
          <a:p>
            <a:fld id="{E7F37B36-256F-44A3-8EB0-0E1FC5470CC3}" type="slidenum">
              <a:rPr lang="de-DE" smtClean="0"/>
              <a:pPr/>
              <a:t>7</a:t>
            </a:fld>
            <a:endParaRPr lang="de-DE"/>
          </a:p>
        </p:txBody>
      </p:sp>
    </p:spTree>
    <p:extLst>
      <p:ext uri="{BB962C8B-B14F-4D97-AF65-F5344CB8AC3E}">
        <p14:creationId xmlns:p14="http://schemas.microsoft.com/office/powerpoint/2010/main" val="930205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C4D48-F35E-4FEA-0060-B44075CFEDE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2CD26CE-349E-C7E5-10CA-AE59881B8D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9210F1D-AAB5-3B4C-8775-810DA156EE6F}"/>
              </a:ext>
            </a:extLst>
          </p:cNvPr>
          <p:cNvSpPr>
            <a:spLocks noGrp="1"/>
          </p:cNvSpPr>
          <p:nvPr>
            <p:ph type="body" idx="1"/>
          </p:nvPr>
        </p:nvSpPr>
        <p:spPr/>
        <p:txBody>
          <a:bodyPr>
            <a:normAutofit fontScale="92500"/>
          </a:bodyPr>
          <a:lstStyle/>
          <a:p>
            <a:r>
              <a:rPr lang="de-AT" dirty="0"/>
              <a:t>Fotos (</a:t>
            </a:r>
            <a:r>
              <a:rPr lang="de-AT" dirty="0" err="1"/>
              <a:t>v.o.n.u</a:t>
            </a:r>
            <a:r>
              <a:rPr lang="de-AT" dirty="0"/>
              <a:t>): Höckerschwan, Stockente, Graugans</a:t>
            </a:r>
            <a:endParaRPr lang="de-DE"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kern="1200" dirty="0">
                <a:solidFill>
                  <a:schemeClr val="tx1"/>
                </a:solidFill>
                <a:effectLst/>
                <a:latin typeface="+mn-lt"/>
                <a:ea typeface="+mn-ea"/>
                <a:cs typeface="+mn-cs"/>
              </a:rPr>
              <a:t>Artenreichste Familie in der Ordnung der Gänsevögel: Entenvögel (Gänse, Schwäne &amp; Enten) mit 174 Arten</a:t>
            </a:r>
            <a:endParaRPr lang="de-DE" dirty="0"/>
          </a:p>
          <a:p>
            <a:pPr marL="171450" indent="-171450">
              <a:buFontTx/>
              <a:buChar char="-"/>
            </a:pPr>
            <a:endParaRPr lang="de-DE" sz="1200" b="0" i="0" kern="1200" dirty="0">
              <a:solidFill>
                <a:schemeClr val="tx1"/>
              </a:solidFill>
              <a:effectLst/>
              <a:latin typeface="+mn-lt"/>
              <a:ea typeface="+mn-ea"/>
              <a:cs typeface="+mn-cs"/>
            </a:endParaRPr>
          </a:p>
          <a:p>
            <a:pPr marL="171450" indent="-171450">
              <a:buFontTx/>
              <a:buChar char="-"/>
            </a:pPr>
            <a:r>
              <a:rPr lang="de-DE" sz="1200" b="0" i="0" kern="1200" dirty="0">
                <a:solidFill>
                  <a:schemeClr val="tx1"/>
                </a:solidFill>
                <a:effectLst/>
                <a:latin typeface="+mn-lt"/>
                <a:ea typeface="+mn-ea"/>
                <a:cs typeface="+mn-cs"/>
              </a:rPr>
              <a:t>Gänsevögel gehören zu den bedeutendsten Vogelgruppen in den Feuchtgebieten der Erde.</a:t>
            </a:r>
          </a:p>
          <a:p>
            <a:pPr marL="171450" indent="-171450">
              <a:buFontTx/>
              <a:buChar char="-"/>
            </a:pPr>
            <a:r>
              <a:rPr lang="de-DE" sz="1200" b="0" i="0" kern="1200" dirty="0">
                <a:solidFill>
                  <a:schemeClr val="tx1"/>
                </a:solidFill>
                <a:effectLst/>
                <a:latin typeface="+mn-lt"/>
                <a:ea typeface="+mn-ea"/>
                <a:cs typeface="+mn-cs"/>
              </a:rPr>
              <a:t>Sie leben meist nah am Wasser, in Sümpfen und Mooren, den Mündungsgebieten oder Uferregionen von Flüssen oder an Küstengewässern. Manche Arten verbringen den Großteil ihres Lebens auf dem offenen Meer und kehren nur zum Brüten an Land zurück</a:t>
            </a:r>
          </a:p>
          <a:p>
            <a:pPr marL="171450" indent="-171450">
              <a:buFontTx/>
              <a:buChar char="-"/>
            </a:pPr>
            <a:endParaRPr lang="de-DE" sz="1200" b="0" i="0" kern="1200" dirty="0">
              <a:solidFill>
                <a:schemeClr val="tx1"/>
              </a:solidFill>
              <a:effectLst/>
              <a:latin typeface="+mn-lt"/>
              <a:ea typeface="+mn-ea"/>
              <a:cs typeface="+mn-cs"/>
            </a:endParaRPr>
          </a:p>
          <a:p>
            <a:pPr marL="171450" indent="-171450">
              <a:buFontTx/>
              <a:buChar char="-"/>
            </a:pPr>
            <a:r>
              <a:rPr lang="de-DE" sz="1200" b="0" i="0" kern="1200" dirty="0">
                <a:solidFill>
                  <a:schemeClr val="tx1"/>
                </a:solidFill>
                <a:effectLst/>
                <a:latin typeface="+mn-lt"/>
                <a:ea typeface="+mn-ea"/>
                <a:cs typeface="+mn-cs"/>
              </a:rPr>
              <a:t>Gänsevögel haben im Allgemeinen einen prallen festen Körper mit vergleichsweise kleinem Kopf, der oft an einem langen Hals sitzt.</a:t>
            </a:r>
          </a:p>
          <a:p>
            <a:pPr marL="171450" indent="-171450">
              <a:buFontTx/>
              <a:buChar char="-"/>
            </a:pPr>
            <a:r>
              <a:rPr lang="de-DE" sz="1200" b="0" i="0" kern="1200" dirty="0">
                <a:solidFill>
                  <a:schemeClr val="tx1"/>
                </a:solidFill>
                <a:effectLst/>
                <a:latin typeface="+mn-lt"/>
                <a:ea typeface="+mn-ea"/>
                <a:cs typeface="+mn-cs"/>
              </a:rPr>
              <a:t>Der Schnabel ist breit und abgeflacht; an seiner Spitze befindet sich oft eine Verhärtung, die dem Abzupfen von Pflanzenmaterial dient, während sich an den Kanten kleine aus Horn bestehende „Zähnchen“, die </a:t>
            </a:r>
            <a:r>
              <a:rPr lang="de-DE" sz="1200" b="0" i="1" kern="1200" dirty="0">
                <a:solidFill>
                  <a:schemeClr val="tx1"/>
                </a:solidFill>
                <a:effectLst/>
                <a:latin typeface="+mn-lt"/>
                <a:ea typeface="+mn-ea"/>
                <a:cs typeface="+mn-cs"/>
              </a:rPr>
              <a:t>Lamellen</a:t>
            </a:r>
            <a:r>
              <a:rPr lang="de-DE" sz="1200" b="0" i="0" kern="1200" dirty="0">
                <a:solidFill>
                  <a:schemeClr val="tx1"/>
                </a:solidFill>
                <a:effectLst/>
                <a:latin typeface="+mn-lt"/>
                <a:ea typeface="+mn-ea"/>
                <a:cs typeface="+mn-cs"/>
              </a:rPr>
              <a:t>, befinden, die dabei helfen, essbare Partikel aus dem Wasser auszufiltern.</a:t>
            </a:r>
          </a:p>
          <a:p>
            <a:pPr marL="171450" indent="-171450">
              <a:buFontTx/>
              <a:buChar char="-"/>
            </a:pPr>
            <a:r>
              <a:rPr lang="de-DE" sz="1200" b="0" i="0" kern="1200" dirty="0">
                <a:solidFill>
                  <a:schemeClr val="tx1"/>
                </a:solidFill>
                <a:effectLst/>
                <a:latin typeface="+mn-lt"/>
                <a:ea typeface="+mn-ea"/>
                <a:cs typeface="+mn-cs"/>
              </a:rPr>
              <a:t>Ein weiteres charakteristisches Merkmal sind die Schwimmhäute zwischen den drei nach vorne weisenden Zehen.</a:t>
            </a:r>
          </a:p>
          <a:p>
            <a:pPr marL="171450" indent="-171450">
              <a:buFontTx/>
              <a:buChar char="-"/>
            </a:pPr>
            <a:r>
              <a:rPr lang="de-DE" sz="1200" b="0" i="0" kern="1200" dirty="0">
                <a:solidFill>
                  <a:schemeClr val="tx1"/>
                </a:solidFill>
                <a:effectLst/>
                <a:latin typeface="+mn-lt"/>
                <a:ea typeface="+mn-ea"/>
                <a:cs typeface="+mn-cs"/>
              </a:rPr>
              <a:t>Das Gefieder ist wasserdicht und bei vielen Arten, insbesondere bei den Männchen, sehr farbenprächtig. Es wird einer beständigen Pflege durch ein wasserabweisendes Öl unterzogen, das von einer auf dem Rumpf gelegenen und durch den Schnabel stimulierten Drüse sezerniert und dann durch Putzen der Federn über den ganzen Körper verteilt wird.</a:t>
            </a:r>
          </a:p>
          <a:p>
            <a:pPr marL="171450" indent="-171450">
              <a:buFontTx/>
              <a:buChar char="-"/>
            </a:pPr>
            <a:r>
              <a:rPr lang="de-DE" sz="1200" b="0" i="0" kern="1200" dirty="0">
                <a:solidFill>
                  <a:schemeClr val="tx1"/>
                </a:solidFill>
                <a:effectLst/>
                <a:latin typeface="+mn-lt"/>
                <a:ea typeface="+mn-ea"/>
                <a:cs typeface="+mn-cs"/>
              </a:rPr>
              <a:t>Die Wärmeisolation wird durch eine dicke Lage von Daunenfedern und eine unter der Haut gelegenen Fettschicht gewährleistet.</a:t>
            </a:r>
          </a:p>
          <a:p>
            <a:pPr marL="171450" indent="-171450">
              <a:buFontTx/>
              <a:buChar char="-"/>
            </a:pPr>
            <a:endParaRPr lang="de-DE" sz="1200" b="0" i="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F1ACB911-40FF-3430-389D-870CDC42D36C}"/>
              </a:ext>
            </a:extLst>
          </p:cNvPr>
          <p:cNvSpPr>
            <a:spLocks noGrp="1"/>
          </p:cNvSpPr>
          <p:nvPr>
            <p:ph type="sldNum" sz="quarter" idx="5"/>
          </p:nvPr>
        </p:nvSpPr>
        <p:spPr/>
        <p:txBody>
          <a:bodyPr/>
          <a:lstStyle/>
          <a:p>
            <a:fld id="{E7F37B36-256F-44A3-8EB0-0E1FC5470CC3}" type="slidenum">
              <a:rPr lang="de-DE" smtClean="0"/>
              <a:pPr/>
              <a:t>8</a:t>
            </a:fld>
            <a:endParaRPr lang="de-DE"/>
          </a:p>
        </p:txBody>
      </p:sp>
    </p:spTree>
    <p:extLst>
      <p:ext uri="{BB962C8B-B14F-4D97-AF65-F5344CB8AC3E}">
        <p14:creationId xmlns:p14="http://schemas.microsoft.com/office/powerpoint/2010/main" val="887215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45651-FE92-E79A-ED38-26DC97D6C3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BD9B59-7D81-1A4A-99B4-7A7F363E0A0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FE074BC-810B-B198-960E-A0A34900268E}"/>
              </a:ext>
            </a:extLst>
          </p:cNvPr>
          <p:cNvSpPr>
            <a:spLocks noGrp="1"/>
          </p:cNvSpPr>
          <p:nvPr>
            <p:ph type="body" idx="1"/>
          </p:nvPr>
        </p:nvSpPr>
        <p:spPr/>
        <p:txBody>
          <a:bodyPr/>
          <a:lstStyle/>
          <a:p>
            <a:r>
              <a:rPr lang="de-AT" dirty="0"/>
              <a:t>Fotos (</a:t>
            </a:r>
            <a:r>
              <a:rPr lang="de-AT" dirty="0" err="1"/>
              <a:t>v.o.n.u</a:t>
            </a:r>
            <a:r>
              <a:rPr lang="de-AT" dirty="0"/>
              <a:t>): Habicht, </a:t>
            </a:r>
            <a:r>
              <a:rPr lang="de-DE" dirty="0"/>
              <a:t>Schwarzmilan + Rotmilan, Steinadler</a:t>
            </a:r>
          </a:p>
          <a:p>
            <a:pPr marL="171450" indent="-171450">
              <a:buFontTx/>
              <a:buChar char="-"/>
            </a:pPr>
            <a:r>
              <a:rPr lang="de-DE" dirty="0"/>
              <a:t>In Deutschland wird Greifvogel gerne mit Raubvogel gleichgesetzt</a:t>
            </a:r>
          </a:p>
          <a:p>
            <a:pPr marL="171450" indent="-171450">
              <a:buFontTx/>
              <a:buChar char="-"/>
            </a:pPr>
            <a:r>
              <a:rPr lang="de-DE" dirty="0"/>
              <a:t>Die Ordnung umfasst 266 Arten in 4 Familien</a:t>
            </a:r>
          </a:p>
          <a:p>
            <a:pPr marL="171450" indent="-171450">
              <a:buFontTx/>
              <a:buChar char="-"/>
            </a:pPr>
            <a:r>
              <a:rPr lang="de-DE" dirty="0"/>
              <a:t>In Deutschland kommen nur 2 davon vor: Fischadler und Habichtartige</a:t>
            </a:r>
          </a:p>
          <a:p>
            <a:pPr marL="171450" indent="-171450">
              <a:buFontTx/>
              <a:buChar char="-"/>
            </a:pPr>
            <a:r>
              <a:rPr lang="de-DE" dirty="0"/>
              <a:t>Habichtartige etwa 255 Arten -&gt; weltweit (außer Antarktis) verbreitet</a:t>
            </a:r>
          </a:p>
          <a:p>
            <a:pPr marL="171450" indent="-171450">
              <a:buFontTx/>
              <a:buChar char="-"/>
            </a:pPr>
            <a:r>
              <a:rPr lang="de-DE" dirty="0"/>
              <a:t>Ernährung: kleine Wirbeltiere</a:t>
            </a:r>
          </a:p>
          <a:p>
            <a:pPr marL="171450" indent="-171450">
              <a:buFontTx/>
              <a:buChar char="-"/>
            </a:pPr>
            <a:endParaRPr lang="de-DE" dirty="0"/>
          </a:p>
          <a:p>
            <a:pPr marL="171450" indent="-171450">
              <a:buFontTx/>
              <a:buChar char="-"/>
            </a:pPr>
            <a:r>
              <a:rPr lang="de-DE" dirty="0"/>
              <a:t>Falken gehören nicht zur Ordnung der Greifvögel. Sie bilden eine eigene Ordnung (Falkenartige) mit 65 Arten</a:t>
            </a:r>
          </a:p>
          <a:p>
            <a:pPr marL="171450" indent="-171450">
              <a:buFontTx/>
              <a:buChar char="-"/>
            </a:pPr>
            <a:endParaRPr lang="de-DE" dirty="0"/>
          </a:p>
        </p:txBody>
      </p:sp>
      <p:sp>
        <p:nvSpPr>
          <p:cNvPr id="4" name="Foliennummernplatzhalter 3">
            <a:extLst>
              <a:ext uri="{FF2B5EF4-FFF2-40B4-BE49-F238E27FC236}">
                <a16:creationId xmlns:a16="http://schemas.microsoft.com/office/drawing/2014/main" id="{B2CB7F33-2916-EAAA-D80C-C6ECC2417B5B}"/>
              </a:ext>
            </a:extLst>
          </p:cNvPr>
          <p:cNvSpPr>
            <a:spLocks noGrp="1"/>
          </p:cNvSpPr>
          <p:nvPr>
            <p:ph type="sldNum" sz="quarter" idx="5"/>
          </p:nvPr>
        </p:nvSpPr>
        <p:spPr/>
        <p:txBody>
          <a:bodyPr/>
          <a:lstStyle/>
          <a:p>
            <a:fld id="{E7F37B36-256F-44A3-8EB0-0E1FC5470CC3}" type="slidenum">
              <a:rPr lang="de-DE" smtClean="0"/>
              <a:pPr/>
              <a:t>9</a:t>
            </a:fld>
            <a:endParaRPr lang="de-DE"/>
          </a:p>
        </p:txBody>
      </p:sp>
    </p:spTree>
    <p:extLst>
      <p:ext uri="{BB962C8B-B14F-4D97-AF65-F5344CB8AC3E}">
        <p14:creationId xmlns:p14="http://schemas.microsoft.com/office/powerpoint/2010/main" val="3436875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i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1" y="482400"/>
            <a:ext cx="6101509" cy="1846800"/>
          </a:xfrm>
        </p:spPr>
        <p:txBody>
          <a:bodyPr anchor="b">
            <a:noAutofit/>
          </a:bodyPr>
          <a:lstStyle>
            <a:lvl1pPr>
              <a:lnSpc>
                <a:spcPct val="90000"/>
              </a:lnSpc>
              <a:defRPr sz="3900" cap="none" normalizeH="0" baseline="0"/>
            </a:lvl1pPr>
          </a:lstStyle>
          <a:p>
            <a:r>
              <a:rPr lang="de-DE"/>
              <a:t>Mastertitelformat bearbeiten</a:t>
            </a:r>
            <a:endParaRPr lang="en-US" dirty="0"/>
          </a:p>
        </p:txBody>
      </p:sp>
      <p:sp>
        <p:nvSpPr>
          <p:cNvPr id="3" name="Subtitle 2"/>
          <p:cNvSpPr>
            <a:spLocks noGrp="1"/>
          </p:cNvSpPr>
          <p:nvPr>
            <p:ph type="subTitle" idx="1"/>
          </p:nvPr>
        </p:nvSpPr>
        <p:spPr>
          <a:xfrm>
            <a:off x="457201" y="2358000"/>
            <a:ext cx="6101509" cy="1314450"/>
          </a:xfrm>
        </p:spPr>
        <p:txBody>
          <a:bodyPr lIns="0" tIns="0" rIns="0" bIns="0"/>
          <a:lstStyle>
            <a:lvl1pPr marL="0" indent="0" algn="l">
              <a:buNone/>
              <a:defRPr>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pic>
        <p:nvPicPr>
          <p:cNvPr id="9" name="Bild 8" descr="weisstorch_final_ManfredDelpho_grusskarte_rz.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00" y="2725538"/>
            <a:ext cx="3239127" cy="2450544"/>
          </a:xfrm>
          <a:prstGeom prst="rect">
            <a:avLst/>
          </a:prstGeom>
        </p:spPr>
      </p:pic>
      <p:pic>
        <p:nvPicPr>
          <p:cNvPr id="6" name="Grafik 5" descr="NABU_Logo_fuer_ppt_NABU.png"/>
          <p:cNvPicPr>
            <a:picLocks noChangeAspect="1"/>
          </p:cNvPicPr>
          <p:nvPr userDrawn="1"/>
        </p:nvPicPr>
        <p:blipFill>
          <a:blip r:embed="rId3" cstate="print"/>
          <a:stretch>
            <a:fillRect/>
          </a:stretch>
        </p:blipFill>
        <p:spPr>
          <a:xfrm>
            <a:off x="7621200" y="10801"/>
            <a:ext cx="1522479" cy="1293879"/>
          </a:xfrm>
          <a:prstGeom prst="rect">
            <a:avLst/>
          </a:prstGeom>
        </p:spPr>
      </p:pic>
    </p:spTree>
    <p:extLst>
      <p:ext uri="{BB962C8B-B14F-4D97-AF65-F5344CB8AC3E}">
        <p14:creationId xmlns:p14="http://schemas.microsoft.com/office/powerpoint/2010/main" val="18915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Bilder - Lichtgrau">
    <p:spTree>
      <p:nvGrpSpPr>
        <p:cNvPr id="1" name=""/>
        <p:cNvGrpSpPr/>
        <p:nvPr/>
      </p:nvGrpSpPr>
      <p:grpSpPr>
        <a:xfrm>
          <a:off x="0" y="0"/>
          <a:ext cx="0" cy="0"/>
          <a:chOff x="0" y="0"/>
          <a:chExt cx="0" cy="0"/>
        </a:xfrm>
      </p:grpSpPr>
      <p:sp>
        <p:nvSpPr>
          <p:cNvPr id="10" name="Rechteck 9"/>
          <p:cNvSpPr/>
          <p:nvPr/>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r>
              <a:rPr lang="de-DE"/>
              <a:t>Donnerstag, 27. November 2014</a:t>
            </a:r>
            <a:endParaRPr lang="de-DE" dirty="0"/>
          </a:p>
        </p:txBody>
      </p:sp>
      <p:sp>
        <p:nvSpPr>
          <p:cNvPr id="5" name="Footer Placeholder 4"/>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endParaRPr lang="de-DE" dirty="0"/>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8"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3"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4"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5"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332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Kapiteltrenn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3628"/>
            <a:ext cx="8037513" cy="1848928"/>
          </a:xfrm>
        </p:spPr>
        <p:txBody>
          <a:bodyPr anchor="b">
            <a:normAutofit/>
          </a:bodyPr>
          <a:lstStyle>
            <a:lvl1pPr algn="l">
              <a:defRPr sz="3600" b="0" cap="all">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457200" y="2516598"/>
            <a:ext cx="8037513" cy="2078691"/>
          </a:xfrm>
        </p:spPr>
        <p:txBody>
          <a:bodyPr lIns="0" tIns="0" rIns="0" bIns="0" anchor="t">
            <a:normAutofit/>
          </a:bodyPr>
          <a:lstStyle>
            <a:lvl1pPr marL="0" indent="0">
              <a:buNone/>
              <a:defRPr sz="1800">
                <a:solidFill>
                  <a:srgbClr val="598F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r>
              <a:rPr lang="de-DE"/>
              <a:t>Donnerstag, 27. November 2014</a:t>
            </a:r>
            <a:endParaRPr lang="de-DE" dirty="0"/>
          </a:p>
        </p:txBody>
      </p:sp>
      <p:sp>
        <p:nvSpPr>
          <p:cNvPr id="5" name="Footer Placeholder 4"/>
          <p:cNvSpPr>
            <a:spLocks noGrp="1"/>
          </p:cNvSpPr>
          <p:nvPr>
            <p:ph type="ftr" sz="quarter" idx="11"/>
          </p:nvPr>
        </p:nvSpPr>
        <p:spPr/>
        <p:txBody>
          <a:bodyPr/>
          <a:lstStyle/>
          <a:p>
            <a:r>
              <a:rPr lang="da-DK"/>
              <a:t>PowerPoint Vorlage (16:9)  -  Ver.  1.0.0</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7" name="Gerade Verbindung 6"/>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4752000"/>
          </a:xfrm>
        </p:spPr>
        <p:txBody>
          <a:bodyPr/>
          <a:lstStyle/>
          <a:p>
            <a:r>
              <a:rPr lang="de-DE"/>
              <a:t>Bild durch Klicken auf Symbol hinzufügen</a:t>
            </a:r>
            <a:endParaRPr lang="de-DE" dirty="0"/>
          </a:p>
        </p:txBody>
      </p:sp>
      <p:sp>
        <p:nvSpPr>
          <p:cNvPr id="2" name="Datumsplatzhalter 1"/>
          <p:cNvSpPr>
            <a:spLocks noGrp="1"/>
          </p:cNvSpPr>
          <p:nvPr>
            <p:ph type="dt" sz="half" idx="14"/>
          </p:nvPr>
        </p:nvSpPr>
        <p:spPr/>
        <p:txBody>
          <a:bodyPr/>
          <a:lstStyle/>
          <a:p>
            <a:r>
              <a:rPr lang="de-DE"/>
              <a:t>Donnerstag, 27. November 2014</a:t>
            </a:r>
            <a:endParaRPr lang="de-DE" dirty="0"/>
          </a:p>
        </p:txBody>
      </p:sp>
      <p:sp>
        <p:nvSpPr>
          <p:cNvPr id="6" name="Fußzeilenplatzhalter 5"/>
          <p:cNvSpPr>
            <a:spLocks noGrp="1"/>
          </p:cNvSpPr>
          <p:nvPr>
            <p:ph type="ftr" sz="quarter" idx="15"/>
          </p:nvPr>
        </p:nvSpPr>
        <p:spPr/>
        <p:txBody>
          <a:bodyPr/>
          <a:lstStyle/>
          <a:p>
            <a:r>
              <a:rPr lang="da-DK"/>
              <a:t>PowerPoint Vorlage (16:9)  -  Ver.  1.0.0</a:t>
            </a:r>
            <a:endParaRPr lang="de-DE" dirty="0"/>
          </a:p>
        </p:txBody>
      </p:sp>
      <p:sp>
        <p:nvSpPr>
          <p:cNvPr id="7" name="Foliennummernplatzhalter 6"/>
          <p:cNvSpPr>
            <a:spLocks noGrp="1"/>
          </p:cNvSpPr>
          <p:nvPr>
            <p:ph type="sldNum" sz="quarter" idx="16"/>
          </p:nvPr>
        </p:nvSpPr>
        <p:spPr/>
        <p:txBody>
          <a:bodyPr/>
          <a:lstStyle/>
          <a:p>
            <a:fld id="{9D26C6B8-7DF4-4F01-8878-A6272B56DAC3}" type="slidenum">
              <a:rPr lang="de-DE" smtClean="0"/>
              <a:pPr/>
              <a:t>‹Nr.›</a:t>
            </a:fld>
            <a:endParaRPr lang="de-DE"/>
          </a:p>
        </p:txBody>
      </p:sp>
      <p:cxnSp>
        <p:nvCxnSpPr>
          <p:cNvPr id="8" name="Gerade Verbindung 7"/>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75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r>
              <a:rPr lang="de-DE"/>
              <a:t>Donnerstag, 27. November 2014</a:t>
            </a:r>
            <a:endParaRPr lang="de-DE" dirty="0"/>
          </a:p>
        </p:txBody>
      </p:sp>
      <p:sp>
        <p:nvSpPr>
          <p:cNvPr id="4" name="Footer Placeholder 3"/>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
        <p:nvSpPr>
          <p:cNvPr id="6"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a:t>Donnerstag, 27. November 2014</a:t>
            </a:r>
          </a:p>
        </p:txBody>
      </p:sp>
      <p:sp>
        <p:nvSpPr>
          <p:cNvPr id="3" name="Footer Placeholder 2"/>
          <p:cNvSpPr>
            <a:spLocks noGrp="1"/>
          </p:cNvSpPr>
          <p:nvPr>
            <p:ph type="ftr" sz="quarter" idx="11"/>
          </p:nvPr>
        </p:nvSpPr>
        <p:spPr/>
        <p:txBody>
          <a:bodyPr/>
          <a:lstStyle>
            <a:lvl1pPr algn="l">
              <a:defRPr/>
            </a:lvl1pPr>
          </a:lstStyle>
          <a:p>
            <a:r>
              <a:rPr lang="da-DK"/>
              <a:t>PowerPoint Vorlage (16:9)  -  Ver.  1.0.0</a:t>
            </a:r>
            <a:endParaRPr lang="de-DE"/>
          </a:p>
        </p:txBody>
      </p:sp>
      <p:sp>
        <p:nvSpPr>
          <p:cNvPr id="4" name="Slide Number Placeholder 3"/>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12" name="Rectangle 6"/>
          <p:cNvSpPr/>
          <p:nvPr userDrawn="1"/>
        </p:nvSpPr>
        <p:spPr>
          <a:xfrm>
            <a:off x="0" y="4869180"/>
            <a:ext cx="9144000"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umsplatzhalter 2"/>
          <p:cNvSpPr>
            <a:spLocks noGrp="1"/>
          </p:cNvSpPr>
          <p:nvPr>
            <p:ph type="dt" sz="half" idx="10"/>
          </p:nvPr>
        </p:nvSpPr>
        <p:spPr/>
        <p:txBody>
          <a:bodyPr/>
          <a:lstStyle/>
          <a:p>
            <a:r>
              <a:rPr lang="de-DE"/>
              <a:t>Donnerstag, 27. November 2014</a:t>
            </a:r>
            <a:endParaRPr lang="de-DE" dirty="0"/>
          </a:p>
        </p:txBody>
      </p:sp>
      <p:sp>
        <p:nvSpPr>
          <p:cNvPr id="4" name="Fußzeilenplatzhalter 3"/>
          <p:cNvSpPr>
            <a:spLocks noGrp="1"/>
          </p:cNvSpPr>
          <p:nvPr>
            <p:ph type="ftr" sz="quarter" idx="11"/>
          </p:nvPr>
        </p:nvSpPr>
        <p:spPr/>
        <p:txBody>
          <a:bodyPr/>
          <a:lstStyle/>
          <a:p>
            <a:r>
              <a:rPr lang="da-DK"/>
              <a:t>PowerPoint Vorlage (16:9)  -  Ver.  1.0.0</a:t>
            </a:r>
            <a:endParaRPr lang="de-DE" dirty="0"/>
          </a:p>
        </p:txBody>
      </p:sp>
      <p:sp>
        <p:nvSpPr>
          <p:cNvPr id="5" name="Foliennummernplatzhalter 4"/>
          <p:cNvSpPr>
            <a:spLocks noGrp="1"/>
          </p:cNvSpPr>
          <p:nvPr>
            <p:ph type="sldNum" sz="quarter" idx="12"/>
          </p:nvPr>
        </p:nvSpPr>
        <p:spPr/>
        <p:txBody>
          <a:bodyPr/>
          <a:lstStyle/>
          <a:p>
            <a:fld id="{9D26C6B8-7DF4-4F01-8878-A6272B56DAC3}" type="slidenum">
              <a:rPr lang="de-DE" smtClean="0"/>
              <a:pPr/>
              <a:t>‹Nr.›</a:t>
            </a:fld>
            <a:endParaRPr lang="de-DE"/>
          </a:p>
        </p:txBody>
      </p:sp>
      <p:sp>
        <p:nvSpPr>
          <p:cNvPr id="7" name="Inhaltsplatzhalter 2"/>
          <p:cNvSpPr>
            <a:spLocks noGrp="1"/>
          </p:cNvSpPr>
          <p:nvPr>
            <p:ph idx="1"/>
          </p:nvPr>
        </p:nvSpPr>
        <p:spPr>
          <a:xfrm>
            <a:off x="7113964" y="1972800"/>
            <a:ext cx="1844820" cy="2736000"/>
          </a:xfrm>
        </p:spPr>
        <p:txBody>
          <a:bodyPr/>
          <a:lstStyle>
            <a:lvl1pPr>
              <a:defRPr sz="1200"/>
            </a:lvl1pPr>
          </a:lstStyle>
          <a:p>
            <a:pPr lvl="0"/>
            <a:r>
              <a:rPr lang="de-DE" sz="1200"/>
              <a:t>Mastertextformat bearbeiten</a:t>
            </a:r>
          </a:p>
        </p:txBody>
      </p:sp>
      <p:sp>
        <p:nvSpPr>
          <p:cNvPr id="11" name="Title 1"/>
          <p:cNvSpPr>
            <a:spLocks noGrp="1"/>
          </p:cNvSpPr>
          <p:nvPr>
            <p:ph type="title"/>
          </p:nvPr>
        </p:nvSpPr>
        <p:spPr>
          <a:xfrm>
            <a:off x="972000" y="227145"/>
            <a:ext cx="5760000" cy="1476000"/>
          </a:xfrm>
        </p:spPr>
        <p:txBody>
          <a:bodyPr/>
          <a:lstStyle/>
          <a:p>
            <a:r>
              <a:rPr lang="de-DE"/>
              <a:t>Mastertitelformat bearbeiten</a:t>
            </a:r>
            <a:endParaRPr lang="en-US" dirty="0"/>
          </a:p>
        </p:txBody>
      </p:sp>
      <p:pic>
        <p:nvPicPr>
          <p:cNvPr id="13" name="Bild 8" descr="weisstorch_final_ManfredDelpho_grusskarte_rz.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000" y="612000"/>
            <a:ext cx="5662592" cy="4284000"/>
          </a:xfrm>
          <a:prstGeom prst="rect">
            <a:avLst/>
          </a:prstGeom>
        </p:spPr>
      </p:pic>
      <p:pic>
        <p:nvPicPr>
          <p:cNvPr id="10" name="Grafik 9" descr="NABU_Logo_fuer_ppt_NABU.png"/>
          <p:cNvPicPr>
            <a:picLocks noChangeAspect="1"/>
          </p:cNvPicPr>
          <p:nvPr userDrawn="1"/>
        </p:nvPicPr>
        <p:blipFill>
          <a:blip r:embed="rId3" cstate="print"/>
          <a:stretch>
            <a:fillRect/>
          </a:stretch>
        </p:blipFill>
        <p:spPr>
          <a:xfrm>
            <a:off x="7113600" y="10800"/>
            <a:ext cx="2029972" cy="1725172"/>
          </a:xfrm>
          <a:prstGeom prst="rect">
            <a:avLst/>
          </a:prstGeom>
        </p:spPr>
      </p:pic>
    </p:spTree>
    <p:extLst>
      <p:ext uri="{BB962C8B-B14F-4D97-AF65-F5344CB8AC3E}">
        <p14:creationId xmlns:p14="http://schemas.microsoft.com/office/powerpoint/2010/main" val="2544873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Donnerstag, 27. November 2014</a:t>
            </a:r>
          </a:p>
        </p:txBody>
      </p:sp>
      <p:sp>
        <p:nvSpPr>
          <p:cNvPr id="5" name="Fußzeilenplatzhalter 4"/>
          <p:cNvSpPr>
            <a:spLocks noGrp="1"/>
          </p:cNvSpPr>
          <p:nvPr>
            <p:ph type="ftr" sz="quarter" idx="11"/>
          </p:nvPr>
        </p:nvSpPr>
        <p:spPr/>
        <p:txBody>
          <a:bodyPr/>
          <a:lstStyle/>
          <a:p>
            <a:r>
              <a:rPr lang="da-DK"/>
              <a:t>PowerPoint Vorlage (16:9)  -  Ver.  1.0.0</a:t>
            </a:r>
            <a:endParaRPr lang="de-DE"/>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Inhal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r>
              <a:rPr lang="de-DE"/>
              <a:t>Donnerstag, 27. November 2014</a:t>
            </a:r>
          </a:p>
        </p:txBody>
      </p:sp>
      <p:sp>
        <p:nvSpPr>
          <p:cNvPr id="6" name="Fußzeilenplatzhalter 5"/>
          <p:cNvSpPr>
            <a:spLocks noGrp="1"/>
          </p:cNvSpPr>
          <p:nvPr>
            <p:ph type="ftr" sz="quarter" idx="11"/>
          </p:nvPr>
        </p:nvSpPr>
        <p:spPr/>
        <p:txBody>
          <a:bodyPr/>
          <a:lstStyle/>
          <a:p>
            <a:r>
              <a:rPr lang="da-DK"/>
              <a:t>PowerPoint Vorlage (16:9)  -  Ver.  1.0.0</a:t>
            </a:r>
            <a:endParaRPr lang="de-DE"/>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r>
              <a:rPr lang="de-DE"/>
              <a:t>Donnerstag, 27. November 2014</a:t>
            </a:r>
            <a:endParaRPr lang="de-DE" dirty="0"/>
          </a:p>
        </p:txBody>
      </p:sp>
      <p:sp>
        <p:nvSpPr>
          <p:cNvPr id="4" name="Footer Placeholder 3"/>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423600" y="1080000"/>
            <a:ext cx="5252856" cy="3366000"/>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200" y="1080000"/>
            <a:ext cx="2736000" cy="336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r>
              <a:rPr lang="de-DE"/>
              <a:t>Donnerstag, 27. November 2014</a:t>
            </a:r>
          </a:p>
        </p:txBody>
      </p:sp>
      <p:sp>
        <p:nvSpPr>
          <p:cNvPr id="6" name="Fußzeilenplatzhalter 5"/>
          <p:cNvSpPr>
            <a:spLocks noGrp="1"/>
          </p:cNvSpPr>
          <p:nvPr>
            <p:ph type="ftr" sz="quarter" idx="11"/>
          </p:nvPr>
        </p:nvSpPr>
        <p:spPr/>
        <p:txBody>
          <a:bodyPr/>
          <a:lstStyle/>
          <a:p>
            <a:r>
              <a:rPr lang="da-DK"/>
              <a:t>PowerPoint Vorlage (16:9)  -  Ver.  1.0.0</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7200" y="1080000"/>
            <a:ext cx="8229600" cy="3366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457200" y="4446000"/>
            <a:ext cx="8229600" cy="216000"/>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r>
              <a:rPr lang="de-DE"/>
              <a:t>Donnerstag, 27. November 2014</a:t>
            </a:r>
          </a:p>
        </p:txBody>
      </p:sp>
      <p:sp>
        <p:nvSpPr>
          <p:cNvPr id="6" name="Fußzeilenplatzhalter 5"/>
          <p:cNvSpPr>
            <a:spLocks noGrp="1"/>
          </p:cNvSpPr>
          <p:nvPr>
            <p:ph type="ftr" sz="quarter" idx="11"/>
          </p:nvPr>
        </p:nvSpPr>
        <p:spPr/>
        <p:txBody>
          <a:bodyPr/>
          <a:lstStyle/>
          <a:p>
            <a:r>
              <a:rPr lang="da-DK"/>
              <a:t>PowerPoint Vorlage (16:9)  -  Ver.  1.0.0</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Donnerstag, 27. November 2014</a:t>
            </a:r>
          </a:p>
        </p:txBody>
      </p:sp>
      <p:sp>
        <p:nvSpPr>
          <p:cNvPr id="5" name="Fußzeilenplatzhalter 4"/>
          <p:cNvSpPr>
            <a:spLocks noGrp="1"/>
          </p:cNvSpPr>
          <p:nvPr>
            <p:ph type="ftr" sz="quarter" idx="11"/>
          </p:nvPr>
        </p:nvSpPr>
        <p:spPr/>
        <p:txBody>
          <a:bodyPr/>
          <a:lstStyle/>
          <a:p>
            <a:r>
              <a:rPr lang="da-DK"/>
              <a:t>PowerPoint Vorlage (16:9)  -  Ver.  1.0.0</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Donnerstag, 27. November 2014</a:t>
            </a:r>
          </a:p>
        </p:txBody>
      </p:sp>
      <p:sp>
        <p:nvSpPr>
          <p:cNvPr id="5" name="Fußzeilenplatzhalter 4"/>
          <p:cNvSpPr>
            <a:spLocks noGrp="1"/>
          </p:cNvSpPr>
          <p:nvPr>
            <p:ph type="ftr" sz="quarter" idx="11"/>
          </p:nvPr>
        </p:nvSpPr>
        <p:spPr/>
        <p:txBody>
          <a:bodyPr/>
          <a:lstStyle/>
          <a:p>
            <a:r>
              <a:rPr lang="da-DK"/>
              <a:t>PowerPoint Vorlage (16:9)  -  Ver.  1.0.0</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idx="1"/>
          </p:nvPr>
        </p:nvSpPr>
        <p:spPr>
          <a:xfrm>
            <a:off x="457200" y="1080000"/>
            <a:ext cx="8229600" cy="336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Donnerstag, 27. November 2014</a:t>
            </a:r>
            <a:endParaRPr lang="de-DE" dirty="0"/>
          </a:p>
        </p:txBody>
      </p:sp>
      <p:sp>
        <p:nvSpPr>
          <p:cNvPr id="5" name="Fußzeilenplatzhalter 4"/>
          <p:cNvSpPr>
            <a:spLocks noGrp="1"/>
          </p:cNvSpPr>
          <p:nvPr>
            <p:ph type="ftr" sz="quarter" idx="11"/>
          </p:nvPr>
        </p:nvSpPr>
        <p:spPr/>
        <p:txBody>
          <a:bodyPr/>
          <a:lstStyle/>
          <a:p>
            <a:r>
              <a:rPr lang="da-DK"/>
              <a:t>PowerPoint Vorlage (16:9)  -  Ver.  1.0.0</a:t>
            </a:r>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
        <p:nvSpPr>
          <p:cNvPr id="10" name="Textplatzhalter 9"/>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 Lichtgrau">
    <p:spTree>
      <p:nvGrpSpPr>
        <p:cNvPr id="1" name=""/>
        <p:cNvGrpSpPr/>
        <p:nvPr/>
      </p:nvGrpSpPr>
      <p:grpSpPr>
        <a:xfrm>
          <a:off x="0" y="0"/>
          <a:ext cx="0" cy="0"/>
          <a:chOff x="0" y="0"/>
          <a:chExt cx="0" cy="0"/>
        </a:xfrm>
      </p:grpSpPr>
      <p:sp>
        <p:nvSpPr>
          <p:cNvPr id="14" name="Rechteck 13"/>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r>
              <a:rPr lang="de-DE"/>
              <a:t>Donnerstag, 27. November 2014</a:t>
            </a:r>
          </a:p>
        </p:txBody>
      </p:sp>
      <p:sp>
        <p:nvSpPr>
          <p:cNvPr id="5" name="Footer Placeholder 4"/>
          <p:cNvSpPr>
            <a:spLocks noGrp="1"/>
          </p:cNvSpPr>
          <p:nvPr>
            <p:ph type="ftr" sz="quarter" idx="11"/>
          </p:nvPr>
        </p:nvSpPr>
        <p:spPr/>
        <p:txBody>
          <a:bodyPr/>
          <a:lstStyle>
            <a:lvl1pPr algn="l">
              <a:defRPr/>
            </a:lvl1pPr>
          </a:lstStyle>
          <a:p>
            <a:r>
              <a:rPr lang="da-DK"/>
              <a:t>PowerPoint Vorlage (16:9)  -  Ver.  1.0.0</a:t>
            </a:r>
            <a:endParaRPr lang="de-DE"/>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Inhaltsplatzhalter 6"/>
          <p:cNvSpPr>
            <a:spLocks noGrp="1"/>
          </p:cNvSpPr>
          <p:nvPr>
            <p:ph sz="quarter" idx="14"/>
          </p:nvPr>
        </p:nvSpPr>
        <p:spPr>
          <a:xfrm>
            <a:off x="457200" y="1206000"/>
            <a:ext cx="8229600" cy="322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4234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 Lichtgrau">
    <p:spTree>
      <p:nvGrpSpPr>
        <p:cNvPr id="1" name=""/>
        <p:cNvGrpSpPr/>
        <p:nvPr/>
      </p:nvGrpSpPr>
      <p:grpSpPr>
        <a:xfrm>
          <a:off x="0" y="0"/>
          <a:ext cx="0" cy="0"/>
          <a:chOff x="0" y="0"/>
          <a:chExt cx="0" cy="0"/>
        </a:xfrm>
      </p:grpSpPr>
      <p:sp>
        <p:nvSpPr>
          <p:cNvPr id="8" name="Rechteck 7"/>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206000"/>
            <a:ext cx="4038600" cy="3222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48200" y="1206000"/>
            <a:ext cx="4038600" cy="3222000"/>
          </a:xfrm>
        </p:spPr>
        <p:txBody>
          <a:bodyPr lIns="0" tIns="0" rIns="0"/>
          <a:lstStyle>
            <a:lvl1pPr>
              <a:defRPr sz="1600"/>
            </a:lvl1pPr>
            <a:lvl2pPr>
              <a:defRPr sz="1600"/>
            </a:lvl2pPr>
            <a:lvl3pPr>
              <a:defRPr sz="1600"/>
            </a:lvl3pPr>
            <a:lvl4pPr>
              <a:defRPr sz="1600"/>
            </a:lvl4pPr>
            <a:lvl5pPr>
              <a:defRPr sz="1600"/>
            </a:lvl5pPr>
            <a:lvl6pPr>
              <a:buAutoNum type="arabicPeriod"/>
              <a:defRPr sz="1600"/>
            </a:lvl6pPr>
            <a:lvl7pPr>
              <a:buAutoNum type="arabicPeriod"/>
              <a:defRPr sz="1600"/>
            </a:lvl7pPr>
            <a:lvl8pPr>
              <a:buAutoNum type="arabicPeriod"/>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DE"/>
              <a:t>Donnerstag, 27. November 2014</a:t>
            </a:r>
            <a:endParaRPr lang="de-DE" dirty="0"/>
          </a:p>
        </p:txBody>
      </p:sp>
      <p:sp>
        <p:nvSpPr>
          <p:cNvPr id="6" name="Footer Placeholder 5"/>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cxnSp>
        <p:nvCxnSpPr>
          <p:cNvPr id="9" name="Gerade Verbindung 8"/>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Textplatzhalter 8"/>
          <p:cNvSpPr>
            <a:spLocks noGrp="1"/>
          </p:cNvSpPr>
          <p:nvPr>
            <p:ph type="body" sz="quarter" idx="13"/>
          </p:nvPr>
        </p:nvSpPr>
        <p:spPr>
          <a:xfrm>
            <a:off x="457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8"/>
          <p:cNvSpPr>
            <a:spLocks noGrp="1"/>
          </p:cNvSpPr>
          <p:nvPr>
            <p:ph type="body" sz="quarter" idx="14"/>
          </p:nvPr>
        </p:nvSpPr>
        <p:spPr>
          <a:xfrm>
            <a:off x="4648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0024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 Bild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145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DE"/>
              <a:t>Donnerstag, 27. November 2014</a:t>
            </a:r>
            <a:endParaRPr lang="de-DE" dirty="0"/>
          </a:p>
        </p:txBody>
      </p:sp>
      <p:sp>
        <p:nvSpPr>
          <p:cNvPr id="6" name="Footer Placeholder 5"/>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0"/>
            <a:ext cx="3211286" cy="4780800"/>
          </a:xfrm>
        </p:spPr>
        <p:txBody>
          <a:bodyPr/>
          <a:lstStyle/>
          <a:p>
            <a:r>
              <a:rPr lang="de-DE"/>
              <a:t>Bild durch Klicken auf Symbol hinzufügen</a:t>
            </a:r>
            <a:endParaRPr lang="de-DE" dirty="0"/>
          </a:p>
        </p:txBody>
      </p:sp>
      <p:sp>
        <p:nvSpPr>
          <p:cNvPr id="8" name="Textplatzhalter 8"/>
          <p:cNvSpPr>
            <a:spLocks noGrp="1"/>
          </p:cNvSpPr>
          <p:nvPr>
            <p:ph type="body" sz="quarter" idx="14"/>
          </p:nvPr>
        </p:nvSpPr>
        <p:spPr>
          <a:xfrm>
            <a:off x="457200" y="4446000"/>
            <a:ext cx="525145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9"/>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33518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 2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DE"/>
              <a:t>Donnerstag, 27. November 2014</a:t>
            </a:r>
            <a:endParaRPr lang="de-DE" dirty="0"/>
          </a:p>
        </p:txBody>
      </p:sp>
      <p:sp>
        <p:nvSpPr>
          <p:cNvPr id="6" name="Footer Placeholder 5"/>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2494800"/>
            <a:ext cx="3211286" cy="22824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22860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p>
        </p:txBody>
      </p:sp>
    </p:spTree>
    <p:extLst>
      <p:ext uri="{BB962C8B-B14F-4D97-AF65-F5344CB8AC3E}">
        <p14:creationId xmlns:p14="http://schemas.microsoft.com/office/powerpoint/2010/main" val="109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 3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DE"/>
              <a:t>Donnerstag, 27. November 2014</a:t>
            </a:r>
            <a:endParaRPr lang="de-DE" dirty="0"/>
          </a:p>
        </p:txBody>
      </p:sp>
      <p:sp>
        <p:nvSpPr>
          <p:cNvPr id="6" name="Footer Placeholder 5"/>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1648800"/>
            <a:ext cx="3211286" cy="14796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14796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1"/>
          <p:cNvSpPr>
            <a:spLocks noGrp="1"/>
          </p:cNvSpPr>
          <p:nvPr>
            <p:ph type="pic" sz="quarter" idx="16"/>
          </p:nvPr>
        </p:nvSpPr>
        <p:spPr>
          <a:xfrm>
            <a:off x="5940001" y="3297600"/>
            <a:ext cx="3203575" cy="1479600"/>
          </a:xfrm>
        </p:spPr>
        <p:txBody>
          <a:bodyPr/>
          <a:lstStyle/>
          <a:p>
            <a:r>
              <a:rPr lang="de-DE"/>
              <a:t>Bild durch Klicken auf Symbol hinzufügen</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endParaRPr lang="de-DE" dirty="0"/>
          </a:p>
        </p:txBody>
      </p:sp>
    </p:spTree>
    <p:extLst>
      <p:ext uri="{BB962C8B-B14F-4D97-AF65-F5344CB8AC3E}">
        <p14:creationId xmlns:p14="http://schemas.microsoft.com/office/powerpoint/2010/main" val="10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ier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r>
              <a:rPr lang="de-DE"/>
              <a:t>Donnerstag, 27. November 2014</a:t>
            </a:r>
            <a:endParaRPr lang="de-DE" dirty="0"/>
          </a:p>
        </p:txBody>
      </p:sp>
      <p:sp>
        <p:nvSpPr>
          <p:cNvPr id="5" name="Footer Placeholder 4"/>
          <p:cNvSpPr>
            <a:spLocks noGrp="1"/>
          </p:cNvSpPr>
          <p:nvPr>
            <p:ph type="ftr" sz="quarter" idx="11"/>
          </p:nvPr>
        </p:nvSpPr>
        <p:spPr/>
        <p:txBody>
          <a:bodyPr/>
          <a:lstStyle>
            <a:lvl1pPr algn="l">
              <a:defRPr/>
            </a:lvl1pPr>
          </a:lstStyle>
          <a:p>
            <a:r>
              <a:rPr lang="da-DK"/>
              <a:t>PowerPoint Vorlage (16:9)  -  Ver.  1.0.0</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9"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90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r>
              <a:rPr lang="de-DE"/>
              <a:t>Donnerstag, 27. November 2014</a:t>
            </a:r>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a-DK"/>
              <a:t>PowerPoint Vorlage (16:9)  -  Ver.  1.0.0</a:t>
            </a:r>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9" name="Grafik 8" descr="NABU_Wormarke_Logo_fuer_ppt_NABU.png"/>
          <p:cNvPicPr>
            <a:picLocks noChangeAspect="1"/>
          </p:cNvPicPr>
          <p:nvPr userDrawn="1"/>
        </p:nvPicPr>
        <p:blipFill>
          <a:blip r:embed="rId24"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668" r:id="rId4"/>
    <p:sldLayoutId id="2147483670" r:id="rId5"/>
    <p:sldLayoutId id="2147483671" r:id="rId6"/>
    <p:sldLayoutId id="2147483672" r:id="rId7"/>
    <p:sldLayoutId id="2147483683" r:id="rId8"/>
    <p:sldLayoutId id="2147483673" r:id="rId9"/>
    <p:sldLayoutId id="2147483674" r:id="rId10"/>
    <p:sldLayoutId id="2147483675" r:id="rId11"/>
    <p:sldLayoutId id="2147483676" r:id="rId12"/>
    <p:sldLayoutId id="2147483677" r:id="rId13"/>
    <p:sldLayoutId id="2147483678" r:id="rId14"/>
    <p:sldLayoutId id="2147483679" r:id="rId15"/>
    <p:sldLayoutId id="2147483685" r:id="rId16"/>
    <p:sldLayoutId id="2147483686" r:id="rId17"/>
    <p:sldLayoutId id="2147483687" r:id="rId18"/>
    <p:sldLayoutId id="2147483688" r:id="rId19"/>
    <p:sldLayoutId id="2147483689" r:id="rId20"/>
    <p:sldLayoutId id="2147483690" r:id="rId21"/>
    <p:sldLayoutId id="2147483691" r:id="rId22"/>
  </p:sldLayoutIdLst>
  <p:hf hdr="0" ftr="0" dt="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r>
              <a:rPr lang="de-DE"/>
              <a:t>Donnerstag, 27. November 2014</a:t>
            </a:r>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e-DE"/>
              <a:t>PowerPoint Vorlage (16:9)  -  Ver.  1.0.0</a:t>
            </a:r>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9" name="Grafik 8" descr="NABU_Wormarke_Logo_fuer_ppt_NABU.png"/>
          <p:cNvPicPr>
            <a:picLocks noChangeAspect="1"/>
          </p:cNvPicPr>
          <p:nvPr userDrawn="1"/>
        </p:nvPicPr>
        <p:blipFill>
          <a:blip r:embed="rId3"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5.png"/><Relationship Id="rId5" Type="http://schemas.openxmlformats.org/officeDocument/2006/relationships/image" Target="../media/image4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5.png"/><Relationship Id="rId5" Type="http://schemas.openxmlformats.org/officeDocument/2006/relationships/image" Target="../media/image48.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5.png"/><Relationship Id="rId5" Type="http://schemas.openxmlformats.org/officeDocument/2006/relationships/image" Target="../media/image49.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5.png"/><Relationship Id="rId5" Type="http://schemas.openxmlformats.org/officeDocument/2006/relationships/image" Target="../media/image50.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5.png"/><Relationship Id="rId5" Type="http://schemas.openxmlformats.org/officeDocument/2006/relationships/image" Target="../media/image5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5.png"/><Relationship Id="rId5" Type="http://schemas.openxmlformats.org/officeDocument/2006/relationships/image" Target="../media/image5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5.png"/><Relationship Id="rId5" Type="http://schemas.openxmlformats.org/officeDocument/2006/relationships/image" Target="../media/image5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5.png"/><Relationship Id="rId5" Type="http://schemas.openxmlformats.org/officeDocument/2006/relationships/image" Target="../media/image5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5.png"/><Relationship Id="rId5" Type="http://schemas.openxmlformats.org/officeDocument/2006/relationships/image" Target="../media/image5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5.png"/><Relationship Id="rId5" Type="http://schemas.openxmlformats.org/officeDocument/2006/relationships/image" Target="../media/image5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5.png"/><Relationship Id="rId5" Type="http://schemas.openxmlformats.org/officeDocument/2006/relationships/image" Target="../media/image57.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5.png"/><Relationship Id="rId5" Type="http://schemas.openxmlformats.org/officeDocument/2006/relationships/image" Target="../media/image58.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bu.de/tiere-und-pflanzen/voegel/gefaehrdungen/24661.html#:~:text=Die%20Wilderei%20bedroht%20in%20Deutschland,oder%20Greifv%C3%B6geln%20m%C3%B6gliche%20bestandswirksame%20Faktoren."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hyperlink" Target="https://www.nabu.de/tiere-und-pflanzen/aktionen-und-projekte/stunde-der-wintervoegel/index.html" TargetMode="External"/><Relationship Id="rId2" Type="http://schemas.openxmlformats.org/officeDocument/2006/relationships/image" Target="../media/image64.jpeg"/><Relationship Id="rId1" Type="http://schemas.openxmlformats.org/officeDocument/2006/relationships/slideLayout" Target="../slideLayouts/slideLayout19.xml"/><Relationship Id="rId5" Type="http://schemas.openxmlformats.org/officeDocument/2006/relationships/hyperlink" Target="https://birdnet.cornell.edu/api2/live" TargetMode="External"/><Relationship Id="rId4" Type="http://schemas.openxmlformats.org/officeDocument/2006/relationships/hyperlink" Target="https://www.nabu.de/tiere-und-pflanzen/aktionen-und-projekte/stunde-der-gartenvoegel/index.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slide" Target="slide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chor="b">
            <a:normAutofit/>
          </a:bodyPr>
          <a:lstStyle/>
          <a:p>
            <a:r>
              <a:rPr lang="de-DE" dirty="0"/>
              <a:t>Projekttag zu Nachhaltigkeit und Naturschutz</a:t>
            </a:r>
          </a:p>
        </p:txBody>
      </p:sp>
      <p:sp>
        <p:nvSpPr>
          <p:cNvPr id="23" name="Untertitel 22">
            <a:extLst>
              <a:ext uri="{FF2B5EF4-FFF2-40B4-BE49-F238E27FC236}">
                <a16:creationId xmlns:a16="http://schemas.microsoft.com/office/drawing/2014/main" id="{1A63FBEE-C992-1B36-0AB1-E83AFF30B8C7}"/>
              </a:ext>
            </a:extLst>
          </p:cNvPr>
          <p:cNvSpPr>
            <a:spLocks noGrp="1"/>
          </p:cNvSpPr>
          <p:nvPr>
            <p:ph type="subTitle" idx="1"/>
          </p:nvPr>
        </p:nvSpPr>
        <p:spPr/>
        <p:txBody>
          <a:bodyPr/>
          <a:lstStyle/>
          <a:p>
            <a:r>
              <a:rPr lang="de-AT" dirty="0"/>
              <a:t>Vögel im Sommer</a:t>
            </a:r>
            <a:endParaRPr lang="de-DE" dirty="0"/>
          </a:p>
        </p:txBody>
      </p:sp>
      <p:pic>
        <p:nvPicPr>
          <p:cNvPr id="1026" name="Picture 2" descr="Vögel, Kabel, Sitzende Vögel">
            <a:extLst>
              <a:ext uri="{FF2B5EF4-FFF2-40B4-BE49-F238E27FC236}">
                <a16:creationId xmlns:a16="http://schemas.microsoft.com/office/drawing/2014/main" id="{2D11819F-BF84-4115-4B78-31E8C02855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685"/>
          <a:stretch/>
        </p:blipFill>
        <p:spPr bwMode="auto">
          <a:xfrm>
            <a:off x="0" y="0"/>
            <a:ext cx="9144000" cy="36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9D3638D5-DD32-A1A4-290D-4E64C19CD9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71653" y="3672000"/>
            <a:ext cx="2057142" cy="1440000"/>
          </a:xfrm>
          <a:prstGeom prst="rect">
            <a:avLst/>
          </a:prstGeom>
        </p:spPr>
      </p:pic>
      <p:pic>
        <p:nvPicPr>
          <p:cNvPr id="4" name="Bildplatzhalter 4">
            <a:extLst>
              <a:ext uri="{FF2B5EF4-FFF2-40B4-BE49-F238E27FC236}">
                <a16:creationId xmlns:a16="http://schemas.microsoft.com/office/drawing/2014/main" id="{5C3EAD52-FAD7-B949-D852-C7F72D9B0A12}"/>
              </a:ext>
            </a:extLst>
          </p:cNvPr>
          <p:cNvPicPr>
            <a:picLocks noChangeAspect="1"/>
          </p:cNvPicPr>
          <p:nvPr/>
        </p:nvPicPr>
        <p:blipFill>
          <a:blip r:embed="rId5" cstate="print">
            <a:extLst>
              <a:ext uri="{28A0092B-C50C-407E-A947-70E740481C1C}">
                <a14:useLocalDpi xmlns:a14="http://schemas.microsoft.com/office/drawing/2010/main" val="0"/>
              </a:ext>
            </a:extLst>
          </a:blip>
          <a:srcRect l="1700" r="1700"/>
          <a:stretch/>
        </p:blipFill>
        <p:spPr>
          <a:xfrm>
            <a:off x="457200" y="0"/>
            <a:ext cx="1562400" cy="1328400"/>
          </a:xfrm>
          <a:prstGeom prst="rect">
            <a:avLst/>
          </a:prstGeom>
        </p:spPr>
      </p:pic>
    </p:spTree>
    <p:extLst>
      <p:ext uri="{BB962C8B-B14F-4D97-AF65-F5344CB8AC3E}">
        <p14:creationId xmlns:p14="http://schemas.microsoft.com/office/powerpoint/2010/main" val="3716166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07EC8-1C0A-A0BE-8C80-37D6751C10D6}"/>
            </a:ext>
          </a:extLst>
        </p:cNvPr>
        <p:cNvGrpSpPr/>
        <p:nvPr/>
      </p:nvGrpSpPr>
      <p:grpSpPr>
        <a:xfrm>
          <a:off x="0" y="0"/>
          <a:ext cx="0" cy="0"/>
          <a:chOff x="0" y="0"/>
          <a:chExt cx="0" cy="0"/>
        </a:xfrm>
      </p:grpSpPr>
      <p:sp>
        <p:nvSpPr>
          <p:cNvPr id="10" name="Inhaltsplatzhalter 9">
            <a:extLst>
              <a:ext uri="{FF2B5EF4-FFF2-40B4-BE49-F238E27FC236}">
                <a16:creationId xmlns:a16="http://schemas.microsoft.com/office/drawing/2014/main" id="{EA9390A9-7714-A425-9414-F95CD0771B81}"/>
              </a:ext>
            </a:extLst>
          </p:cNvPr>
          <p:cNvSpPr>
            <a:spLocks noGrp="1"/>
          </p:cNvSpPr>
          <p:nvPr>
            <p:ph sz="half" idx="1"/>
          </p:nvPr>
        </p:nvSpPr>
        <p:spPr/>
        <p:txBody>
          <a:bodyPr/>
          <a:lstStyle/>
          <a:p>
            <a:r>
              <a:rPr lang="de-AT" b="1" dirty="0"/>
              <a:t>Allgemein:</a:t>
            </a:r>
          </a:p>
          <a:p>
            <a:endParaRPr lang="de-AT" b="1" dirty="0"/>
          </a:p>
          <a:p>
            <a:pPr marL="285750" indent="-285750">
              <a:buFont typeface="Wingdings" panose="05000000000000000000" pitchFamily="2" charset="2"/>
              <a:buChar char="Ø"/>
            </a:pPr>
            <a:r>
              <a:rPr lang="de-DE" dirty="0"/>
              <a:t>Über 5.700 Arten ca. 60 % Prozent der Vögel</a:t>
            </a:r>
          </a:p>
          <a:p>
            <a:pPr marL="285750" indent="-285750">
              <a:buFont typeface="Wingdings" panose="05000000000000000000" pitchFamily="2" charset="2"/>
              <a:buChar char="Ø"/>
            </a:pPr>
            <a:r>
              <a:rPr lang="de-DE" dirty="0"/>
              <a:t>3 Unterordnungen</a:t>
            </a:r>
            <a:endParaRPr lang="de-AT" dirty="0"/>
          </a:p>
          <a:p>
            <a:pPr marL="285750" indent="-285750">
              <a:buFont typeface="Wingdings" panose="05000000000000000000" pitchFamily="2" charset="2"/>
              <a:buChar char="Ø"/>
            </a:pPr>
            <a:endParaRPr lang="de-AT" dirty="0"/>
          </a:p>
          <a:p>
            <a:pPr marL="285750" indent="-285750">
              <a:buFont typeface="Wingdings" panose="05000000000000000000" pitchFamily="2" charset="2"/>
              <a:buChar char="Ø"/>
            </a:pPr>
            <a:r>
              <a:rPr lang="de-AT" dirty="0"/>
              <a:t>Klein, kurze Beine, kleiner Schnabel</a:t>
            </a:r>
          </a:p>
          <a:p>
            <a:pPr marL="285750" indent="-285750">
              <a:buFont typeface="Wingdings" panose="05000000000000000000" pitchFamily="2" charset="2"/>
              <a:buChar char="Ø"/>
            </a:pPr>
            <a:r>
              <a:rPr lang="de-AT" dirty="0"/>
              <a:t>3 nach vorn gerichteten Zehen und 1 nach hinten</a:t>
            </a:r>
          </a:p>
          <a:p>
            <a:pPr marL="285750" indent="-285750">
              <a:buFont typeface="Wingdings" panose="05000000000000000000" pitchFamily="2" charset="2"/>
              <a:buChar char="Ø"/>
            </a:pPr>
            <a:r>
              <a:rPr lang="de-AT" dirty="0"/>
              <a:t>Männchen oft auffälliger gefärbt</a:t>
            </a:r>
            <a:endParaRPr lang="de-DE" dirty="0"/>
          </a:p>
          <a:p>
            <a:pPr marL="285750" indent="-285750">
              <a:buFont typeface="Wingdings" panose="05000000000000000000" pitchFamily="2" charset="2"/>
              <a:buChar char="Ø"/>
            </a:pPr>
            <a:r>
              <a:rPr lang="de-AT" dirty="0"/>
              <a:t>Meist Zugvögel</a:t>
            </a:r>
          </a:p>
        </p:txBody>
      </p:sp>
      <p:sp>
        <p:nvSpPr>
          <p:cNvPr id="3" name="Foliennummernplatzhalter 2">
            <a:extLst>
              <a:ext uri="{FF2B5EF4-FFF2-40B4-BE49-F238E27FC236}">
                <a16:creationId xmlns:a16="http://schemas.microsoft.com/office/drawing/2014/main" id="{411A11B1-F776-EEA6-E9B6-9FEAC9F4E3CD}"/>
              </a:ext>
            </a:extLst>
          </p:cNvPr>
          <p:cNvSpPr>
            <a:spLocks noGrp="1"/>
          </p:cNvSpPr>
          <p:nvPr>
            <p:ph type="sldNum" sz="quarter" idx="12"/>
          </p:nvPr>
        </p:nvSpPr>
        <p:spPr/>
        <p:txBody>
          <a:bodyPr/>
          <a:lstStyle/>
          <a:p>
            <a:fld id="{9D26C6B8-7DF4-4F01-8878-A6272B56DAC3}" type="slidenum">
              <a:rPr lang="de-DE" smtClean="0"/>
              <a:pPr/>
              <a:t>10</a:t>
            </a:fld>
            <a:endParaRPr lang="de-DE"/>
          </a:p>
        </p:txBody>
      </p:sp>
      <p:pic>
        <p:nvPicPr>
          <p:cNvPr id="23" name="Bildplatzhalter 22" descr="Ein Bild, das Vogel, draußen, Singvogel, Schnabel enthält.&#10;&#10;KI-generierte Inhalte können fehlerhaft sein.">
            <a:extLst>
              <a:ext uri="{FF2B5EF4-FFF2-40B4-BE49-F238E27FC236}">
                <a16:creationId xmlns:a16="http://schemas.microsoft.com/office/drawing/2014/main" id="{EDC665D8-AD22-F9F3-01B9-47924842A47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498" b="15498"/>
          <a:stretch/>
        </p:blipFill>
        <p:spPr/>
      </p:pic>
      <p:pic>
        <p:nvPicPr>
          <p:cNvPr id="4" name="Bildplatzhalter 3" descr="Ein Bild, das Vogel, draußen, Wildleben, sitzen enthält.&#10;&#10;KI-generierte Inhalte können fehlerhaft sein.">
            <a:extLst>
              <a:ext uri="{FF2B5EF4-FFF2-40B4-BE49-F238E27FC236}">
                <a16:creationId xmlns:a16="http://schemas.microsoft.com/office/drawing/2014/main" id="{EF81F0F1-D58A-264F-EBA8-DEC4721E27F9}"/>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5447" b="15447"/>
          <a:stretch>
            <a:fillRect/>
          </a:stretch>
        </p:blipFill>
        <p:spPr/>
      </p:pic>
      <p:sp>
        <p:nvSpPr>
          <p:cNvPr id="19" name="Textplatzhalter 18">
            <a:extLst>
              <a:ext uri="{FF2B5EF4-FFF2-40B4-BE49-F238E27FC236}">
                <a16:creationId xmlns:a16="http://schemas.microsoft.com/office/drawing/2014/main" id="{2A4EBD83-F3CC-0849-23E6-5E997142C42C}"/>
              </a:ext>
            </a:extLst>
          </p:cNvPr>
          <p:cNvSpPr>
            <a:spLocks noGrp="1"/>
          </p:cNvSpPr>
          <p:nvPr>
            <p:ph type="body" sz="quarter" idx="15"/>
          </p:nvPr>
        </p:nvSpPr>
        <p:spPr/>
        <p:txBody>
          <a:bodyPr/>
          <a:lstStyle/>
          <a:p>
            <a:endParaRPr lang="de-DE"/>
          </a:p>
        </p:txBody>
      </p:sp>
      <p:pic>
        <p:nvPicPr>
          <p:cNvPr id="8" name="Bildplatzhalter 7" descr="Ein Bild, das draußen, Vogel, Spatz, Maschendrahtzaun enthält.&#10;&#10;KI-generierte Inhalte können fehlerhaft sein.">
            <a:extLst>
              <a:ext uri="{FF2B5EF4-FFF2-40B4-BE49-F238E27FC236}">
                <a16:creationId xmlns:a16="http://schemas.microsoft.com/office/drawing/2014/main" id="{E71D9040-01A7-E735-405E-685B8D83E59E}"/>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5362" b="15362"/>
          <a:stretch>
            <a:fillRect/>
          </a:stretch>
        </p:blipFill>
        <p:spPr/>
      </p:pic>
      <p:sp>
        <p:nvSpPr>
          <p:cNvPr id="7" name="Titel 6">
            <a:extLst>
              <a:ext uri="{FF2B5EF4-FFF2-40B4-BE49-F238E27FC236}">
                <a16:creationId xmlns:a16="http://schemas.microsoft.com/office/drawing/2014/main" id="{1E1E7502-4F8C-A4A6-6C74-1EA69F3C0187}"/>
              </a:ext>
            </a:extLst>
          </p:cNvPr>
          <p:cNvSpPr>
            <a:spLocks noGrp="1"/>
          </p:cNvSpPr>
          <p:nvPr>
            <p:ph type="title"/>
          </p:nvPr>
        </p:nvSpPr>
        <p:spPr/>
        <p:txBody>
          <a:bodyPr/>
          <a:lstStyle/>
          <a:p>
            <a:r>
              <a:rPr lang="de-AT" dirty="0"/>
              <a:t>Vogelordnung – Sperlingsvögel</a:t>
            </a:r>
            <a:endParaRPr lang="de-DE" dirty="0"/>
          </a:p>
        </p:txBody>
      </p:sp>
      <p:sp>
        <p:nvSpPr>
          <p:cNvPr id="24" name="Textfeld 23">
            <a:extLst>
              <a:ext uri="{FF2B5EF4-FFF2-40B4-BE49-F238E27FC236}">
                <a16:creationId xmlns:a16="http://schemas.microsoft.com/office/drawing/2014/main" id="{33FEE094-897A-380A-FFDA-01B63B95C994}"/>
              </a:ext>
            </a:extLst>
          </p:cNvPr>
          <p:cNvSpPr txBox="1"/>
          <p:nvPr/>
        </p:nvSpPr>
        <p:spPr>
          <a:xfrm>
            <a:off x="5940000" y="2897568"/>
            <a:ext cx="1728344"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Singdrossel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5" name="Textfeld 4">
            <a:extLst>
              <a:ext uri="{FF2B5EF4-FFF2-40B4-BE49-F238E27FC236}">
                <a16:creationId xmlns:a16="http://schemas.microsoft.com/office/drawing/2014/main" id="{0884411E-FB18-AEAE-1888-9D2AD67B78B2}"/>
              </a:ext>
            </a:extLst>
          </p:cNvPr>
          <p:cNvSpPr txBox="1"/>
          <p:nvPr/>
        </p:nvSpPr>
        <p:spPr>
          <a:xfrm>
            <a:off x="5917376" y="1248768"/>
            <a:ext cx="1750968" cy="230832"/>
          </a:xfrm>
          <a:prstGeom prst="rect">
            <a:avLst/>
          </a:prstGeom>
          <a:noFill/>
        </p:spPr>
        <p:txBody>
          <a:bodyPr wrap="square" rtlCol="0">
            <a:spAutoFit/>
          </a:bodyPr>
          <a:lstStyle/>
          <a:p>
            <a:r>
              <a:rPr lang="de-DE" sz="900" b="0" i="0" dirty="0" err="1">
                <a:solidFill>
                  <a:schemeClr val="bg1"/>
                </a:solidFill>
                <a:effectLst/>
                <a:latin typeface="Source Sans Pro" panose="020B0503030403020204" pitchFamily="34" charset="0"/>
              </a:rPr>
              <a:t>Diestelfink</a:t>
            </a:r>
            <a:r>
              <a:rPr lang="de-DE" sz="900" b="0" i="0" dirty="0">
                <a:solidFill>
                  <a:schemeClr val="bg1"/>
                </a:solidFill>
                <a:effectLst/>
                <a:latin typeface="Source Sans Pro" panose="020B0503030403020204" pitchFamily="34" charset="0"/>
              </a:rPr>
              <a:t> (©NABU/ C. </a:t>
            </a:r>
            <a:r>
              <a:rPr lang="de-DE" sz="900" b="0" i="0" dirty="0" err="1">
                <a:solidFill>
                  <a:schemeClr val="bg1"/>
                </a:solidFill>
                <a:effectLst/>
                <a:latin typeface="Source Sans Pro" panose="020B0503030403020204" pitchFamily="34" charset="0"/>
              </a:rPr>
              <a:t>Moning</a:t>
            </a:r>
            <a:r>
              <a:rPr lang="de-DE" sz="900" dirty="0">
                <a:solidFill>
                  <a:schemeClr val="bg1"/>
                </a:solidFill>
                <a:latin typeface="Source Sans Pro" panose="020B0503030403020204" pitchFamily="34" charset="0"/>
              </a:rPr>
              <a:t>)</a:t>
            </a:r>
            <a:endParaRPr lang="de-DE" sz="900" dirty="0">
              <a:solidFill>
                <a:schemeClr val="bg1"/>
              </a:solidFill>
            </a:endParaRPr>
          </a:p>
        </p:txBody>
      </p:sp>
      <p:sp>
        <p:nvSpPr>
          <p:cNvPr id="9" name="Textfeld 8">
            <a:extLst>
              <a:ext uri="{FF2B5EF4-FFF2-40B4-BE49-F238E27FC236}">
                <a16:creationId xmlns:a16="http://schemas.microsoft.com/office/drawing/2014/main" id="{264BAC9D-4DC5-BA21-620F-EA30CCA89B3B}"/>
              </a:ext>
            </a:extLst>
          </p:cNvPr>
          <p:cNvSpPr txBox="1"/>
          <p:nvPr/>
        </p:nvSpPr>
        <p:spPr>
          <a:xfrm>
            <a:off x="5939050" y="4554000"/>
            <a:ext cx="2017326"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Braunkehlchen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Tree>
    <p:extLst>
      <p:ext uri="{BB962C8B-B14F-4D97-AF65-F5344CB8AC3E}">
        <p14:creationId xmlns:p14="http://schemas.microsoft.com/office/powerpoint/2010/main" val="80011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C141F-A189-3608-74F9-C54FB7441902}"/>
            </a:ext>
          </a:extLst>
        </p:cNvPr>
        <p:cNvGrpSpPr/>
        <p:nvPr/>
      </p:nvGrpSpPr>
      <p:grpSpPr>
        <a:xfrm>
          <a:off x="0" y="0"/>
          <a:ext cx="0" cy="0"/>
          <a:chOff x="0" y="0"/>
          <a:chExt cx="0" cy="0"/>
        </a:xfrm>
      </p:grpSpPr>
      <p:sp>
        <p:nvSpPr>
          <p:cNvPr id="10" name="Inhaltsplatzhalter 9">
            <a:extLst>
              <a:ext uri="{FF2B5EF4-FFF2-40B4-BE49-F238E27FC236}">
                <a16:creationId xmlns:a16="http://schemas.microsoft.com/office/drawing/2014/main" id="{ECFE3AF0-7980-4C4E-E868-1D11158EA282}"/>
              </a:ext>
            </a:extLst>
          </p:cNvPr>
          <p:cNvSpPr>
            <a:spLocks noGrp="1"/>
          </p:cNvSpPr>
          <p:nvPr>
            <p:ph sz="half" idx="1"/>
          </p:nvPr>
        </p:nvSpPr>
        <p:spPr/>
        <p:txBody>
          <a:bodyPr/>
          <a:lstStyle/>
          <a:p>
            <a:r>
              <a:rPr lang="de-AT" b="1" dirty="0"/>
              <a:t>Singvögel:</a:t>
            </a:r>
          </a:p>
          <a:p>
            <a:endParaRPr lang="de-DE" dirty="0"/>
          </a:p>
          <a:p>
            <a:pPr marL="285750" indent="-285750">
              <a:buFont typeface="Wingdings" panose="05000000000000000000" pitchFamily="2" charset="2"/>
              <a:buChar char="Ø"/>
            </a:pPr>
            <a:r>
              <a:rPr lang="de-DE" dirty="0"/>
              <a:t>Über 5.200 Arten</a:t>
            </a:r>
          </a:p>
          <a:p>
            <a:pPr marL="285750" indent="-285750">
              <a:buFont typeface="Wingdings" panose="05000000000000000000" pitchFamily="2" charset="2"/>
              <a:buChar char="Ø"/>
            </a:pPr>
            <a:r>
              <a:rPr lang="de-DE" dirty="0"/>
              <a:t>In Deutschland leben ca. 170 Arten</a:t>
            </a:r>
          </a:p>
          <a:p>
            <a:endParaRPr lang="de-DE" dirty="0"/>
          </a:p>
          <a:p>
            <a:pPr marL="285750" indent="-285750">
              <a:buFont typeface="Wingdings" panose="05000000000000000000" pitchFamily="2" charset="2"/>
              <a:buChar char="Ø"/>
            </a:pPr>
            <a:r>
              <a:rPr lang="de-DE" dirty="0"/>
              <a:t>Singvögel zeichnen sich durch ihre eigene Tonfolge aus</a:t>
            </a:r>
          </a:p>
          <a:p>
            <a:pPr marL="285750" indent="-285750">
              <a:buFont typeface="Wingdings" panose="05000000000000000000" pitchFamily="2" charset="2"/>
              <a:buChar char="Ø"/>
            </a:pPr>
            <a:r>
              <a:rPr lang="de-DE" dirty="0"/>
              <a:t>Fast nur Männchen musizieren</a:t>
            </a:r>
          </a:p>
          <a:p>
            <a:pPr marL="285750" indent="-285750">
              <a:buFont typeface="Wingdings" panose="05000000000000000000" pitchFamily="2" charset="2"/>
              <a:buChar char="Ø"/>
            </a:pPr>
            <a:r>
              <a:rPr lang="de-DE" dirty="0"/>
              <a:t>Durch ihr besonderes Stimmorgan sind sie in der Lage zweistimmig zu singen</a:t>
            </a:r>
          </a:p>
          <a:p>
            <a:pPr marL="285750" indent="-285750">
              <a:buFont typeface="Wingdings" panose="05000000000000000000" pitchFamily="2" charset="2"/>
              <a:buChar char="Ø"/>
            </a:pPr>
            <a:endParaRPr lang="de-DE" dirty="0"/>
          </a:p>
        </p:txBody>
      </p:sp>
      <p:sp>
        <p:nvSpPr>
          <p:cNvPr id="3" name="Foliennummernplatzhalter 2">
            <a:extLst>
              <a:ext uri="{FF2B5EF4-FFF2-40B4-BE49-F238E27FC236}">
                <a16:creationId xmlns:a16="http://schemas.microsoft.com/office/drawing/2014/main" id="{5768764F-8155-9121-B014-407C1A22793B}"/>
              </a:ext>
            </a:extLst>
          </p:cNvPr>
          <p:cNvSpPr>
            <a:spLocks noGrp="1"/>
          </p:cNvSpPr>
          <p:nvPr>
            <p:ph type="sldNum" sz="quarter" idx="12"/>
          </p:nvPr>
        </p:nvSpPr>
        <p:spPr/>
        <p:txBody>
          <a:bodyPr/>
          <a:lstStyle/>
          <a:p>
            <a:fld id="{9D26C6B8-7DF4-4F01-8878-A6272B56DAC3}" type="slidenum">
              <a:rPr lang="de-DE" smtClean="0"/>
              <a:pPr/>
              <a:t>11</a:t>
            </a:fld>
            <a:endParaRPr lang="de-DE"/>
          </a:p>
        </p:txBody>
      </p:sp>
      <p:pic>
        <p:nvPicPr>
          <p:cNvPr id="23" name="Bildplatzhalter 22">
            <a:extLst>
              <a:ext uri="{FF2B5EF4-FFF2-40B4-BE49-F238E27FC236}">
                <a16:creationId xmlns:a16="http://schemas.microsoft.com/office/drawing/2014/main" id="{2EF5CD93-F172-106F-9CFD-FE1A42D7CFC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484" b="15484"/>
          <a:stretch/>
        </p:blipFill>
        <p:spPr/>
      </p:pic>
      <p:pic>
        <p:nvPicPr>
          <p:cNvPr id="4" name="Bildplatzhalter 3">
            <a:extLst>
              <a:ext uri="{FF2B5EF4-FFF2-40B4-BE49-F238E27FC236}">
                <a16:creationId xmlns:a16="http://schemas.microsoft.com/office/drawing/2014/main" id="{7CF77C2F-418B-BAED-6618-0AD15ECB37C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5504" b="15504"/>
          <a:stretch/>
        </p:blipFill>
        <p:spPr/>
      </p:pic>
      <p:sp>
        <p:nvSpPr>
          <p:cNvPr id="19" name="Textplatzhalter 18">
            <a:extLst>
              <a:ext uri="{FF2B5EF4-FFF2-40B4-BE49-F238E27FC236}">
                <a16:creationId xmlns:a16="http://schemas.microsoft.com/office/drawing/2014/main" id="{F8767F01-D87B-A8A1-190D-F1D93C52C4E2}"/>
              </a:ext>
            </a:extLst>
          </p:cNvPr>
          <p:cNvSpPr>
            <a:spLocks noGrp="1"/>
          </p:cNvSpPr>
          <p:nvPr>
            <p:ph type="body" sz="quarter" idx="15"/>
          </p:nvPr>
        </p:nvSpPr>
        <p:spPr/>
        <p:txBody>
          <a:bodyPr/>
          <a:lstStyle/>
          <a:p>
            <a:endParaRPr lang="de-DE"/>
          </a:p>
        </p:txBody>
      </p:sp>
      <p:pic>
        <p:nvPicPr>
          <p:cNvPr id="8" name="Bildplatzhalter 7">
            <a:extLst>
              <a:ext uri="{FF2B5EF4-FFF2-40B4-BE49-F238E27FC236}">
                <a16:creationId xmlns:a16="http://schemas.microsoft.com/office/drawing/2014/main" id="{9CD396BD-875F-2AAB-9985-6FD4C019FAAC}"/>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5389" b="15389"/>
          <a:stretch/>
        </p:blipFill>
        <p:spPr/>
      </p:pic>
      <p:sp>
        <p:nvSpPr>
          <p:cNvPr id="7" name="Titel 6">
            <a:extLst>
              <a:ext uri="{FF2B5EF4-FFF2-40B4-BE49-F238E27FC236}">
                <a16:creationId xmlns:a16="http://schemas.microsoft.com/office/drawing/2014/main" id="{F86AAE55-A460-CE09-F666-ECC48C78EB1D}"/>
              </a:ext>
            </a:extLst>
          </p:cNvPr>
          <p:cNvSpPr>
            <a:spLocks noGrp="1"/>
          </p:cNvSpPr>
          <p:nvPr>
            <p:ph type="title"/>
          </p:nvPr>
        </p:nvSpPr>
        <p:spPr/>
        <p:txBody>
          <a:bodyPr/>
          <a:lstStyle/>
          <a:p>
            <a:r>
              <a:rPr lang="de-AT" dirty="0"/>
              <a:t>Vogelordnung – Sperlingsvögel</a:t>
            </a:r>
            <a:endParaRPr lang="de-DE" dirty="0"/>
          </a:p>
        </p:txBody>
      </p:sp>
      <p:sp>
        <p:nvSpPr>
          <p:cNvPr id="24" name="Textfeld 23">
            <a:extLst>
              <a:ext uri="{FF2B5EF4-FFF2-40B4-BE49-F238E27FC236}">
                <a16:creationId xmlns:a16="http://schemas.microsoft.com/office/drawing/2014/main" id="{211DB33B-AD1F-7446-70FD-F49DDC7C3C3B}"/>
              </a:ext>
            </a:extLst>
          </p:cNvPr>
          <p:cNvSpPr txBox="1"/>
          <p:nvPr/>
        </p:nvSpPr>
        <p:spPr>
          <a:xfrm>
            <a:off x="5940000" y="2897568"/>
            <a:ext cx="2232000"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Mönchsgrasmücke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5" name="Textfeld 4">
            <a:extLst>
              <a:ext uri="{FF2B5EF4-FFF2-40B4-BE49-F238E27FC236}">
                <a16:creationId xmlns:a16="http://schemas.microsoft.com/office/drawing/2014/main" id="{04C0445B-8B7A-E634-144E-9DD5FA233174}"/>
              </a:ext>
            </a:extLst>
          </p:cNvPr>
          <p:cNvSpPr txBox="1"/>
          <p:nvPr/>
        </p:nvSpPr>
        <p:spPr>
          <a:xfrm>
            <a:off x="5917376" y="1248768"/>
            <a:ext cx="1966992"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Haubenmeise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9" name="Textfeld 8">
            <a:extLst>
              <a:ext uri="{FF2B5EF4-FFF2-40B4-BE49-F238E27FC236}">
                <a16:creationId xmlns:a16="http://schemas.microsoft.com/office/drawing/2014/main" id="{E1A94CED-A32D-BF89-30A9-44349B930597}"/>
              </a:ext>
            </a:extLst>
          </p:cNvPr>
          <p:cNvSpPr txBox="1"/>
          <p:nvPr/>
        </p:nvSpPr>
        <p:spPr>
          <a:xfrm>
            <a:off x="5939049" y="4554000"/>
            <a:ext cx="3203575"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Sommergoldhähnchen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Tree>
    <p:extLst>
      <p:ext uri="{BB962C8B-B14F-4D97-AF65-F5344CB8AC3E}">
        <p14:creationId xmlns:p14="http://schemas.microsoft.com/office/powerpoint/2010/main" val="38424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70C9C-C8DE-43A0-120E-E51AFDDB1C1A}"/>
            </a:ext>
          </a:extLst>
        </p:cNvPr>
        <p:cNvGrpSpPr/>
        <p:nvPr/>
      </p:nvGrpSpPr>
      <p:grpSpPr>
        <a:xfrm>
          <a:off x="0" y="0"/>
          <a:ext cx="0" cy="0"/>
          <a:chOff x="0" y="0"/>
          <a:chExt cx="0" cy="0"/>
        </a:xfrm>
      </p:grpSpPr>
      <p:sp>
        <p:nvSpPr>
          <p:cNvPr id="22" name="Inhaltsplatzhalter 21">
            <a:extLst>
              <a:ext uri="{FF2B5EF4-FFF2-40B4-BE49-F238E27FC236}">
                <a16:creationId xmlns:a16="http://schemas.microsoft.com/office/drawing/2014/main" id="{A2409137-0D8F-D6CA-155E-44B40D5CFD26}"/>
              </a:ext>
            </a:extLst>
          </p:cNvPr>
          <p:cNvSpPr>
            <a:spLocks noGrp="1"/>
          </p:cNvSpPr>
          <p:nvPr>
            <p:ph sz="half" idx="1"/>
          </p:nvPr>
        </p:nvSpPr>
        <p:spPr/>
        <p:txBody>
          <a:bodyPr/>
          <a:lstStyle/>
          <a:p>
            <a:endParaRPr lang="de-AT" b="1" dirty="0"/>
          </a:p>
          <a:p>
            <a:pPr marL="285750" indent="-285750">
              <a:buFont typeface="Wingdings" panose="05000000000000000000" pitchFamily="2" charset="2"/>
              <a:buChar char="Ø"/>
            </a:pPr>
            <a:r>
              <a:rPr lang="de-AT" dirty="0"/>
              <a:t>Etwa 300 Arten</a:t>
            </a:r>
          </a:p>
          <a:p>
            <a:pPr marL="285750" indent="-285750">
              <a:buFont typeface="Wingdings" panose="05000000000000000000" pitchFamily="2" charset="2"/>
              <a:buChar char="Ø"/>
            </a:pPr>
            <a:r>
              <a:rPr lang="de-AT" dirty="0"/>
              <a:t>Einzige Familie in DE: Spechte</a:t>
            </a:r>
          </a:p>
          <a:p>
            <a:pPr marL="285750" indent="-285750">
              <a:buFont typeface="Wingdings" panose="05000000000000000000" pitchFamily="2" charset="2"/>
              <a:buChar char="Ø"/>
            </a:pPr>
            <a:r>
              <a:rPr lang="de-AT" dirty="0"/>
              <a:t>Lebensraum: baumreiche Landschaft</a:t>
            </a:r>
          </a:p>
          <a:p>
            <a:endParaRPr lang="de-AT" dirty="0"/>
          </a:p>
          <a:p>
            <a:r>
              <a:rPr lang="de-AT" b="1" dirty="0"/>
              <a:t>Spechte:</a:t>
            </a:r>
          </a:p>
          <a:p>
            <a:pPr marL="285750" indent="-285750">
              <a:buFont typeface="Wingdings" panose="05000000000000000000" pitchFamily="2" charset="2"/>
              <a:buChar char="Ø"/>
            </a:pPr>
            <a:r>
              <a:rPr lang="de-AT" dirty="0"/>
              <a:t>Kräftige Füße</a:t>
            </a:r>
          </a:p>
          <a:p>
            <a:pPr marL="285750" indent="-285750">
              <a:buFont typeface="Wingdings" panose="05000000000000000000" pitchFamily="2" charset="2"/>
              <a:buChar char="Ø"/>
            </a:pPr>
            <a:r>
              <a:rPr lang="de-AT" dirty="0"/>
              <a:t>Spezialisierte Schnäbel</a:t>
            </a:r>
            <a:endParaRPr lang="de-DE" dirty="0"/>
          </a:p>
          <a:p>
            <a:pPr marL="285750" indent="-285750">
              <a:buFont typeface="Wingdings" panose="05000000000000000000" pitchFamily="2" charset="2"/>
              <a:buChar char="Ø"/>
            </a:pPr>
            <a:r>
              <a:rPr lang="de-AT" dirty="0"/>
              <a:t>Stützschwanz</a:t>
            </a:r>
          </a:p>
        </p:txBody>
      </p:sp>
      <p:sp>
        <p:nvSpPr>
          <p:cNvPr id="3" name="Foliennummernplatzhalter 2">
            <a:extLst>
              <a:ext uri="{FF2B5EF4-FFF2-40B4-BE49-F238E27FC236}">
                <a16:creationId xmlns:a16="http://schemas.microsoft.com/office/drawing/2014/main" id="{CD8678E0-A76A-EFB8-1850-F0D3C116AF41}"/>
              </a:ext>
            </a:extLst>
          </p:cNvPr>
          <p:cNvSpPr>
            <a:spLocks noGrp="1"/>
          </p:cNvSpPr>
          <p:nvPr>
            <p:ph type="sldNum" sz="quarter" idx="12"/>
          </p:nvPr>
        </p:nvSpPr>
        <p:spPr/>
        <p:txBody>
          <a:bodyPr/>
          <a:lstStyle/>
          <a:p>
            <a:fld id="{9D26C6B8-7DF4-4F01-8878-A6272B56DAC3}" type="slidenum">
              <a:rPr lang="de-DE" smtClean="0"/>
              <a:pPr/>
              <a:t>12</a:t>
            </a:fld>
            <a:endParaRPr lang="de-DE"/>
          </a:p>
        </p:txBody>
      </p:sp>
      <p:pic>
        <p:nvPicPr>
          <p:cNvPr id="14" name="Bildplatzhalter 13">
            <a:extLst>
              <a:ext uri="{FF2B5EF4-FFF2-40B4-BE49-F238E27FC236}">
                <a16:creationId xmlns:a16="http://schemas.microsoft.com/office/drawing/2014/main" id="{4DABA8AA-1768-75BC-D411-22B035CA4FC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9022" b="9022"/>
          <a:stretch/>
        </p:blipFill>
        <p:spPr/>
      </p:pic>
      <p:pic>
        <p:nvPicPr>
          <p:cNvPr id="9" name="Bildplatzhalter 8">
            <a:extLst>
              <a:ext uri="{FF2B5EF4-FFF2-40B4-BE49-F238E27FC236}">
                <a16:creationId xmlns:a16="http://schemas.microsoft.com/office/drawing/2014/main" id="{B7074022-B4EC-CF95-43F2-4C79A2AE3B6E}"/>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9293" b="19293"/>
          <a:stretch/>
        </p:blipFill>
        <p:spPr/>
      </p:pic>
      <p:sp>
        <p:nvSpPr>
          <p:cNvPr id="5" name="Textplatzhalter 4">
            <a:extLst>
              <a:ext uri="{FF2B5EF4-FFF2-40B4-BE49-F238E27FC236}">
                <a16:creationId xmlns:a16="http://schemas.microsoft.com/office/drawing/2014/main" id="{0F6C95AA-F73F-1CD3-4744-57227715D8D9}"/>
              </a:ext>
            </a:extLst>
          </p:cNvPr>
          <p:cNvSpPr>
            <a:spLocks noGrp="1"/>
          </p:cNvSpPr>
          <p:nvPr>
            <p:ph type="body" sz="quarter" idx="15"/>
          </p:nvPr>
        </p:nvSpPr>
        <p:spPr/>
        <p:txBody>
          <a:bodyPr/>
          <a:lstStyle/>
          <a:p>
            <a:endParaRPr lang="de-DE"/>
          </a:p>
        </p:txBody>
      </p:sp>
      <p:pic>
        <p:nvPicPr>
          <p:cNvPr id="8" name="Bildplatzhalter 25" descr="Ein Bild, das Vogel, Specht, draußen, Baum enthält.&#10;&#10;KI-generierte Inhalte können fehlerhaft sein.">
            <a:extLst>
              <a:ext uri="{FF2B5EF4-FFF2-40B4-BE49-F238E27FC236}">
                <a16:creationId xmlns:a16="http://schemas.microsoft.com/office/drawing/2014/main" id="{E259B025-EA72-66F8-CFBB-8FA162E335F3}"/>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5368" b="15368"/>
          <a:stretch/>
        </p:blipFill>
        <p:spPr/>
      </p:pic>
      <p:sp>
        <p:nvSpPr>
          <p:cNvPr id="7" name="Titel 6">
            <a:extLst>
              <a:ext uri="{FF2B5EF4-FFF2-40B4-BE49-F238E27FC236}">
                <a16:creationId xmlns:a16="http://schemas.microsoft.com/office/drawing/2014/main" id="{1038A45E-0AB2-C756-1B6F-1703BE940521}"/>
              </a:ext>
            </a:extLst>
          </p:cNvPr>
          <p:cNvSpPr>
            <a:spLocks noGrp="1"/>
          </p:cNvSpPr>
          <p:nvPr>
            <p:ph type="title"/>
          </p:nvPr>
        </p:nvSpPr>
        <p:spPr/>
        <p:txBody>
          <a:bodyPr/>
          <a:lstStyle/>
          <a:p>
            <a:r>
              <a:rPr lang="de-AT" dirty="0"/>
              <a:t>Vogelordnung – </a:t>
            </a:r>
            <a:r>
              <a:rPr lang="de-AT" dirty="0" err="1"/>
              <a:t>Spechtvögel</a:t>
            </a:r>
            <a:endParaRPr lang="de-DE" dirty="0"/>
          </a:p>
        </p:txBody>
      </p:sp>
      <p:sp>
        <p:nvSpPr>
          <p:cNvPr id="27" name="Textfeld 26">
            <a:extLst>
              <a:ext uri="{FF2B5EF4-FFF2-40B4-BE49-F238E27FC236}">
                <a16:creationId xmlns:a16="http://schemas.microsoft.com/office/drawing/2014/main" id="{DD634B89-95CF-A4F6-64D6-7D7E98371635}"/>
              </a:ext>
            </a:extLst>
          </p:cNvPr>
          <p:cNvSpPr txBox="1"/>
          <p:nvPr/>
        </p:nvSpPr>
        <p:spPr>
          <a:xfrm>
            <a:off x="5939474" y="4554000"/>
            <a:ext cx="2016902"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Kleinspecht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10" name="Textfeld 9">
            <a:extLst>
              <a:ext uri="{FF2B5EF4-FFF2-40B4-BE49-F238E27FC236}">
                <a16:creationId xmlns:a16="http://schemas.microsoft.com/office/drawing/2014/main" id="{F1B683C9-1EDD-8F1D-F244-582EFB2D8373}"/>
              </a:ext>
            </a:extLst>
          </p:cNvPr>
          <p:cNvSpPr txBox="1"/>
          <p:nvPr/>
        </p:nvSpPr>
        <p:spPr>
          <a:xfrm>
            <a:off x="5938298" y="1248768"/>
            <a:ext cx="2162094" cy="230832"/>
          </a:xfrm>
          <a:prstGeom prst="rect">
            <a:avLst/>
          </a:prstGeom>
          <a:noFill/>
        </p:spPr>
        <p:txBody>
          <a:bodyPr wrap="square" rtlCol="0">
            <a:spAutoFit/>
          </a:bodyPr>
          <a:lstStyle/>
          <a:p>
            <a:r>
              <a:rPr lang="de-DE" sz="900" b="0" i="0" dirty="0">
                <a:effectLst/>
                <a:latin typeface="Source Sans Pro" panose="020B0503030403020204" pitchFamily="34" charset="0"/>
              </a:rPr>
              <a:t>Grünspecht (©NABU/ K.</a:t>
            </a:r>
            <a:r>
              <a:rPr lang="de-DE" sz="900" dirty="0">
                <a:latin typeface="Source Sans Pro" panose="020B0503030403020204" pitchFamily="34" charset="0"/>
              </a:rPr>
              <a:t> Büscher)</a:t>
            </a:r>
            <a:endParaRPr lang="de-DE" sz="900" dirty="0"/>
          </a:p>
        </p:txBody>
      </p:sp>
      <p:sp>
        <p:nvSpPr>
          <p:cNvPr id="16" name="Textfeld 15">
            <a:extLst>
              <a:ext uri="{FF2B5EF4-FFF2-40B4-BE49-F238E27FC236}">
                <a16:creationId xmlns:a16="http://schemas.microsoft.com/office/drawing/2014/main" id="{E7957985-EE19-03F2-3C75-E465186A68BF}"/>
              </a:ext>
            </a:extLst>
          </p:cNvPr>
          <p:cNvSpPr txBox="1"/>
          <p:nvPr/>
        </p:nvSpPr>
        <p:spPr>
          <a:xfrm>
            <a:off x="5940000" y="2897568"/>
            <a:ext cx="2232000" cy="230832"/>
          </a:xfrm>
          <a:prstGeom prst="rect">
            <a:avLst/>
          </a:prstGeom>
          <a:noFill/>
        </p:spPr>
        <p:txBody>
          <a:bodyPr wrap="square" rtlCol="0">
            <a:spAutoFit/>
          </a:bodyPr>
          <a:lstStyle/>
          <a:p>
            <a:r>
              <a:rPr lang="de-DE" sz="900" b="0" i="0" dirty="0">
                <a:effectLst/>
                <a:latin typeface="Source Sans Pro" panose="020B0503030403020204" pitchFamily="34" charset="0"/>
              </a:rPr>
              <a:t>Schwarzspecht (©NABU/ CEWE/H. </a:t>
            </a:r>
            <a:r>
              <a:rPr lang="de-DE" sz="900" b="0" i="0" dirty="0" err="1">
                <a:effectLst/>
                <a:latin typeface="Source Sans Pro" panose="020B0503030403020204" pitchFamily="34" charset="0"/>
              </a:rPr>
              <a:t>Mewis</a:t>
            </a:r>
            <a:r>
              <a:rPr lang="de-DE" sz="900" b="0" i="0" dirty="0">
                <a:effectLst/>
                <a:latin typeface="Source Sans Pro" panose="020B0503030403020204" pitchFamily="34" charset="0"/>
              </a:rPr>
              <a:t>)</a:t>
            </a:r>
            <a:endParaRPr lang="de-DE" sz="900" dirty="0"/>
          </a:p>
        </p:txBody>
      </p:sp>
    </p:spTree>
    <p:extLst>
      <p:ext uri="{BB962C8B-B14F-4D97-AF65-F5344CB8AC3E}">
        <p14:creationId xmlns:p14="http://schemas.microsoft.com/office/powerpoint/2010/main" val="345673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B9C05B-6113-DA6E-907B-777B2C224334}"/>
              </a:ext>
            </a:extLst>
          </p:cNvPr>
          <p:cNvSpPr>
            <a:spLocks noGrp="1"/>
          </p:cNvSpPr>
          <p:nvPr>
            <p:ph type="title"/>
          </p:nvPr>
        </p:nvSpPr>
        <p:spPr/>
        <p:txBody>
          <a:bodyPr/>
          <a:lstStyle/>
          <a:p>
            <a:r>
              <a:rPr lang="de-AT" dirty="0"/>
              <a:t>Vögel im Sommer</a:t>
            </a:r>
            <a:endParaRPr lang="de-DE" dirty="0"/>
          </a:p>
        </p:txBody>
      </p:sp>
      <p:sp>
        <p:nvSpPr>
          <p:cNvPr id="7" name="Inhaltsplatzhalter 6">
            <a:extLst>
              <a:ext uri="{FF2B5EF4-FFF2-40B4-BE49-F238E27FC236}">
                <a16:creationId xmlns:a16="http://schemas.microsoft.com/office/drawing/2014/main" id="{5225B824-2256-6308-41CD-9322CE26375F}"/>
              </a:ext>
            </a:extLst>
          </p:cNvPr>
          <p:cNvSpPr>
            <a:spLocks noGrp="1"/>
          </p:cNvSpPr>
          <p:nvPr>
            <p:ph sz="half" idx="1"/>
          </p:nvPr>
        </p:nvSpPr>
        <p:spPr/>
        <p:txBody>
          <a:bodyPr/>
          <a:lstStyle/>
          <a:p>
            <a:r>
              <a:rPr lang="de-AT" b="1" dirty="0"/>
              <a:t>Schreibe die Namen in dein Heft!</a:t>
            </a:r>
          </a:p>
          <a:p>
            <a:pPr marL="285750" indent="-285750">
              <a:buFont typeface="Arial" panose="020B0604020202020204" pitchFamily="34" charset="0"/>
              <a:buChar char="•"/>
            </a:pPr>
            <a:r>
              <a:rPr lang="de-AT" dirty="0"/>
              <a:t>Elster</a:t>
            </a:r>
          </a:p>
          <a:p>
            <a:pPr marL="285750" indent="-285750">
              <a:buFont typeface="Arial" panose="020B0604020202020204" pitchFamily="34" charset="0"/>
              <a:buChar char="•"/>
            </a:pPr>
            <a:r>
              <a:rPr lang="de-AT" dirty="0"/>
              <a:t>Amsel</a:t>
            </a:r>
          </a:p>
          <a:p>
            <a:pPr marL="285750" indent="-285750">
              <a:buFont typeface="Arial" panose="020B0604020202020204" pitchFamily="34" charset="0"/>
              <a:buChar char="•"/>
            </a:pPr>
            <a:r>
              <a:rPr lang="de-AT" dirty="0"/>
              <a:t>Rotkehlchen</a:t>
            </a:r>
          </a:p>
          <a:p>
            <a:pPr marL="285750" indent="-285750">
              <a:buFont typeface="Arial" panose="020B0604020202020204" pitchFamily="34" charset="0"/>
              <a:buChar char="•"/>
            </a:pPr>
            <a:r>
              <a:rPr lang="de-AT" dirty="0"/>
              <a:t>Buchfink</a:t>
            </a:r>
          </a:p>
          <a:p>
            <a:pPr marL="285750" indent="-285750">
              <a:buFont typeface="Arial" panose="020B0604020202020204" pitchFamily="34" charset="0"/>
              <a:buChar char="•"/>
            </a:pPr>
            <a:r>
              <a:rPr lang="de-AT" dirty="0"/>
              <a:t>Rauchschwalbe</a:t>
            </a:r>
          </a:p>
          <a:p>
            <a:pPr marL="285750" indent="-285750">
              <a:buFont typeface="Arial" panose="020B0604020202020204" pitchFamily="34" charset="0"/>
              <a:buChar char="•"/>
            </a:pPr>
            <a:r>
              <a:rPr lang="de-AT" dirty="0"/>
              <a:t>Kohlmeise</a:t>
            </a:r>
          </a:p>
          <a:p>
            <a:pPr marL="285750" indent="-285750">
              <a:buFont typeface="Arial" panose="020B0604020202020204" pitchFamily="34" charset="0"/>
              <a:buChar char="•"/>
            </a:pPr>
            <a:r>
              <a:rPr lang="de-AT" dirty="0"/>
              <a:t>Mauersegler</a:t>
            </a:r>
            <a:endParaRPr lang="de-DE" dirty="0"/>
          </a:p>
        </p:txBody>
      </p:sp>
      <p:sp>
        <p:nvSpPr>
          <p:cNvPr id="8" name="Inhaltsplatzhalter 7">
            <a:extLst>
              <a:ext uri="{FF2B5EF4-FFF2-40B4-BE49-F238E27FC236}">
                <a16:creationId xmlns:a16="http://schemas.microsoft.com/office/drawing/2014/main" id="{568CE444-9D23-DF4D-2C0E-69EFD266880F}"/>
              </a:ext>
            </a:extLst>
          </p:cNvPr>
          <p:cNvSpPr>
            <a:spLocks noGrp="1"/>
          </p:cNvSpPr>
          <p:nvPr>
            <p:ph sz="half" idx="2"/>
          </p:nvPr>
        </p:nvSpPr>
        <p:spPr/>
        <p:txBody>
          <a:bodyPr/>
          <a:lstStyle/>
          <a:p>
            <a:endParaRPr lang="de-DE" dirty="0"/>
          </a:p>
          <a:p>
            <a:pPr marL="285750" indent="-285750">
              <a:buFont typeface="Arial" panose="020B0604020202020204" pitchFamily="34" charset="0"/>
              <a:buChar char="•"/>
            </a:pPr>
            <a:r>
              <a:rPr lang="de-DE" dirty="0"/>
              <a:t>Feldsperling</a:t>
            </a:r>
          </a:p>
          <a:p>
            <a:pPr marL="285750" indent="-285750">
              <a:buFont typeface="Arial" panose="020B0604020202020204" pitchFamily="34" charset="0"/>
              <a:buChar char="•"/>
            </a:pPr>
            <a:r>
              <a:rPr lang="de-DE" dirty="0"/>
              <a:t>Grünfink</a:t>
            </a:r>
          </a:p>
          <a:p>
            <a:pPr marL="285750" indent="-285750">
              <a:buFont typeface="Arial" panose="020B0604020202020204" pitchFamily="34" charset="0"/>
              <a:buChar char="•"/>
            </a:pPr>
            <a:r>
              <a:rPr lang="de-DE" dirty="0"/>
              <a:t>Mehlschwalbe</a:t>
            </a:r>
          </a:p>
          <a:p>
            <a:pPr marL="285750" indent="-285750">
              <a:buFont typeface="Arial" panose="020B0604020202020204" pitchFamily="34" charset="0"/>
              <a:buChar char="•"/>
            </a:pPr>
            <a:r>
              <a:rPr lang="de-DE" dirty="0"/>
              <a:t>Blaumeise</a:t>
            </a:r>
          </a:p>
          <a:p>
            <a:pPr marL="285750" indent="-285750">
              <a:buFont typeface="Arial" panose="020B0604020202020204" pitchFamily="34" charset="0"/>
              <a:buChar char="•"/>
            </a:pPr>
            <a:r>
              <a:rPr lang="de-DE" dirty="0"/>
              <a:t>Haussperling</a:t>
            </a:r>
          </a:p>
          <a:p>
            <a:pPr marL="285750" indent="-285750">
              <a:buFont typeface="Arial" panose="020B0604020202020204" pitchFamily="34" charset="0"/>
              <a:buChar char="•"/>
            </a:pPr>
            <a:r>
              <a:rPr lang="de-DE" dirty="0"/>
              <a:t>Star</a:t>
            </a:r>
          </a:p>
          <a:p>
            <a:pPr marL="285750" indent="-285750">
              <a:buFont typeface="Arial" panose="020B0604020202020204" pitchFamily="34" charset="0"/>
              <a:buChar char="•"/>
            </a:pPr>
            <a:r>
              <a:rPr lang="de-DE" dirty="0"/>
              <a:t>Hausrotschwanz</a:t>
            </a:r>
          </a:p>
          <a:p>
            <a:endParaRPr lang="de-DE" dirty="0"/>
          </a:p>
          <a:p>
            <a:r>
              <a:rPr lang="de-DE" b="1" dirty="0"/>
              <a:t>Notiere neben jedem Namen die passende Bildnummer!</a:t>
            </a:r>
          </a:p>
        </p:txBody>
      </p:sp>
      <p:pic>
        <p:nvPicPr>
          <p:cNvPr id="10" name="Grafik 9" descr="Adler mit einfarbiger Füllung">
            <a:extLst>
              <a:ext uri="{FF2B5EF4-FFF2-40B4-BE49-F238E27FC236}">
                <a16:creationId xmlns:a16="http://schemas.microsoft.com/office/drawing/2014/main" id="{01742BD8-115F-C71E-735F-B3A44CF2EF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772400" y="165600"/>
            <a:ext cx="914400" cy="914400"/>
          </a:xfrm>
          <a:prstGeom prst="rect">
            <a:avLst/>
          </a:prstGeom>
        </p:spPr>
      </p:pic>
      <p:sp>
        <p:nvSpPr>
          <p:cNvPr id="2" name="Foliennummernplatzhalter 1">
            <a:extLst>
              <a:ext uri="{FF2B5EF4-FFF2-40B4-BE49-F238E27FC236}">
                <a16:creationId xmlns:a16="http://schemas.microsoft.com/office/drawing/2014/main" id="{A73FB848-9AFF-5D7F-B37C-2D902DCD3C9E}"/>
              </a:ext>
            </a:extLst>
          </p:cNvPr>
          <p:cNvSpPr>
            <a:spLocks noGrp="1"/>
          </p:cNvSpPr>
          <p:nvPr>
            <p:ph type="sldNum" sz="quarter" idx="12"/>
          </p:nvPr>
        </p:nvSpPr>
        <p:spPr/>
        <p:txBody>
          <a:bodyPr/>
          <a:lstStyle/>
          <a:p>
            <a:fld id="{9D26C6B8-7DF4-4F01-8878-A6272B56DAC3}" type="slidenum">
              <a:rPr lang="de-DE" smtClean="0"/>
              <a:pPr/>
              <a:t>13</a:t>
            </a:fld>
            <a:endParaRPr lang="de-DE"/>
          </a:p>
        </p:txBody>
      </p:sp>
    </p:spTree>
    <p:extLst>
      <p:ext uri="{BB962C8B-B14F-4D97-AF65-F5344CB8AC3E}">
        <p14:creationId xmlns:p14="http://schemas.microsoft.com/office/powerpoint/2010/main" val="222190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F74B1-287B-3319-108B-994E77349CEA}"/>
              </a:ext>
            </a:extLst>
          </p:cNvPr>
          <p:cNvSpPr>
            <a:spLocks noGrp="1"/>
          </p:cNvSpPr>
          <p:nvPr>
            <p:ph type="title"/>
          </p:nvPr>
        </p:nvSpPr>
        <p:spPr/>
        <p:txBody>
          <a:bodyPr/>
          <a:lstStyle/>
          <a:p>
            <a:r>
              <a:rPr lang="de-AT" dirty="0"/>
              <a:t>Vögel im Sommer mit Auflösung</a:t>
            </a:r>
            <a:endParaRPr lang="de-DE" dirty="0"/>
          </a:p>
        </p:txBody>
      </p:sp>
      <p:pic>
        <p:nvPicPr>
          <p:cNvPr id="6" name="Inhaltsplatzhalter 5" descr="Ein Bild, das Vogel, draußen, Spatz, sitzender Vogel enthält.&#10;&#10;KI-generierte Inhalte können fehlerhaft sein.">
            <a:extLst>
              <a:ext uri="{FF2B5EF4-FFF2-40B4-BE49-F238E27FC236}">
                <a16:creationId xmlns:a16="http://schemas.microsoft.com/office/drawing/2014/main" id="{37799D36-D47C-4D2D-16A7-D9FF32C8E60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46684" y="1079500"/>
            <a:ext cx="5050632" cy="3367088"/>
          </a:xfrm>
        </p:spPr>
      </p:pic>
      <p:sp>
        <p:nvSpPr>
          <p:cNvPr id="4" name="Foliennummernplatzhalter 3">
            <a:extLst>
              <a:ext uri="{FF2B5EF4-FFF2-40B4-BE49-F238E27FC236}">
                <a16:creationId xmlns:a16="http://schemas.microsoft.com/office/drawing/2014/main" id="{24E3A89B-1826-0428-D12A-95B56692E366}"/>
              </a:ext>
            </a:extLst>
          </p:cNvPr>
          <p:cNvSpPr>
            <a:spLocks noGrp="1"/>
          </p:cNvSpPr>
          <p:nvPr>
            <p:ph type="sldNum" sz="quarter" idx="12"/>
          </p:nvPr>
        </p:nvSpPr>
        <p:spPr/>
        <p:txBody>
          <a:bodyPr/>
          <a:lstStyle/>
          <a:p>
            <a:fld id="{16EFD5B1-68CB-4A29-8F6C-4D18DB05CB6D}" type="slidenum">
              <a:rPr lang="de-DE" smtClean="0"/>
              <a:pPr/>
              <a:t>14</a:t>
            </a:fld>
            <a:endParaRPr lang="de-DE"/>
          </a:p>
        </p:txBody>
      </p:sp>
      <p:sp>
        <p:nvSpPr>
          <p:cNvPr id="7" name="Textfeld 6">
            <a:extLst>
              <a:ext uri="{FF2B5EF4-FFF2-40B4-BE49-F238E27FC236}">
                <a16:creationId xmlns:a16="http://schemas.microsoft.com/office/drawing/2014/main" id="{A9D3E5A7-7F66-0CD2-8D09-C0B964246563}"/>
              </a:ext>
            </a:extLst>
          </p:cNvPr>
          <p:cNvSpPr txBox="1"/>
          <p:nvPr/>
        </p:nvSpPr>
        <p:spPr>
          <a:xfrm>
            <a:off x="4572000" y="4446588"/>
            <a:ext cx="2664296" cy="276999"/>
          </a:xfrm>
          <a:prstGeom prst="rect">
            <a:avLst/>
          </a:prstGeom>
          <a:noFill/>
        </p:spPr>
        <p:txBody>
          <a:bodyPr wrap="square" rtlCol="0">
            <a:spAutoFit/>
          </a:bodyPr>
          <a:lstStyle/>
          <a:p>
            <a:r>
              <a:rPr lang="de-AT" sz="1200" dirty="0"/>
              <a:t>Foto: Goldammer (©NABU/C. </a:t>
            </a:r>
            <a:r>
              <a:rPr lang="de-AT" sz="1200" dirty="0" err="1"/>
              <a:t>Moning</a:t>
            </a:r>
            <a:r>
              <a:rPr lang="de-AT" sz="1200" dirty="0"/>
              <a:t>)</a:t>
            </a:r>
            <a:endParaRPr lang="de-DE" sz="1200" dirty="0"/>
          </a:p>
        </p:txBody>
      </p:sp>
    </p:spTree>
    <p:extLst>
      <p:ext uri="{BB962C8B-B14F-4D97-AF65-F5344CB8AC3E}">
        <p14:creationId xmlns:p14="http://schemas.microsoft.com/office/powerpoint/2010/main" val="3361916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2DF13-2169-9340-05BB-947E2A4C3492}"/>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E6BE4EC3-1BF6-037D-5176-A3008E665746}"/>
              </a:ext>
            </a:extLst>
          </p:cNvPr>
          <p:cNvSpPr>
            <a:spLocks noGrp="1"/>
          </p:cNvSpPr>
          <p:nvPr>
            <p:ph type="title"/>
          </p:nvPr>
        </p:nvSpPr>
        <p:spPr/>
        <p:txBody>
          <a:bodyPr/>
          <a:lstStyle/>
          <a:p>
            <a:r>
              <a:rPr lang="de-AT" dirty="0"/>
              <a:t>Vögel im Sommer</a:t>
            </a:r>
            <a:endParaRPr lang="de-DE" dirty="0"/>
          </a:p>
        </p:txBody>
      </p:sp>
      <p:pic>
        <p:nvPicPr>
          <p:cNvPr id="10" name="Inhaltsplatzhalter 9">
            <a:extLst>
              <a:ext uri="{FF2B5EF4-FFF2-40B4-BE49-F238E27FC236}">
                <a16:creationId xmlns:a16="http://schemas.microsoft.com/office/drawing/2014/main" id="{01788DF7-7A1A-108E-867A-D55F30534CD6}"/>
              </a:ext>
            </a:extLst>
          </p:cNvPr>
          <p:cNvPicPr>
            <a:picLocks noGrp="1" noChangeAspect="1"/>
          </p:cNvPicPr>
          <p:nvPr>
            <p:ph idx="1"/>
          </p:nvPr>
        </p:nvPicPr>
        <p:blipFill>
          <a:blip r:embed="rId5"/>
          <a:stretch>
            <a:fillRect/>
          </a:stretch>
        </p:blipFill>
        <p:spPr>
          <a:xfrm>
            <a:off x="2050823" y="1079500"/>
            <a:ext cx="5042354" cy="3367088"/>
          </a:xfrm>
          <a:prstGeom prst="rect">
            <a:avLst/>
          </a:prstGeom>
        </p:spPr>
      </p:pic>
      <p:sp>
        <p:nvSpPr>
          <p:cNvPr id="11" name="Textfeld 10">
            <a:extLst>
              <a:ext uri="{FF2B5EF4-FFF2-40B4-BE49-F238E27FC236}">
                <a16:creationId xmlns:a16="http://schemas.microsoft.com/office/drawing/2014/main" id="{093AFFEB-32BE-14FA-5833-B234D300DA87}"/>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15" name="Stern: 8 Zacken 14">
            <a:extLst>
              <a:ext uri="{FF2B5EF4-FFF2-40B4-BE49-F238E27FC236}">
                <a16:creationId xmlns:a16="http://schemas.microsoft.com/office/drawing/2014/main" id="{837AE758-DB25-E6DA-5993-9DACE2EA3BC8}"/>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a:t>
            </a:r>
            <a:endParaRPr lang="de-DE" sz="4000" dirty="0"/>
          </a:p>
        </p:txBody>
      </p:sp>
      <p:sp>
        <p:nvSpPr>
          <p:cNvPr id="2" name="Foliennummernplatzhalter 1">
            <a:extLst>
              <a:ext uri="{FF2B5EF4-FFF2-40B4-BE49-F238E27FC236}">
                <a16:creationId xmlns:a16="http://schemas.microsoft.com/office/drawing/2014/main" id="{37614D3A-02B7-5E4C-5E2F-45CD7110D0D4}"/>
              </a:ext>
            </a:extLst>
          </p:cNvPr>
          <p:cNvSpPr>
            <a:spLocks noGrp="1"/>
          </p:cNvSpPr>
          <p:nvPr>
            <p:ph type="sldNum" sz="quarter" idx="12"/>
          </p:nvPr>
        </p:nvSpPr>
        <p:spPr/>
        <p:txBody>
          <a:bodyPr/>
          <a:lstStyle/>
          <a:p>
            <a:fld id="{16EFD5B1-68CB-4A29-8F6C-4D18DB05CB6D}" type="slidenum">
              <a:rPr lang="de-DE" smtClean="0"/>
              <a:pPr/>
              <a:t>15</a:t>
            </a:fld>
            <a:endParaRPr lang="de-DE"/>
          </a:p>
        </p:txBody>
      </p:sp>
      <p:sp>
        <p:nvSpPr>
          <p:cNvPr id="3" name="Textfeld 2">
            <a:extLst>
              <a:ext uri="{FF2B5EF4-FFF2-40B4-BE49-F238E27FC236}">
                <a16:creationId xmlns:a16="http://schemas.microsoft.com/office/drawing/2014/main" id="{1B31EB01-DA62-B971-BF59-DC9F584FADB7}"/>
              </a:ext>
            </a:extLst>
          </p:cNvPr>
          <p:cNvSpPr txBox="1"/>
          <p:nvPr/>
        </p:nvSpPr>
        <p:spPr>
          <a:xfrm>
            <a:off x="360000" y="987574"/>
            <a:ext cx="2448272" cy="369332"/>
          </a:xfrm>
          <a:prstGeom prst="rect">
            <a:avLst/>
          </a:prstGeom>
          <a:noFill/>
        </p:spPr>
        <p:txBody>
          <a:bodyPr wrap="square" rtlCol="0">
            <a:spAutoFit/>
          </a:bodyPr>
          <a:lstStyle/>
          <a:p>
            <a:r>
              <a:rPr lang="de-AT" dirty="0"/>
              <a:t>1. Blaumeise</a:t>
            </a:r>
            <a:endParaRPr lang="de-DE" dirty="0"/>
          </a:p>
        </p:txBody>
      </p:sp>
      <p:pic>
        <p:nvPicPr>
          <p:cNvPr id="4" name="Medien1Blaumeise">
            <a:hlinkClick r:id="" action="ppaction://media"/>
            <a:extLst>
              <a:ext uri="{FF2B5EF4-FFF2-40B4-BE49-F238E27FC236}">
                <a16:creationId xmlns:a16="http://schemas.microsoft.com/office/drawing/2014/main" id="{D87B8F91-312D-A164-529B-D2A3E8C8DD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Tree>
    <p:extLst>
      <p:ext uri="{BB962C8B-B14F-4D97-AF65-F5344CB8AC3E}">
        <p14:creationId xmlns:p14="http://schemas.microsoft.com/office/powerpoint/2010/main" val="42133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5E9F3-1AEE-3ACF-2B76-298584C7C4B1}"/>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2A3701AA-6326-5620-A6F9-C54CABEF2EFB}"/>
              </a:ext>
            </a:extLst>
          </p:cNvPr>
          <p:cNvSpPr>
            <a:spLocks noGrp="1"/>
          </p:cNvSpPr>
          <p:nvPr>
            <p:ph type="title"/>
          </p:nvPr>
        </p:nvSpPr>
        <p:spPr/>
        <p:txBody>
          <a:bodyPr/>
          <a:lstStyle/>
          <a:p>
            <a:r>
              <a:rPr lang="de-AT" dirty="0"/>
              <a:t>Vögel im Sommer</a:t>
            </a:r>
            <a:endParaRPr lang="de-DE" dirty="0"/>
          </a:p>
        </p:txBody>
      </p:sp>
      <p:pic>
        <p:nvPicPr>
          <p:cNvPr id="10" name="Inhaltsplatzhalter 9">
            <a:extLst>
              <a:ext uri="{FF2B5EF4-FFF2-40B4-BE49-F238E27FC236}">
                <a16:creationId xmlns:a16="http://schemas.microsoft.com/office/drawing/2014/main" id="{78DEF0E6-B4D6-1092-D47F-4FB8A2BF21B9}"/>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p:blipFill>
        <p:spPr>
          <a:xfrm>
            <a:off x="2050823" y="1079500"/>
            <a:ext cx="5042354" cy="3367088"/>
          </a:xfrm>
          <a:prstGeom prst="rect">
            <a:avLst/>
          </a:prstGeom>
        </p:spPr>
      </p:pic>
      <p:sp>
        <p:nvSpPr>
          <p:cNvPr id="15" name="Stern: 8 Zacken 14">
            <a:extLst>
              <a:ext uri="{FF2B5EF4-FFF2-40B4-BE49-F238E27FC236}">
                <a16:creationId xmlns:a16="http://schemas.microsoft.com/office/drawing/2014/main" id="{9071B3E6-5EF4-A547-FA19-456F13EF2A3A}"/>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2</a:t>
            </a:r>
            <a:endParaRPr lang="de-DE" sz="4000" dirty="0"/>
          </a:p>
        </p:txBody>
      </p:sp>
      <p:sp>
        <p:nvSpPr>
          <p:cNvPr id="2" name="Textfeld 1">
            <a:extLst>
              <a:ext uri="{FF2B5EF4-FFF2-40B4-BE49-F238E27FC236}">
                <a16:creationId xmlns:a16="http://schemas.microsoft.com/office/drawing/2014/main" id="{E034931F-09FB-F9F1-7F6B-5AB6E4B57968}"/>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3" name="Foliennummernplatzhalter 2">
            <a:extLst>
              <a:ext uri="{FF2B5EF4-FFF2-40B4-BE49-F238E27FC236}">
                <a16:creationId xmlns:a16="http://schemas.microsoft.com/office/drawing/2014/main" id="{8B9B398E-7B4F-580C-A6D0-A2CA9CB90F60}"/>
              </a:ext>
            </a:extLst>
          </p:cNvPr>
          <p:cNvSpPr>
            <a:spLocks noGrp="1"/>
          </p:cNvSpPr>
          <p:nvPr>
            <p:ph type="sldNum" sz="quarter" idx="12"/>
          </p:nvPr>
        </p:nvSpPr>
        <p:spPr/>
        <p:txBody>
          <a:bodyPr/>
          <a:lstStyle/>
          <a:p>
            <a:fld id="{16EFD5B1-68CB-4A29-8F6C-4D18DB05CB6D}" type="slidenum">
              <a:rPr lang="de-DE" smtClean="0"/>
              <a:pPr/>
              <a:t>16</a:t>
            </a:fld>
            <a:endParaRPr lang="de-DE"/>
          </a:p>
        </p:txBody>
      </p:sp>
      <p:sp>
        <p:nvSpPr>
          <p:cNvPr id="4" name="Textfeld 3">
            <a:extLst>
              <a:ext uri="{FF2B5EF4-FFF2-40B4-BE49-F238E27FC236}">
                <a16:creationId xmlns:a16="http://schemas.microsoft.com/office/drawing/2014/main" id="{C0DEDFB6-DE69-C929-8532-94E394E6D1CB}"/>
              </a:ext>
            </a:extLst>
          </p:cNvPr>
          <p:cNvSpPr txBox="1"/>
          <p:nvPr/>
        </p:nvSpPr>
        <p:spPr>
          <a:xfrm>
            <a:off x="360000" y="987574"/>
            <a:ext cx="2448272" cy="369332"/>
          </a:xfrm>
          <a:prstGeom prst="rect">
            <a:avLst/>
          </a:prstGeom>
          <a:noFill/>
        </p:spPr>
        <p:txBody>
          <a:bodyPr wrap="square" rtlCol="0">
            <a:spAutoFit/>
          </a:bodyPr>
          <a:lstStyle/>
          <a:p>
            <a:r>
              <a:rPr lang="de-AT" dirty="0"/>
              <a:t>2. Mauersegler</a:t>
            </a:r>
            <a:endParaRPr lang="de-DE" dirty="0"/>
          </a:p>
        </p:txBody>
      </p:sp>
      <p:pic>
        <p:nvPicPr>
          <p:cNvPr id="5" name="Medien2Mauersegler">
            <a:hlinkClick r:id="" action="ppaction://media"/>
            <a:extLst>
              <a:ext uri="{FF2B5EF4-FFF2-40B4-BE49-F238E27FC236}">
                <a16:creationId xmlns:a16="http://schemas.microsoft.com/office/drawing/2014/main" id="{B5CC2019-11DA-8EAC-577B-EC6A78C9E7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Tree>
    <p:extLst>
      <p:ext uri="{BB962C8B-B14F-4D97-AF65-F5344CB8AC3E}">
        <p14:creationId xmlns:p14="http://schemas.microsoft.com/office/powerpoint/2010/main" val="291339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CA4EA-DE2C-5D4D-BEF4-D2BB31583986}"/>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4B89499C-AEAE-1755-06E9-0C5223E7644F}"/>
              </a:ext>
            </a:extLst>
          </p:cNvPr>
          <p:cNvSpPr>
            <a:spLocks noGrp="1"/>
          </p:cNvSpPr>
          <p:nvPr>
            <p:ph type="title"/>
          </p:nvPr>
        </p:nvSpPr>
        <p:spPr/>
        <p:txBody>
          <a:bodyPr/>
          <a:lstStyle/>
          <a:p>
            <a:r>
              <a:rPr lang="de-AT" dirty="0"/>
              <a:t>Vögel im Sommer</a:t>
            </a:r>
            <a:endParaRPr lang="de-DE" dirty="0"/>
          </a:p>
        </p:txBody>
      </p:sp>
      <p:pic>
        <p:nvPicPr>
          <p:cNvPr id="10" name="Inhaltsplatzhalter 9">
            <a:extLst>
              <a:ext uri="{FF2B5EF4-FFF2-40B4-BE49-F238E27FC236}">
                <a16:creationId xmlns:a16="http://schemas.microsoft.com/office/drawing/2014/main" id="{9651227E-A52E-A9B4-E974-F5B7224C4A91}"/>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2050823" y="1079500"/>
            <a:ext cx="5042354" cy="3367088"/>
          </a:xfrm>
          <a:prstGeom prst="rect">
            <a:avLst/>
          </a:prstGeom>
        </p:spPr>
      </p:pic>
      <p:sp>
        <p:nvSpPr>
          <p:cNvPr id="11" name="Textfeld 10">
            <a:extLst>
              <a:ext uri="{FF2B5EF4-FFF2-40B4-BE49-F238E27FC236}">
                <a16:creationId xmlns:a16="http://schemas.microsoft.com/office/drawing/2014/main" id="{4AC2A69B-582B-1931-D0FF-E1E2B5DDACB7}"/>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15" name="Stern: 8 Zacken 14">
            <a:extLst>
              <a:ext uri="{FF2B5EF4-FFF2-40B4-BE49-F238E27FC236}">
                <a16:creationId xmlns:a16="http://schemas.microsoft.com/office/drawing/2014/main" id="{5E5B8B83-9259-5543-45E6-FF3464AC3AC7}"/>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3</a:t>
            </a:r>
            <a:endParaRPr lang="de-DE" sz="4000" dirty="0"/>
          </a:p>
        </p:txBody>
      </p:sp>
      <p:sp>
        <p:nvSpPr>
          <p:cNvPr id="2" name="Foliennummernplatzhalter 1">
            <a:extLst>
              <a:ext uri="{FF2B5EF4-FFF2-40B4-BE49-F238E27FC236}">
                <a16:creationId xmlns:a16="http://schemas.microsoft.com/office/drawing/2014/main" id="{90A18B13-DC27-48B5-B1C9-BA36D5A63E96}"/>
              </a:ext>
            </a:extLst>
          </p:cNvPr>
          <p:cNvSpPr>
            <a:spLocks noGrp="1"/>
          </p:cNvSpPr>
          <p:nvPr>
            <p:ph type="sldNum" sz="quarter" idx="12"/>
          </p:nvPr>
        </p:nvSpPr>
        <p:spPr/>
        <p:txBody>
          <a:bodyPr/>
          <a:lstStyle/>
          <a:p>
            <a:fld id="{16EFD5B1-68CB-4A29-8F6C-4D18DB05CB6D}" type="slidenum">
              <a:rPr lang="de-DE" smtClean="0"/>
              <a:pPr/>
              <a:t>17</a:t>
            </a:fld>
            <a:endParaRPr lang="de-DE"/>
          </a:p>
        </p:txBody>
      </p:sp>
      <p:sp>
        <p:nvSpPr>
          <p:cNvPr id="3" name="Textfeld 2">
            <a:extLst>
              <a:ext uri="{FF2B5EF4-FFF2-40B4-BE49-F238E27FC236}">
                <a16:creationId xmlns:a16="http://schemas.microsoft.com/office/drawing/2014/main" id="{F436E69C-2D82-2B82-75D5-FC168C68C07D}"/>
              </a:ext>
            </a:extLst>
          </p:cNvPr>
          <p:cNvSpPr txBox="1"/>
          <p:nvPr/>
        </p:nvSpPr>
        <p:spPr>
          <a:xfrm>
            <a:off x="360000" y="987574"/>
            <a:ext cx="2448272" cy="369332"/>
          </a:xfrm>
          <a:prstGeom prst="rect">
            <a:avLst/>
          </a:prstGeom>
          <a:noFill/>
        </p:spPr>
        <p:txBody>
          <a:bodyPr wrap="square" rtlCol="0">
            <a:spAutoFit/>
          </a:bodyPr>
          <a:lstStyle/>
          <a:p>
            <a:r>
              <a:rPr lang="de-AT" dirty="0"/>
              <a:t>3. Grünfink</a:t>
            </a:r>
            <a:endParaRPr lang="de-DE" dirty="0"/>
          </a:p>
        </p:txBody>
      </p:sp>
      <p:pic>
        <p:nvPicPr>
          <p:cNvPr id="4" name="Medien3Grünfink">
            <a:hlinkClick r:id="" action="ppaction://media"/>
            <a:extLst>
              <a:ext uri="{FF2B5EF4-FFF2-40B4-BE49-F238E27FC236}">
                <a16:creationId xmlns:a16="http://schemas.microsoft.com/office/drawing/2014/main" id="{9D0F4985-B4AB-150C-7A2E-E47C1F3C47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Tree>
    <p:extLst>
      <p:ext uri="{BB962C8B-B14F-4D97-AF65-F5344CB8AC3E}">
        <p14:creationId xmlns:p14="http://schemas.microsoft.com/office/powerpoint/2010/main" val="14823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33F91-842C-29F1-5D03-E2F30AE77EB4}"/>
            </a:ext>
          </a:extLst>
        </p:cNvPr>
        <p:cNvGrpSpPr/>
        <p:nvPr/>
      </p:nvGrpSpPr>
      <p:grpSpPr>
        <a:xfrm>
          <a:off x="0" y="0"/>
          <a:ext cx="0" cy="0"/>
          <a:chOff x="0" y="0"/>
          <a:chExt cx="0" cy="0"/>
        </a:xfrm>
      </p:grpSpPr>
      <p:pic>
        <p:nvPicPr>
          <p:cNvPr id="9" name="Inhaltsplatzhalter 8" descr="Ein Bild, das draußen, Vogel, Schnabel, Flügel enthält.&#10;&#10;KI-generierte Inhalte können fehlerhaft sein.">
            <a:extLst>
              <a:ext uri="{FF2B5EF4-FFF2-40B4-BE49-F238E27FC236}">
                <a16:creationId xmlns:a16="http://schemas.microsoft.com/office/drawing/2014/main" id="{C26442E2-50F8-4BC2-7EE1-540B04B35CC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l="15610" t="-307" r="148" b="307"/>
          <a:stretch/>
        </p:blipFill>
        <p:spPr>
          <a:xfrm>
            <a:off x="2052000" y="1080000"/>
            <a:ext cx="5042354" cy="3367088"/>
          </a:xfrm>
        </p:spPr>
      </p:pic>
      <p:sp>
        <p:nvSpPr>
          <p:cNvPr id="6" name="Titel 5">
            <a:extLst>
              <a:ext uri="{FF2B5EF4-FFF2-40B4-BE49-F238E27FC236}">
                <a16:creationId xmlns:a16="http://schemas.microsoft.com/office/drawing/2014/main" id="{EDA88774-6771-019D-2D15-C39A60996ED1}"/>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B1329689-138C-2447-5181-62B83A9E2AE5}"/>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4</a:t>
            </a:r>
            <a:endParaRPr lang="de-DE" sz="4000" dirty="0"/>
          </a:p>
        </p:txBody>
      </p:sp>
      <p:sp>
        <p:nvSpPr>
          <p:cNvPr id="2" name="Textfeld 1">
            <a:extLst>
              <a:ext uri="{FF2B5EF4-FFF2-40B4-BE49-F238E27FC236}">
                <a16:creationId xmlns:a16="http://schemas.microsoft.com/office/drawing/2014/main" id="{F1890B66-89E3-82E6-FE8B-E28AEE59346C}"/>
              </a:ext>
            </a:extLst>
          </p:cNvPr>
          <p:cNvSpPr txBox="1"/>
          <p:nvPr/>
        </p:nvSpPr>
        <p:spPr>
          <a:xfrm>
            <a:off x="5762374" y="4439709"/>
            <a:ext cx="1330803" cy="261610"/>
          </a:xfrm>
          <a:prstGeom prst="rect">
            <a:avLst/>
          </a:prstGeom>
          <a:noFill/>
        </p:spPr>
        <p:txBody>
          <a:bodyPr wrap="square" rtlCol="0">
            <a:spAutoFit/>
          </a:bodyPr>
          <a:lstStyle/>
          <a:p>
            <a:r>
              <a:rPr lang="de-AT" sz="1100" dirty="0"/>
              <a:t>©NABU/B. Schreck</a:t>
            </a:r>
            <a:endParaRPr lang="de-DE" sz="1100" dirty="0"/>
          </a:p>
        </p:txBody>
      </p:sp>
      <p:sp>
        <p:nvSpPr>
          <p:cNvPr id="3" name="Foliennummernplatzhalter 2">
            <a:extLst>
              <a:ext uri="{FF2B5EF4-FFF2-40B4-BE49-F238E27FC236}">
                <a16:creationId xmlns:a16="http://schemas.microsoft.com/office/drawing/2014/main" id="{B0853D0A-3821-40AA-9A56-58624E91AF79}"/>
              </a:ext>
            </a:extLst>
          </p:cNvPr>
          <p:cNvSpPr>
            <a:spLocks noGrp="1"/>
          </p:cNvSpPr>
          <p:nvPr>
            <p:ph type="sldNum" sz="quarter" idx="12"/>
          </p:nvPr>
        </p:nvSpPr>
        <p:spPr/>
        <p:txBody>
          <a:bodyPr/>
          <a:lstStyle/>
          <a:p>
            <a:fld id="{16EFD5B1-68CB-4A29-8F6C-4D18DB05CB6D}" type="slidenum">
              <a:rPr lang="de-DE" smtClean="0"/>
              <a:pPr/>
              <a:t>18</a:t>
            </a:fld>
            <a:endParaRPr lang="de-DE"/>
          </a:p>
        </p:txBody>
      </p:sp>
      <p:sp>
        <p:nvSpPr>
          <p:cNvPr id="4" name="Textfeld 3">
            <a:extLst>
              <a:ext uri="{FF2B5EF4-FFF2-40B4-BE49-F238E27FC236}">
                <a16:creationId xmlns:a16="http://schemas.microsoft.com/office/drawing/2014/main" id="{120317A1-2157-467D-06B2-A19CA6F09DFB}"/>
              </a:ext>
            </a:extLst>
          </p:cNvPr>
          <p:cNvSpPr txBox="1"/>
          <p:nvPr/>
        </p:nvSpPr>
        <p:spPr>
          <a:xfrm>
            <a:off x="360000" y="987574"/>
            <a:ext cx="2448272" cy="369332"/>
          </a:xfrm>
          <a:prstGeom prst="rect">
            <a:avLst/>
          </a:prstGeom>
          <a:noFill/>
        </p:spPr>
        <p:txBody>
          <a:bodyPr wrap="square" rtlCol="0">
            <a:spAutoFit/>
          </a:bodyPr>
          <a:lstStyle/>
          <a:p>
            <a:r>
              <a:rPr lang="de-AT" dirty="0"/>
              <a:t>4. Elster</a:t>
            </a:r>
            <a:endParaRPr lang="de-DE" dirty="0"/>
          </a:p>
        </p:txBody>
      </p:sp>
      <p:pic>
        <p:nvPicPr>
          <p:cNvPr id="5" name="Medien4Elster">
            <a:hlinkClick r:id="" action="ppaction://media"/>
            <a:extLst>
              <a:ext uri="{FF2B5EF4-FFF2-40B4-BE49-F238E27FC236}">
                <a16:creationId xmlns:a16="http://schemas.microsoft.com/office/drawing/2014/main" id="{7BB30DE1-0A81-2361-B70E-195064E99B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Tree>
    <p:extLst>
      <p:ext uri="{BB962C8B-B14F-4D97-AF65-F5344CB8AC3E}">
        <p14:creationId xmlns:p14="http://schemas.microsoft.com/office/powerpoint/2010/main" val="329008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A75F1-5345-DCEA-F8CE-65679CB6A5F2}"/>
            </a:ext>
          </a:extLst>
        </p:cNvPr>
        <p:cNvGrpSpPr/>
        <p:nvPr/>
      </p:nvGrpSpPr>
      <p:grpSpPr>
        <a:xfrm>
          <a:off x="0" y="0"/>
          <a:ext cx="0" cy="0"/>
          <a:chOff x="0" y="0"/>
          <a:chExt cx="0" cy="0"/>
        </a:xfrm>
      </p:grpSpPr>
      <p:pic>
        <p:nvPicPr>
          <p:cNvPr id="3" name="Grafik 2" descr="Ein Bild, das Singvogel, Vogel, Star, draußen enthält.&#10;&#10;KI-generierte Inhalte können fehlerhaft sein.">
            <a:extLst>
              <a:ext uri="{FF2B5EF4-FFF2-40B4-BE49-F238E27FC236}">
                <a16:creationId xmlns:a16="http://schemas.microsoft.com/office/drawing/2014/main" id="{AB0A83A6-C4C6-F615-1630-387AC179DE84}"/>
              </a:ext>
            </a:extLst>
          </p:cNvPr>
          <p:cNvPicPr>
            <a:picLocks noChangeAspect="1"/>
          </p:cNvPicPr>
          <p:nvPr/>
        </p:nvPicPr>
        <p:blipFill>
          <a:blip r:embed="rId5" cstate="print">
            <a:extLst>
              <a:ext uri="{28A0092B-C50C-407E-A947-70E740481C1C}">
                <a14:useLocalDpi xmlns:a14="http://schemas.microsoft.com/office/drawing/2010/main" val="0"/>
              </a:ext>
            </a:extLst>
          </a:blip>
          <a:srcRect l="780"/>
          <a:stretch/>
        </p:blipFill>
        <p:spPr>
          <a:xfrm>
            <a:off x="2052000" y="1080000"/>
            <a:ext cx="5042355" cy="3366000"/>
          </a:xfrm>
          <a:prstGeom prst="rect">
            <a:avLst/>
          </a:prstGeom>
        </p:spPr>
      </p:pic>
      <p:sp>
        <p:nvSpPr>
          <p:cNvPr id="6" name="Titel 5">
            <a:extLst>
              <a:ext uri="{FF2B5EF4-FFF2-40B4-BE49-F238E27FC236}">
                <a16:creationId xmlns:a16="http://schemas.microsoft.com/office/drawing/2014/main" id="{190223F5-0CFE-353A-DA3E-B515E3274C39}"/>
              </a:ext>
            </a:extLst>
          </p:cNvPr>
          <p:cNvSpPr>
            <a:spLocks noGrp="1"/>
          </p:cNvSpPr>
          <p:nvPr>
            <p:ph type="title"/>
          </p:nvPr>
        </p:nvSpPr>
        <p:spPr/>
        <p:txBody>
          <a:bodyPr/>
          <a:lstStyle/>
          <a:p>
            <a:r>
              <a:rPr lang="de-AT" dirty="0"/>
              <a:t>Vögel im Sommer</a:t>
            </a:r>
            <a:endParaRPr lang="de-DE" dirty="0"/>
          </a:p>
        </p:txBody>
      </p:sp>
      <p:sp>
        <p:nvSpPr>
          <p:cNvPr id="11" name="Textfeld 10">
            <a:extLst>
              <a:ext uri="{FF2B5EF4-FFF2-40B4-BE49-F238E27FC236}">
                <a16:creationId xmlns:a16="http://schemas.microsoft.com/office/drawing/2014/main" id="{C6796B60-1CAE-19E4-971F-41DE4B0ABAA5}"/>
              </a:ext>
            </a:extLst>
          </p:cNvPr>
          <p:cNvSpPr txBox="1"/>
          <p:nvPr/>
        </p:nvSpPr>
        <p:spPr>
          <a:xfrm>
            <a:off x="5762374" y="4439709"/>
            <a:ext cx="1330803" cy="261610"/>
          </a:xfrm>
          <a:prstGeom prst="rect">
            <a:avLst/>
          </a:prstGeom>
          <a:noFill/>
        </p:spPr>
        <p:txBody>
          <a:bodyPr wrap="square" rtlCol="0">
            <a:spAutoFit/>
          </a:bodyPr>
          <a:lstStyle/>
          <a:p>
            <a:r>
              <a:rPr lang="de-AT" sz="1100" dirty="0"/>
              <a:t>©NABU/D. Jelinek</a:t>
            </a:r>
            <a:endParaRPr lang="de-DE" sz="1100" dirty="0"/>
          </a:p>
        </p:txBody>
      </p:sp>
      <p:sp>
        <p:nvSpPr>
          <p:cNvPr id="15" name="Stern: 8 Zacken 14">
            <a:extLst>
              <a:ext uri="{FF2B5EF4-FFF2-40B4-BE49-F238E27FC236}">
                <a16:creationId xmlns:a16="http://schemas.microsoft.com/office/drawing/2014/main" id="{51F5F433-8364-83EF-8009-86F6E8639DC3}"/>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5</a:t>
            </a:r>
            <a:endParaRPr lang="de-DE" sz="4000" dirty="0"/>
          </a:p>
        </p:txBody>
      </p:sp>
      <p:sp>
        <p:nvSpPr>
          <p:cNvPr id="2" name="Foliennummernplatzhalter 1">
            <a:extLst>
              <a:ext uri="{FF2B5EF4-FFF2-40B4-BE49-F238E27FC236}">
                <a16:creationId xmlns:a16="http://schemas.microsoft.com/office/drawing/2014/main" id="{4C498A74-926C-7CD8-21C8-DD2457EF56C6}"/>
              </a:ext>
            </a:extLst>
          </p:cNvPr>
          <p:cNvSpPr>
            <a:spLocks noGrp="1"/>
          </p:cNvSpPr>
          <p:nvPr>
            <p:ph type="sldNum" sz="quarter" idx="12"/>
          </p:nvPr>
        </p:nvSpPr>
        <p:spPr/>
        <p:txBody>
          <a:bodyPr/>
          <a:lstStyle/>
          <a:p>
            <a:fld id="{16EFD5B1-68CB-4A29-8F6C-4D18DB05CB6D}" type="slidenum">
              <a:rPr lang="de-DE" smtClean="0"/>
              <a:pPr/>
              <a:t>19</a:t>
            </a:fld>
            <a:endParaRPr lang="de-DE"/>
          </a:p>
        </p:txBody>
      </p:sp>
      <p:pic>
        <p:nvPicPr>
          <p:cNvPr id="4" name="Medien5Star">
            <a:hlinkClick r:id="" action="ppaction://media"/>
            <a:extLst>
              <a:ext uri="{FF2B5EF4-FFF2-40B4-BE49-F238E27FC236}">
                <a16:creationId xmlns:a16="http://schemas.microsoft.com/office/drawing/2014/main" id="{2E290ADF-3919-AA65-83EC-46A955C301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A06B89D1-5A75-74DB-05CD-E76989C4A6D0}"/>
              </a:ext>
            </a:extLst>
          </p:cNvPr>
          <p:cNvSpPr txBox="1"/>
          <p:nvPr/>
        </p:nvSpPr>
        <p:spPr>
          <a:xfrm>
            <a:off x="360000" y="987574"/>
            <a:ext cx="2448272" cy="369332"/>
          </a:xfrm>
          <a:prstGeom prst="rect">
            <a:avLst/>
          </a:prstGeom>
          <a:noFill/>
        </p:spPr>
        <p:txBody>
          <a:bodyPr wrap="square" rtlCol="0">
            <a:spAutoFit/>
          </a:bodyPr>
          <a:lstStyle/>
          <a:p>
            <a:r>
              <a:rPr lang="de-AT" dirty="0"/>
              <a:t>5. Star</a:t>
            </a:r>
            <a:endParaRPr lang="de-DE" dirty="0"/>
          </a:p>
        </p:txBody>
      </p:sp>
    </p:spTree>
    <p:extLst>
      <p:ext uri="{BB962C8B-B14F-4D97-AF65-F5344CB8AC3E}">
        <p14:creationId xmlns:p14="http://schemas.microsoft.com/office/powerpoint/2010/main" val="291955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3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13A2C868-9BD3-7802-A8D4-B06C78D203BC}"/>
              </a:ext>
            </a:extLst>
          </p:cNvPr>
          <p:cNvSpPr>
            <a:spLocks noGrp="1"/>
          </p:cNvSpPr>
          <p:nvPr>
            <p:ph sz="half" idx="1"/>
          </p:nvPr>
        </p:nvSpPr>
        <p:spPr/>
        <p:txBody>
          <a:bodyPr/>
          <a:lstStyle/>
          <a:p>
            <a:pPr marL="285750" indent="-285750">
              <a:buFont typeface="Wingdings" panose="05000000000000000000" pitchFamily="2" charset="2"/>
              <a:buChar char="Ø"/>
            </a:pPr>
            <a:r>
              <a:rPr lang="de-AT" dirty="0"/>
              <a:t>Sie besitzen Federn</a:t>
            </a:r>
          </a:p>
          <a:p>
            <a:pPr marL="285750" indent="-285750">
              <a:buFont typeface="Wingdings" panose="05000000000000000000" pitchFamily="2" charset="2"/>
              <a:buChar char="Ø"/>
            </a:pPr>
            <a:r>
              <a:rPr lang="de-AT" dirty="0"/>
              <a:t>Vögel können fliegen (mit einigen Ausnahmen: z.B. Laufvögel, Pinguine, …)</a:t>
            </a:r>
          </a:p>
          <a:p>
            <a:pPr marL="285750" indent="-285750">
              <a:buFont typeface="Wingdings" panose="05000000000000000000" pitchFamily="2" charset="2"/>
              <a:buChar char="Ø"/>
            </a:pPr>
            <a:r>
              <a:rPr lang="de-AT" dirty="0"/>
              <a:t>Sie legen Eier</a:t>
            </a:r>
          </a:p>
          <a:p>
            <a:pPr marL="285750" indent="-285750">
              <a:buFont typeface="Wingdings" panose="05000000000000000000" pitchFamily="2" charset="2"/>
              <a:buChar char="Ø"/>
            </a:pPr>
            <a:r>
              <a:rPr lang="de-AT" dirty="0"/>
              <a:t>Schnabel ohne echte Zähne</a:t>
            </a:r>
          </a:p>
          <a:p>
            <a:pPr marL="285750" indent="-285750">
              <a:buFont typeface="Wingdings" panose="05000000000000000000" pitchFamily="2" charset="2"/>
              <a:buChar char="Ø"/>
            </a:pPr>
            <a:r>
              <a:rPr lang="de-AT" dirty="0"/>
              <a:t>Skelett aus hohlen Knochen</a:t>
            </a:r>
          </a:p>
          <a:p>
            <a:pPr marL="285750" indent="-285750">
              <a:buFont typeface="Wingdings" panose="05000000000000000000" pitchFamily="2" charset="2"/>
              <a:buChar char="Ø"/>
            </a:pPr>
            <a:r>
              <a:rPr lang="de-AT" dirty="0"/>
              <a:t>Konstante Körpertemperatur</a:t>
            </a:r>
          </a:p>
          <a:p>
            <a:pPr marL="285750" indent="-285750">
              <a:buFont typeface="Wingdings" panose="05000000000000000000" pitchFamily="2" charset="2"/>
              <a:buChar char="Ø"/>
            </a:pPr>
            <a:r>
              <a:rPr lang="de-AT" dirty="0"/>
              <a:t>Nachfahren der Dinosaurier</a:t>
            </a:r>
            <a:endParaRPr lang="de-DE" dirty="0"/>
          </a:p>
        </p:txBody>
      </p:sp>
      <p:pic>
        <p:nvPicPr>
          <p:cNvPr id="22" name="Bildplatzhalter 21" descr="Vogeleier im Nest zwischen Frühlingsblüten">
            <a:extLst>
              <a:ext uri="{FF2B5EF4-FFF2-40B4-BE49-F238E27FC236}">
                <a16:creationId xmlns:a16="http://schemas.microsoft.com/office/drawing/2014/main" id="{E096C1CD-6049-EBF7-7043-A627D55EE2C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435" b="15435"/>
          <a:stretch/>
        </p:blipFill>
        <p:spPr>
          <a:xfrm>
            <a:off x="5940000" y="1648800"/>
            <a:ext cx="3211286" cy="1479600"/>
          </a:xfrm>
        </p:spPr>
      </p:pic>
      <p:pic>
        <p:nvPicPr>
          <p:cNvPr id="19" name="Bildplatzhalter 18" descr="Pfau mit aufgestellten Federn, schlägt Rad">
            <a:extLst>
              <a:ext uri="{FF2B5EF4-FFF2-40B4-BE49-F238E27FC236}">
                <a16:creationId xmlns:a16="http://schemas.microsoft.com/office/drawing/2014/main" id="{9CE660B2-DA98-FB19-A322-4C92ACB472E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5435" b="15435"/>
          <a:stretch/>
        </p:blipFill>
        <p:spPr/>
      </p:pic>
      <p:sp>
        <p:nvSpPr>
          <p:cNvPr id="16" name="Textplatzhalter 15">
            <a:extLst>
              <a:ext uri="{FF2B5EF4-FFF2-40B4-BE49-F238E27FC236}">
                <a16:creationId xmlns:a16="http://schemas.microsoft.com/office/drawing/2014/main" id="{8FB197A2-1064-53E8-8792-691C94557BB7}"/>
              </a:ext>
            </a:extLst>
          </p:cNvPr>
          <p:cNvSpPr>
            <a:spLocks noGrp="1"/>
          </p:cNvSpPr>
          <p:nvPr>
            <p:ph type="body" sz="quarter" idx="15"/>
          </p:nvPr>
        </p:nvSpPr>
        <p:spPr/>
        <p:txBody>
          <a:bodyPr/>
          <a:lstStyle/>
          <a:p>
            <a:endParaRPr lang="de-DE" dirty="0"/>
          </a:p>
        </p:txBody>
      </p:sp>
      <p:pic>
        <p:nvPicPr>
          <p:cNvPr id="2" name="Bildplatzhalter 1">
            <a:extLst>
              <a:ext uri="{FF2B5EF4-FFF2-40B4-BE49-F238E27FC236}">
                <a16:creationId xmlns:a16="http://schemas.microsoft.com/office/drawing/2014/main" id="{B27F16ED-1B5C-AA60-A5D2-D2A56CFAC202}"/>
              </a:ext>
            </a:extLst>
          </p:cNvPr>
          <p:cNvPicPr>
            <a:picLocks noGrp="1" noChangeAspect="1"/>
          </p:cNvPicPr>
          <p:nvPr>
            <p:ph type="pic" sz="quarter" idx="16"/>
          </p:nvPr>
        </p:nvPicPr>
        <p:blipFill>
          <a:blip r:embed="rId5"/>
          <a:srcRect l="-13" t="16859" r="13" b="20783"/>
          <a:stretch/>
        </p:blipFill>
        <p:spPr>
          <a:xfrm>
            <a:off x="5940001" y="3297600"/>
            <a:ext cx="3203575" cy="1479600"/>
          </a:xfrm>
          <a:prstGeom prst="rect">
            <a:avLst/>
          </a:prstGeom>
        </p:spPr>
      </p:pic>
      <p:sp>
        <p:nvSpPr>
          <p:cNvPr id="9" name="Titel 8">
            <a:extLst>
              <a:ext uri="{FF2B5EF4-FFF2-40B4-BE49-F238E27FC236}">
                <a16:creationId xmlns:a16="http://schemas.microsoft.com/office/drawing/2014/main" id="{0449898E-71B7-1F5F-9FAA-6DD83001F974}"/>
              </a:ext>
            </a:extLst>
          </p:cNvPr>
          <p:cNvSpPr>
            <a:spLocks noGrp="1"/>
          </p:cNvSpPr>
          <p:nvPr>
            <p:ph type="title"/>
          </p:nvPr>
        </p:nvSpPr>
        <p:spPr/>
        <p:txBody>
          <a:bodyPr/>
          <a:lstStyle/>
          <a:p>
            <a:r>
              <a:rPr lang="de-AT" dirty="0"/>
              <a:t>Was wisst ihr über Vögel?</a:t>
            </a:r>
            <a:endParaRPr lang="de-DE" dirty="0"/>
          </a:p>
        </p:txBody>
      </p:sp>
    </p:spTree>
    <p:extLst>
      <p:ext uri="{BB962C8B-B14F-4D97-AF65-F5344CB8AC3E}">
        <p14:creationId xmlns:p14="http://schemas.microsoft.com/office/powerpoint/2010/main" val="122234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79AA7-5B50-71C2-9DAF-8CF1A7A400D2}"/>
            </a:ext>
          </a:extLst>
        </p:cNvPr>
        <p:cNvGrpSpPr/>
        <p:nvPr/>
      </p:nvGrpSpPr>
      <p:grpSpPr>
        <a:xfrm>
          <a:off x="0" y="0"/>
          <a:ext cx="0" cy="0"/>
          <a:chOff x="0" y="0"/>
          <a:chExt cx="0" cy="0"/>
        </a:xfrm>
      </p:grpSpPr>
      <p:pic>
        <p:nvPicPr>
          <p:cNvPr id="4" name="Grafik 3" descr="Ein Bild, das Vogel, Wildleben, draußen, Gelände enthält.&#10;&#10;KI-generierte Inhalte können fehlerhaft sein.">
            <a:extLst>
              <a:ext uri="{FF2B5EF4-FFF2-40B4-BE49-F238E27FC236}">
                <a16:creationId xmlns:a16="http://schemas.microsoft.com/office/drawing/2014/main" id="{E192E973-B06D-4288-EF83-E384ECBA141E}"/>
              </a:ext>
            </a:extLst>
          </p:cNvPr>
          <p:cNvPicPr>
            <a:picLocks noChangeAspect="1"/>
          </p:cNvPicPr>
          <p:nvPr/>
        </p:nvPicPr>
        <p:blipFill>
          <a:blip r:embed="rId5" cstate="print">
            <a:extLst>
              <a:ext uri="{28A0092B-C50C-407E-A947-70E740481C1C}">
                <a14:useLocalDpi xmlns:a14="http://schemas.microsoft.com/office/drawing/2010/main" val="0"/>
              </a:ext>
            </a:extLst>
          </a:blip>
          <a:srcRect l="760" b="7395"/>
          <a:stretch/>
        </p:blipFill>
        <p:spPr>
          <a:xfrm>
            <a:off x="2052000" y="1080000"/>
            <a:ext cx="5042355" cy="3367088"/>
          </a:xfrm>
          <a:prstGeom prst="rect">
            <a:avLst/>
          </a:prstGeom>
        </p:spPr>
      </p:pic>
      <p:sp>
        <p:nvSpPr>
          <p:cNvPr id="6" name="Titel 5">
            <a:extLst>
              <a:ext uri="{FF2B5EF4-FFF2-40B4-BE49-F238E27FC236}">
                <a16:creationId xmlns:a16="http://schemas.microsoft.com/office/drawing/2014/main" id="{39E5B641-0F8B-F393-EB9F-BB2879356AC7}"/>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1CA54274-8AA0-132E-0BDA-7833AF65ED9C}"/>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6</a:t>
            </a:r>
            <a:endParaRPr lang="de-DE" sz="4000" dirty="0"/>
          </a:p>
        </p:txBody>
      </p:sp>
      <p:sp>
        <p:nvSpPr>
          <p:cNvPr id="2" name="Textfeld 1">
            <a:extLst>
              <a:ext uri="{FF2B5EF4-FFF2-40B4-BE49-F238E27FC236}">
                <a16:creationId xmlns:a16="http://schemas.microsoft.com/office/drawing/2014/main" id="{3CD04808-11C1-E776-7FF0-3AFCBEE94596}"/>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3" name="Foliennummernplatzhalter 2">
            <a:extLst>
              <a:ext uri="{FF2B5EF4-FFF2-40B4-BE49-F238E27FC236}">
                <a16:creationId xmlns:a16="http://schemas.microsoft.com/office/drawing/2014/main" id="{A3CA29DD-0AE1-1133-978A-3CED6FECA273}"/>
              </a:ext>
            </a:extLst>
          </p:cNvPr>
          <p:cNvSpPr>
            <a:spLocks noGrp="1"/>
          </p:cNvSpPr>
          <p:nvPr>
            <p:ph type="sldNum" sz="quarter" idx="12"/>
          </p:nvPr>
        </p:nvSpPr>
        <p:spPr/>
        <p:txBody>
          <a:bodyPr/>
          <a:lstStyle/>
          <a:p>
            <a:fld id="{16EFD5B1-68CB-4A29-8F6C-4D18DB05CB6D}" type="slidenum">
              <a:rPr lang="de-DE" smtClean="0"/>
              <a:pPr/>
              <a:t>20</a:t>
            </a:fld>
            <a:endParaRPr lang="de-DE"/>
          </a:p>
        </p:txBody>
      </p:sp>
      <p:pic>
        <p:nvPicPr>
          <p:cNvPr id="5" name="Medien6Rotkehlchen">
            <a:hlinkClick r:id="" action="ppaction://media"/>
            <a:extLst>
              <a:ext uri="{FF2B5EF4-FFF2-40B4-BE49-F238E27FC236}">
                <a16:creationId xmlns:a16="http://schemas.microsoft.com/office/drawing/2014/main" id="{9A07FE7C-BD8C-FF98-B7DC-C4D0CBBCEC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7" name="Textfeld 6">
            <a:extLst>
              <a:ext uri="{FF2B5EF4-FFF2-40B4-BE49-F238E27FC236}">
                <a16:creationId xmlns:a16="http://schemas.microsoft.com/office/drawing/2014/main" id="{144D813E-1364-E0BC-2F94-04BD8536A8E0}"/>
              </a:ext>
            </a:extLst>
          </p:cNvPr>
          <p:cNvSpPr txBox="1"/>
          <p:nvPr/>
        </p:nvSpPr>
        <p:spPr>
          <a:xfrm>
            <a:off x="360000" y="987574"/>
            <a:ext cx="2448272" cy="369332"/>
          </a:xfrm>
          <a:prstGeom prst="rect">
            <a:avLst/>
          </a:prstGeom>
          <a:noFill/>
        </p:spPr>
        <p:txBody>
          <a:bodyPr wrap="square" rtlCol="0">
            <a:spAutoFit/>
          </a:bodyPr>
          <a:lstStyle/>
          <a:p>
            <a:r>
              <a:rPr lang="de-AT" dirty="0"/>
              <a:t>6. Rotkehlchen</a:t>
            </a:r>
            <a:endParaRPr lang="de-DE" dirty="0"/>
          </a:p>
        </p:txBody>
      </p:sp>
    </p:spTree>
    <p:extLst>
      <p:ext uri="{BB962C8B-B14F-4D97-AF65-F5344CB8AC3E}">
        <p14:creationId xmlns:p14="http://schemas.microsoft.com/office/powerpoint/2010/main" val="396383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3598E-197A-FAED-B37E-FC5677279439}"/>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DD428F34-E147-1C1F-9ED8-C3E0354298EA}"/>
              </a:ext>
            </a:extLst>
          </p:cNvPr>
          <p:cNvPicPr>
            <a:picLocks noChangeAspect="1"/>
          </p:cNvPicPr>
          <p:nvPr/>
        </p:nvPicPr>
        <p:blipFill>
          <a:blip r:embed="rId5" cstate="print">
            <a:extLst>
              <a:ext uri="{28A0092B-C50C-407E-A947-70E740481C1C}">
                <a14:useLocalDpi xmlns:a14="http://schemas.microsoft.com/office/drawing/2010/main" val="0"/>
              </a:ext>
            </a:extLst>
          </a:blip>
          <a:srcRect t="5434" b="5434"/>
          <a:stretch/>
        </p:blipFill>
        <p:spPr>
          <a:xfrm>
            <a:off x="2052000" y="1073709"/>
            <a:ext cx="5042355" cy="3366000"/>
          </a:xfrm>
          <a:prstGeom prst="rect">
            <a:avLst/>
          </a:prstGeom>
        </p:spPr>
      </p:pic>
      <p:sp>
        <p:nvSpPr>
          <p:cNvPr id="6" name="Titel 5">
            <a:extLst>
              <a:ext uri="{FF2B5EF4-FFF2-40B4-BE49-F238E27FC236}">
                <a16:creationId xmlns:a16="http://schemas.microsoft.com/office/drawing/2014/main" id="{F029D5A7-0F7F-6997-671F-7C7413AD00B9}"/>
              </a:ext>
            </a:extLst>
          </p:cNvPr>
          <p:cNvSpPr>
            <a:spLocks noGrp="1"/>
          </p:cNvSpPr>
          <p:nvPr>
            <p:ph type="title"/>
          </p:nvPr>
        </p:nvSpPr>
        <p:spPr/>
        <p:txBody>
          <a:bodyPr/>
          <a:lstStyle/>
          <a:p>
            <a:r>
              <a:rPr lang="de-AT" dirty="0"/>
              <a:t>Vögel im Sommer</a:t>
            </a:r>
            <a:endParaRPr lang="de-DE" dirty="0"/>
          </a:p>
        </p:txBody>
      </p:sp>
      <p:sp>
        <p:nvSpPr>
          <p:cNvPr id="11" name="Textfeld 10">
            <a:extLst>
              <a:ext uri="{FF2B5EF4-FFF2-40B4-BE49-F238E27FC236}">
                <a16:creationId xmlns:a16="http://schemas.microsoft.com/office/drawing/2014/main" id="{31172AFA-6172-2986-2AA3-CD1BDD7825D1}"/>
              </a:ext>
            </a:extLst>
          </p:cNvPr>
          <p:cNvSpPr txBox="1"/>
          <p:nvPr/>
        </p:nvSpPr>
        <p:spPr>
          <a:xfrm>
            <a:off x="5762374" y="4439709"/>
            <a:ext cx="1330803" cy="261610"/>
          </a:xfrm>
          <a:prstGeom prst="rect">
            <a:avLst/>
          </a:prstGeom>
          <a:noFill/>
        </p:spPr>
        <p:txBody>
          <a:bodyPr wrap="square" rtlCol="0">
            <a:spAutoFit/>
          </a:bodyPr>
          <a:lstStyle/>
          <a:p>
            <a:r>
              <a:rPr lang="de-AT" sz="1100" dirty="0"/>
              <a:t>©NABU/K. Büscher</a:t>
            </a:r>
            <a:endParaRPr lang="de-DE" sz="1100" dirty="0"/>
          </a:p>
        </p:txBody>
      </p:sp>
      <p:sp>
        <p:nvSpPr>
          <p:cNvPr id="15" name="Stern: 8 Zacken 14">
            <a:extLst>
              <a:ext uri="{FF2B5EF4-FFF2-40B4-BE49-F238E27FC236}">
                <a16:creationId xmlns:a16="http://schemas.microsoft.com/office/drawing/2014/main" id="{013EDFCC-AFD8-6441-F629-C43CF6376F74}"/>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7</a:t>
            </a:r>
            <a:endParaRPr lang="de-DE" sz="4000" dirty="0"/>
          </a:p>
        </p:txBody>
      </p:sp>
      <p:sp>
        <p:nvSpPr>
          <p:cNvPr id="2" name="Foliennummernplatzhalter 1">
            <a:extLst>
              <a:ext uri="{FF2B5EF4-FFF2-40B4-BE49-F238E27FC236}">
                <a16:creationId xmlns:a16="http://schemas.microsoft.com/office/drawing/2014/main" id="{3EB1060A-CB48-2D49-1F31-74E9B253F542}"/>
              </a:ext>
            </a:extLst>
          </p:cNvPr>
          <p:cNvSpPr>
            <a:spLocks noGrp="1"/>
          </p:cNvSpPr>
          <p:nvPr>
            <p:ph type="sldNum" sz="quarter" idx="12"/>
          </p:nvPr>
        </p:nvSpPr>
        <p:spPr/>
        <p:txBody>
          <a:bodyPr/>
          <a:lstStyle/>
          <a:p>
            <a:fld id="{16EFD5B1-68CB-4A29-8F6C-4D18DB05CB6D}" type="slidenum">
              <a:rPr lang="de-DE" smtClean="0"/>
              <a:pPr/>
              <a:t>21</a:t>
            </a:fld>
            <a:endParaRPr lang="de-DE"/>
          </a:p>
        </p:txBody>
      </p:sp>
      <p:pic>
        <p:nvPicPr>
          <p:cNvPr id="3" name="Medien7Hausrotschwanz">
            <a:hlinkClick r:id="" action="ppaction://media"/>
            <a:extLst>
              <a:ext uri="{FF2B5EF4-FFF2-40B4-BE49-F238E27FC236}">
                <a16:creationId xmlns:a16="http://schemas.microsoft.com/office/drawing/2014/main" id="{F0E0CEFC-A271-5F20-80C7-0531DB9584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81F72FC4-AAF7-65E5-F4C9-3D2FE9506C96}"/>
              </a:ext>
            </a:extLst>
          </p:cNvPr>
          <p:cNvSpPr txBox="1"/>
          <p:nvPr/>
        </p:nvSpPr>
        <p:spPr>
          <a:xfrm>
            <a:off x="360000" y="987574"/>
            <a:ext cx="2448272" cy="369332"/>
          </a:xfrm>
          <a:prstGeom prst="rect">
            <a:avLst/>
          </a:prstGeom>
          <a:noFill/>
        </p:spPr>
        <p:txBody>
          <a:bodyPr wrap="square" rtlCol="0">
            <a:spAutoFit/>
          </a:bodyPr>
          <a:lstStyle/>
          <a:p>
            <a:r>
              <a:rPr lang="de-AT" dirty="0"/>
              <a:t>7. Hausrotschwa</a:t>
            </a:r>
            <a:r>
              <a:rPr lang="de-AT" dirty="0">
                <a:solidFill>
                  <a:schemeClr val="bg1"/>
                </a:solidFill>
              </a:rPr>
              <a:t>nz</a:t>
            </a:r>
            <a:endParaRPr lang="de-DE" dirty="0">
              <a:solidFill>
                <a:schemeClr val="bg1"/>
              </a:solidFill>
            </a:endParaRPr>
          </a:p>
        </p:txBody>
      </p:sp>
    </p:spTree>
    <p:extLst>
      <p:ext uri="{BB962C8B-B14F-4D97-AF65-F5344CB8AC3E}">
        <p14:creationId xmlns:p14="http://schemas.microsoft.com/office/powerpoint/2010/main" val="279256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6B6BE-02A1-7E2E-7FDD-1B050DD97CC2}"/>
            </a:ext>
          </a:extLst>
        </p:cNvPr>
        <p:cNvGrpSpPr/>
        <p:nvPr/>
      </p:nvGrpSpPr>
      <p:grpSpPr>
        <a:xfrm>
          <a:off x="0" y="0"/>
          <a:ext cx="0" cy="0"/>
          <a:chOff x="0" y="0"/>
          <a:chExt cx="0" cy="0"/>
        </a:xfrm>
      </p:grpSpPr>
      <p:pic>
        <p:nvPicPr>
          <p:cNvPr id="5" name="Grafik 4" descr="Ein Bild, das draußen, Vogel, Wasservögel, Gelände enthält.&#10;&#10;KI-generierte Inhalte können fehlerhaft sein.">
            <a:extLst>
              <a:ext uri="{FF2B5EF4-FFF2-40B4-BE49-F238E27FC236}">
                <a16:creationId xmlns:a16="http://schemas.microsoft.com/office/drawing/2014/main" id="{BC9FCE2C-69D7-6CD0-2C9C-150F693791DC}"/>
              </a:ext>
            </a:extLst>
          </p:cNvPr>
          <p:cNvPicPr>
            <a:picLocks noChangeAspect="1"/>
          </p:cNvPicPr>
          <p:nvPr/>
        </p:nvPicPr>
        <p:blipFill>
          <a:blip r:embed="rId5" cstate="print">
            <a:extLst>
              <a:ext uri="{28A0092B-C50C-407E-A947-70E740481C1C}">
                <a14:useLocalDpi xmlns:a14="http://schemas.microsoft.com/office/drawing/2010/main" val="0"/>
              </a:ext>
            </a:extLst>
          </a:blip>
          <a:srcRect r="6079"/>
          <a:stretch/>
        </p:blipFill>
        <p:spPr>
          <a:xfrm>
            <a:off x="2052000" y="1081088"/>
            <a:ext cx="5042356" cy="3366000"/>
          </a:xfrm>
          <a:prstGeom prst="rect">
            <a:avLst/>
          </a:prstGeom>
        </p:spPr>
      </p:pic>
      <p:sp>
        <p:nvSpPr>
          <p:cNvPr id="6" name="Titel 5">
            <a:extLst>
              <a:ext uri="{FF2B5EF4-FFF2-40B4-BE49-F238E27FC236}">
                <a16:creationId xmlns:a16="http://schemas.microsoft.com/office/drawing/2014/main" id="{2A270412-06B3-6840-252B-65D081765E01}"/>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C8B60187-3CDE-5189-0910-C3AD24E8B3A8}"/>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8</a:t>
            </a:r>
            <a:endParaRPr lang="de-DE" sz="4000" dirty="0"/>
          </a:p>
        </p:txBody>
      </p:sp>
      <p:sp>
        <p:nvSpPr>
          <p:cNvPr id="2" name="Textfeld 1">
            <a:extLst>
              <a:ext uri="{FF2B5EF4-FFF2-40B4-BE49-F238E27FC236}">
                <a16:creationId xmlns:a16="http://schemas.microsoft.com/office/drawing/2014/main" id="{E714C107-EBE4-203C-FC2A-23589DD10453}"/>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3" name="Foliennummernplatzhalter 2">
            <a:extLst>
              <a:ext uri="{FF2B5EF4-FFF2-40B4-BE49-F238E27FC236}">
                <a16:creationId xmlns:a16="http://schemas.microsoft.com/office/drawing/2014/main" id="{6ADBFE3B-460F-A79E-AD83-1C8C5630844C}"/>
              </a:ext>
            </a:extLst>
          </p:cNvPr>
          <p:cNvSpPr>
            <a:spLocks noGrp="1"/>
          </p:cNvSpPr>
          <p:nvPr>
            <p:ph type="sldNum" sz="quarter" idx="12"/>
          </p:nvPr>
        </p:nvSpPr>
        <p:spPr/>
        <p:txBody>
          <a:bodyPr/>
          <a:lstStyle/>
          <a:p>
            <a:fld id="{16EFD5B1-68CB-4A29-8F6C-4D18DB05CB6D}" type="slidenum">
              <a:rPr lang="de-DE" smtClean="0"/>
              <a:pPr/>
              <a:t>22</a:t>
            </a:fld>
            <a:endParaRPr lang="de-DE"/>
          </a:p>
        </p:txBody>
      </p:sp>
      <p:pic>
        <p:nvPicPr>
          <p:cNvPr id="4" name="Medien8Mehlschwalbe">
            <a:hlinkClick r:id="" action="ppaction://media"/>
            <a:extLst>
              <a:ext uri="{FF2B5EF4-FFF2-40B4-BE49-F238E27FC236}">
                <a16:creationId xmlns:a16="http://schemas.microsoft.com/office/drawing/2014/main" id="{D0BD2BBB-B2FB-E967-F87E-F9499F17C6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7" name="Textfeld 6">
            <a:extLst>
              <a:ext uri="{FF2B5EF4-FFF2-40B4-BE49-F238E27FC236}">
                <a16:creationId xmlns:a16="http://schemas.microsoft.com/office/drawing/2014/main" id="{C3CAFDA7-2100-005B-DB07-3571CFA74076}"/>
              </a:ext>
            </a:extLst>
          </p:cNvPr>
          <p:cNvSpPr txBox="1"/>
          <p:nvPr/>
        </p:nvSpPr>
        <p:spPr>
          <a:xfrm>
            <a:off x="360000" y="987574"/>
            <a:ext cx="2448272" cy="369332"/>
          </a:xfrm>
          <a:prstGeom prst="rect">
            <a:avLst/>
          </a:prstGeom>
          <a:noFill/>
        </p:spPr>
        <p:txBody>
          <a:bodyPr wrap="square" rtlCol="0">
            <a:spAutoFit/>
          </a:bodyPr>
          <a:lstStyle/>
          <a:p>
            <a:r>
              <a:rPr lang="de-AT" dirty="0"/>
              <a:t>8. Mehlschwalbe</a:t>
            </a:r>
            <a:endParaRPr lang="de-DE" dirty="0"/>
          </a:p>
        </p:txBody>
      </p:sp>
    </p:spTree>
    <p:extLst>
      <p:ext uri="{BB962C8B-B14F-4D97-AF65-F5344CB8AC3E}">
        <p14:creationId xmlns:p14="http://schemas.microsoft.com/office/powerpoint/2010/main" val="359892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90C48-0691-0570-74D0-9C1C19312C0C}"/>
            </a:ext>
          </a:extLst>
        </p:cNvPr>
        <p:cNvGrpSpPr/>
        <p:nvPr/>
      </p:nvGrpSpPr>
      <p:grpSpPr>
        <a:xfrm>
          <a:off x="0" y="0"/>
          <a:ext cx="0" cy="0"/>
          <a:chOff x="0" y="0"/>
          <a:chExt cx="0" cy="0"/>
        </a:xfrm>
      </p:grpSpPr>
      <p:pic>
        <p:nvPicPr>
          <p:cNvPr id="3" name="Grafik 2" descr="Ein Bild, das Vogel, draußen, Amsel, Wildleben enthält.&#10;&#10;KI-generierte Inhalte können fehlerhaft sein.">
            <a:extLst>
              <a:ext uri="{FF2B5EF4-FFF2-40B4-BE49-F238E27FC236}">
                <a16:creationId xmlns:a16="http://schemas.microsoft.com/office/drawing/2014/main" id="{BE7071DA-AEB4-C9C8-D515-F14C2AD38911}"/>
              </a:ext>
            </a:extLst>
          </p:cNvPr>
          <p:cNvPicPr>
            <a:picLocks noChangeAspect="1"/>
          </p:cNvPicPr>
          <p:nvPr/>
        </p:nvPicPr>
        <p:blipFill>
          <a:blip r:embed="rId5" cstate="print">
            <a:extLst>
              <a:ext uri="{28A0092B-C50C-407E-A947-70E740481C1C}">
                <a14:useLocalDpi xmlns:a14="http://schemas.microsoft.com/office/drawing/2010/main" val="0"/>
              </a:ext>
            </a:extLst>
          </a:blip>
          <a:srcRect l="142"/>
          <a:stretch/>
        </p:blipFill>
        <p:spPr>
          <a:xfrm>
            <a:off x="2052000" y="1080000"/>
            <a:ext cx="5042355" cy="3366000"/>
          </a:xfrm>
          <a:prstGeom prst="rect">
            <a:avLst/>
          </a:prstGeom>
        </p:spPr>
      </p:pic>
      <p:sp>
        <p:nvSpPr>
          <p:cNvPr id="6" name="Titel 5">
            <a:extLst>
              <a:ext uri="{FF2B5EF4-FFF2-40B4-BE49-F238E27FC236}">
                <a16:creationId xmlns:a16="http://schemas.microsoft.com/office/drawing/2014/main" id="{0A7B012E-B786-4CE3-D95B-2CDB9E9EC66D}"/>
              </a:ext>
            </a:extLst>
          </p:cNvPr>
          <p:cNvSpPr>
            <a:spLocks noGrp="1"/>
          </p:cNvSpPr>
          <p:nvPr>
            <p:ph type="title"/>
          </p:nvPr>
        </p:nvSpPr>
        <p:spPr/>
        <p:txBody>
          <a:bodyPr/>
          <a:lstStyle/>
          <a:p>
            <a:r>
              <a:rPr lang="de-AT" dirty="0"/>
              <a:t>Vögel im Sommer</a:t>
            </a:r>
            <a:endParaRPr lang="de-DE" dirty="0"/>
          </a:p>
        </p:txBody>
      </p:sp>
      <p:sp>
        <p:nvSpPr>
          <p:cNvPr id="11" name="Textfeld 10">
            <a:extLst>
              <a:ext uri="{FF2B5EF4-FFF2-40B4-BE49-F238E27FC236}">
                <a16:creationId xmlns:a16="http://schemas.microsoft.com/office/drawing/2014/main" id="{A347545D-9BF7-4EAE-9F27-CA201CBF33D1}"/>
              </a:ext>
            </a:extLst>
          </p:cNvPr>
          <p:cNvSpPr txBox="1"/>
          <p:nvPr/>
        </p:nvSpPr>
        <p:spPr>
          <a:xfrm>
            <a:off x="5762374" y="4439709"/>
            <a:ext cx="1330803" cy="261610"/>
          </a:xfrm>
          <a:prstGeom prst="rect">
            <a:avLst/>
          </a:prstGeom>
          <a:noFill/>
        </p:spPr>
        <p:txBody>
          <a:bodyPr wrap="square" rtlCol="0">
            <a:spAutoFit/>
          </a:bodyPr>
          <a:lstStyle/>
          <a:p>
            <a:r>
              <a:rPr lang="de-AT" sz="1100" dirty="0"/>
              <a:t>©NABU/D. Bellmer</a:t>
            </a:r>
            <a:endParaRPr lang="de-DE" sz="1100" dirty="0"/>
          </a:p>
        </p:txBody>
      </p:sp>
      <p:sp>
        <p:nvSpPr>
          <p:cNvPr id="15" name="Stern: 8 Zacken 14">
            <a:extLst>
              <a:ext uri="{FF2B5EF4-FFF2-40B4-BE49-F238E27FC236}">
                <a16:creationId xmlns:a16="http://schemas.microsoft.com/office/drawing/2014/main" id="{8C504F00-EDF6-B7B4-53EB-ABA505CAA86F}"/>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9</a:t>
            </a:r>
            <a:endParaRPr lang="de-DE" sz="4000" dirty="0"/>
          </a:p>
        </p:txBody>
      </p:sp>
      <p:sp>
        <p:nvSpPr>
          <p:cNvPr id="2" name="Foliennummernplatzhalter 1">
            <a:extLst>
              <a:ext uri="{FF2B5EF4-FFF2-40B4-BE49-F238E27FC236}">
                <a16:creationId xmlns:a16="http://schemas.microsoft.com/office/drawing/2014/main" id="{AEB23427-1B04-AF8E-D2AF-B12CE63B3427}"/>
              </a:ext>
            </a:extLst>
          </p:cNvPr>
          <p:cNvSpPr>
            <a:spLocks noGrp="1"/>
          </p:cNvSpPr>
          <p:nvPr>
            <p:ph type="sldNum" sz="quarter" idx="12"/>
          </p:nvPr>
        </p:nvSpPr>
        <p:spPr/>
        <p:txBody>
          <a:bodyPr/>
          <a:lstStyle/>
          <a:p>
            <a:fld id="{16EFD5B1-68CB-4A29-8F6C-4D18DB05CB6D}" type="slidenum">
              <a:rPr lang="de-DE" smtClean="0"/>
              <a:pPr/>
              <a:t>23</a:t>
            </a:fld>
            <a:endParaRPr lang="de-DE"/>
          </a:p>
        </p:txBody>
      </p:sp>
      <p:pic>
        <p:nvPicPr>
          <p:cNvPr id="4" name="Medien9Amsel">
            <a:hlinkClick r:id="" action="ppaction://media"/>
            <a:extLst>
              <a:ext uri="{FF2B5EF4-FFF2-40B4-BE49-F238E27FC236}">
                <a16:creationId xmlns:a16="http://schemas.microsoft.com/office/drawing/2014/main" id="{2FA0F094-41F8-3FFD-A502-F464AC134E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F57D2A0E-5120-B00A-7C2C-2F5E28F567C3}"/>
              </a:ext>
            </a:extLst>
          </p:cNvPr>
          <p:cNvSpPr txBox="1"/>
          <p:nvPr/>
        </p:nvSpPr>
        <p:spPr>
          <a:xfrm>
            <a:off x="360000" y="987574"/>
            <a:ext cx="2448272" cy="369332"/>
          </a:xfrm>
          <a:prstGeom prst="rect">
            <a:avLst/>
          </a:prstGeom>
          <a:noFill/>
        </p:spPr>
        <p:txBody>
          <a:bodyPr wrap="square" rtlCol="0">
            <a:spAutoFit/>
          </a:bodyPr>
          <a:lstStyle/>
          <a:p>
            <a:r>
              <a:rPr lang="de-AT" dirty="0"/>
              <a:t>9. Amsel</a:t>
            </a:r>
            <a:endParaRPr lang="de-DE" dirty="0"/>
          </a:p>
        </p:txBody>
      </p:sp>
    </p:spTree>
    <p:extLst>
      <p:ext uri="{BB962C8B-B14F-4D97-AF65-F5344CB8AC3E}">
        <p14:creationId xmlns:p14="http://schemas.microsoft.com/office/powerpoint/2010/main" val="308166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282AA-E892-6CCE-5900-6159819E4425}"/>
            </a:ext>
          </a:extLst>
        </p:cNvPr>
        <p:cNvGrpSpPr/>
        <p:nvPr/>
      </p:nvGrpSpPr>
      <p:grpSpPr>
        <a:xfrm>
          <a:off x="0" y="0"/>
          <a:ext cx="0" cy="0"/>
          <a:chOff x="0" y="0"/>
          <a:chExt cx="0" cy="0"/>
        </a:xfrm>
      </p:grpSpPr>
      <p:pic>
        <p:nvPicPr>
          <p:cNvPr id="3" name="Inhaltsplatzhalter 4" descr="Ein Bild, das Vogel, Singvogel, draußen, Baum enthält.&#10;&#10;Automatisch generierte Beschreibung">
            <a:extLst>
              <a:ext uri="{FF2B5EF4-FFF2-40B4-BE49-F238E27FC236}">
                <a16:creationId xmlns:a16="http://schemas.microsoft.com/office/drawing/2014/main" id="{1EF9CD90-0948-AAA6-B708-D55CC66A08B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052000" y="1081088"/>
            <a:ext cx="5042698" cy="3366000"/>
          </a:xfrm>
          <a:prstGeom prst="rect">
            <a:avLst/>
          </a:prstGeom>
        </p:spPr>
      </p:pic>
      <p:sp>
        <p:nvSpPr>
          <p:cNvPr id="6" name="Titel 5">
            <a:extLst>
              <a:ext uri="{FF2B5EF4-FFF2-40B4-BE49-F238E27FC236}">
                <a16:creationId xmlns:a16="http://schemas.microsoft.com/office/drawing/2014/main" id="{47C35E1B-A3D3-1B65-2922-41B4F3782A89}"/>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B8B39C7C-F77B-5A19-6C06-1432A1FCD42C}"/>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10</a:t>
            </a:r>
            <a:endParaRPr lang="de-DE" sz="4000" dirty="0"/>
          </a:p>
        </p:txBody>
      </p:sp>
      <p:sp>
        <p:nvSpPr>
          <p:cNvPr id="2" name="Textfeld 1">
            <a:extLst>
              <a:ext uri="{FF2B5EF4-FFF2-40B4-BE49-F238E27FC236}">
                <a16:creationId xmlns:a16="http://schemas.microsoft.com/office/drawing/2014/main" id="{B5FE50ED-DB5F-F52B-50CC-D618B1210544}"/>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4" name="Foliennummernplatzhalter 3">
            <a:extLst>
              <a:ext uri="{FF2B5EF4-FFF2-40B4-BE49-F238E27FC236}">
                <a16:creationId xmlns:a16="http://schemas.microsoft.com/office/drawing/2014/main" id="{BD1F16F9-BE55-26EF-03CA-987275F5A7AF}"/>
              </a:ext>
            </a:extLst>
          </p:cNvPr>
          <p:cNvSpPr>
            <a:spLocks noGrp="1"/>
          </p:cNvSpPr>
          <p:nvPr>
            <p:ph type="sldNum" sz="quarter" idx="12"/>
          </p:nvPr>
        </p:nvSpPr>
        <p:spPr/>
        <p:txBody>
          <a:bodyPr/>
          <a:lstStyle/>
          <a:p>
            <a:fld id="{16EFD5B1-68CB-4A29-8F6C-4D18DB05CB6D}" type="slidenum">
              <a:rPr lang="de-DE" smtClean="0"/>
              <a:pPr/>
              <a:t>24</a:t>
            </a:fld>
            <a:endParaRPr lang="de-DE"/>
          </a:p>
        </p:txBody>
      </p:sp>
      <p:sp>
        <p:nvSpPr>
          <p:cNvPr id="5" name="Textfeld 4">
            <a:extLst>
              <a:ext uri="{FF2B5EF4-FFF2-40B4-BE49-F238E27FC236}">
                <a16:creationId xmlns:a16="http://schemas.microsoft.com/office/drawing/2014/main" id="{DEECD0C4-4674-B144-3F43-EAA3B116D633}"/>
              </a:ext>
            </a:extLst>
          </p:cNvPr>
          <p:cNvSpPr txBox="1"/>
          <p:nvPr/>
        </p:nvSpPr>
        <p:spPr>
          <a:xfrm>
            <a:off x="360000" y="987574"/>
            <a:ext cx="2448272" cy="369332"/>
          </a:xfrm>
          <a:prstGeom prst="rect">
            <a:avLst/>
          </a:prstGeom>
          <a:noFill/>
        </p:spPr>
        <p:txBody>
          <a:bodyPr wrap="square" rtlCol="0">
            <a:spAutoFit/>
          </a:bodyPr>
          <a:lstStyle/>
          <a:p>
            <a:r>
              <a:rPr lang="de-AT" dirty="0"/>
              <a:t>10. Buchfink</a:t>
            </a:r>
            <a:endParaRPr lang="de-DE" dirty="0"/>
          </a:p>
        </p:txBody>
      </p:sp>
      <p:pic>
        <p:nvPicPr>
          <p:cNvPr id="7" name="Medien10Buchfink">
            <a:hlinkClick r:id="" action="ppaction://media"/>
            <a:extLst>
              <a:ext uri="{FF2B5EF4-FFF2-40B4-BE49-F238E27FC236}">
                <a16:creationId xmlns:a16="http://schemas.microsoft.com/office/drawing/2014/main" id="{A0752B33-D2B6-39C1-B882-AF4FA5C413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Tree>
    <p:extLst>
      <p:ext uri="{BB962C8B-B14F-4D97-AF65-F5344CB8AC3E}">
        <p14:creationId xmlns:p14="http://schemas.microsoft.com/office/powerpoint/2010/main" val="9188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8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758A-23D3-8276-02C3-A712823469B9}"/>
            </a:ext>
          </a:extLst>
        </p:cNvPr>
        <p:cNvGrpSpPr/>
        <p:nvPr/>
      </p:nvGrpSpPr>
      <p:grpSpPr>
        <a:xfrm>
          <a:off x="0" y="0"/>
          <a:ext cx="0" cy="0"/>
          <a:chOff x="0" y="0"/>
          <a:chExt cx="0" cy="0"/>
        </a:xfrm>
      </p:grpSpPr>
      <p:pic>
        <p:nvPicPr>
          <p:cNvPr id="2" name="Picture 2" descr="Vogel, Spatz, Tier, Haussperling">
            <a:extLst>
              <a:ext uri="{FF2B5EF4-FFF2-40B4-BE49-F238E27FC236}">
                <a16:creationId xmlns:a16="http://schemas.microsoft.com/office/drawing/2014/main" id="{FD4A2B8A-F18A-CFE3-1BD3-4D4D5AD3C1E4}"/>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tretch>
            <a:fillRect/>
          </a:stretch>
        </p:blipFill>
        <p:spPr bwMode="auto">
          <a:xfrm>
            <a:off x="2052000" y="1080000"/>
            <a:ext cx="5042698" cy="336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1EE932B8-C5AF-46E2-F542-FD375DF0267B}"/>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57804BE4-A6CB-6695-8323-EC372D978C78}"/>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11</a:t>
            </a:r>
            <a:endParaRPr lang="de-DE" sz="4000" dirty="0"/>
          </a:p>
        </p:txBody>
      </p:sp>
      <p:sp>
        <p:nvSpPr>
          <p:cNvPr id="3" name="Foliennummernplatzhalter 2">
            <a:extLst>
              <a:ext uri="{FF2B5EF4-FFF2-40B4-BE49-F238E27FC236}">
                <a16:creationId xmlns:a16="http://schemas.microsoft.com/office/drawing/2014/main" id="{15009CB7-41CD-65DF-7D6C-D5DA691BF8DC}"/>
              </a:ext>
            </a:extLst>
          </p:cNvPr>
          <p:cNvSpPr>
            <a:spLocks noGrp="1"/>
          </p:cNvSpPr>
          <p:nvPr>
            <p:ph type="sldNum" sz="quarter" idx="12"/>
          </p:nvPr>
        </p:nvSpPr>
        <p:spPr/>
        <p:txBody>
          <a:bodyPr/>
          <a:lstStyle/>
          <a:p>
            <a:fld id="{16EFD5B1-68CB-4A29-8F6C-4D18DB05CB6D}" type="slidenum">
              <a:rPr lang="de-DE" smtClean="0"/>
              <a:pPr/>
              <a:t>25</a:t>
            </a:fld>
            <a:endParaRPr lang="de-DE"/>
          </a:p>
        </p:txBody>
      </p:sp>
      <p:pic>
        <p:nvPicPr>
          <p:cNvPr id="4" name="Medien11Haussperling">
            <a:hlinkClick r:id="" action="ppaction://media"/>
            <a:extLst>
              <a:ext uri="{FF2B5EF4-FFF2-40B4-BE49-F238E27FC236}">
                <a16:creationId xmlns:a16="http://schemas.microsoft.com/office/drawing/2014/main" id="{1D1AD53D-4B64-399D-B689-C98563B461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29F47007-8B4C-B5ED-4E06-76769F5ABA35}"/>
              </a:ext>
            </a:extLst>
          </p:cNvPr>
          <p:cNvSpPr txBox="1"/>
          <p:nvPr/>
        </p:nvSpPr>
        <p:spPr>
          <a:xfrm>
            <a:off x="360000" y="987574"/>
            <a:ext cx="2448272" cy="369332"/>
          </a:xfrm>
          <a:prstGeom prst="rect">
            <a:avLst/>
          </a:prstGeom>
          <a:noFill/>
        </p:spPr>
        <p:txBody>
          <a:bodyPr wrap="square" rtlCol="0">
            <a:spAutoFit/>
          </a:bodyPr>
          <a:lstStyle/>
          <a:p>
            <a:r>
              <a:rPr lang="de-AT" dirty="0"/>
              <a:t>11. Haussperling</a:t>
            </a:r>
            <a:endParaRPr lang="de-DE" dirty="0"/>
          </a:p>
        </p:txBody>
      </p:sp>
    </p:spTree>
    <p:extLst>
      <p:ext uri="{BB962C8B-B14F-4D97-AF65-F5344CB8AC3E}">
        <p14:creationId xmlns:p14="http://schemas.microsoft.com/office/powerpoint/2010/main" val="66518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7B43-7F4B-8309-79B3-F1E48A72909A}"/>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9B30242A-D5D8-ED4D-4AB5-0561C6823B69}"/>
              </a:ext>
            </a:extLst>
          </p:cNvPr>
          <p:cNvPicPr>
            <a:picLocks noChangeAspect="1"/>
          </p:cNvPicPr>
          <p:nvPr/>
        </p:nvPicPr>
        <p:blipFill>
          <a:blip r:embed="rId5"/>
          <a:srcRect r="146"/>
          <a:stretch/>
        </p:blipFill>
        <p:spPr>
          <a:xfrm>
            <a:off x="2052000" y="1080000"/>
            <a:ext cx="5043600" cy="3366000"/>
          </a:xfrm>
          <a:prstGeom prst="rect">
            <a:avLst/>
          </a:prstGeom>
        </p:spPr>
      </p:pic>
      <p:sp>
        <p:nvSpPr>
          <p:cNvPr id="6" name="Titel 5">
            <a:extLst>
              <a:ext uri="{FF2B5EF4-FFF2-40B4-BE49-F238E27FC236}">
                <a16:creationId xmlns:a16="http://schemas.microsoft.com/office/drawing/2014/main" id="{507B829F-EE70-EC16-507F-469A171606B4}"/>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65E2FEA6-015C-C2EF-EDC5-8429D782C51B}"/>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12</a:t>
            </a:r>
            <a:endParaRPr lang="de-DE" sz="4000" dirty="0"/>
          </a:p>
        </p:txBody>
      </p:sp>
      <p:sp>
        <p:nvSpPr>
          <p:cNvPr id="2" name="Foliennummernplatzhalter 1">
            <a:extLst>
              <a:ext uri="{FF2B5EF4-FFF2-40B4-BE49-F238E27FC236}">
                <a16:creationId xmlns:a16="http://schemas.microsoft.com/office/drawing/2014/main" id="{78749D05-1246-4F7C-CA72-0A476A84D4F5}"/>
              </a:ext>
            </a:extLst>
          </p:cNvPr>
          <p:cNvSpPr>
            <a:spLocks noGrp="1"/>
          </p:cNvSpPr>
          <p:nvPr>
            <p:ph type="sldNum" sz="quarter" idx="12"/>
          </p:nvPr>
        </p:nvSpPr>
        <p:spPr/>
        <p:txBody>
          <a:bodyPr/>
          <a:lstStyle/>
          <a:p>
            <a:fld id="{16EFD5B1-68CB-4A29-8F6C-4D18DB05CB6D}" type="slidenum">
              <a:rPr lang="de-DE" smtClean="0"/>
              <a:pPr/>
              <a:t>26</a:t>
            </a:fld>
            <a:endParaRPr lang="de-DE"/>
          </a:p>
        </p:txBody>
      </p:sp>
      <p:pic>
        <p:nvPicPr>
          <p:cNvPr id="3" name="Medien12Rauchschwalbe">
            <a:hlinkClick r:id="" action="ppaction://media"/>
            <a:extLst>
              <a:ext uri="{FF2B5EF4-FFF2-40B4-BE49-F238E27FC236}">
                <a16:creationId xmlns:a16="http://schemas.microsoft.com/office/drawing/2014/main" id="{E067B25C-19D9-AF3E-BF2C-416B682BC3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4" name="Textfeld 3">
            <a:extLst>
              <a:ext uri="{FF2B5EF4-FFF2-40B4-BE49-F238E27FC236}">
                <a16:creationId xmlns:a16="http://schemas.microsoft.com/office/drawing/2014/main" id="{B41E380A-7E35-FCF6-BA71-91D0190DE52E}"/>
              </a:ext>
            </a:extLst>
          </p:cNvPr>
          <p:cNvSpPr txBox="1"/>
          <p:nvPr/>
        </p:nvSpPr>
        <p:spPr>
          <a:xfrm>
            <a:off x="360000" y="987574"/>
            <a:ext cx="2448272" cy="369332"/>
          </a:xfrm>
          <a:prstGeom prst="rect">
            <a:avLst/>
          </a:prstGeom>
          <a:noFill/>
        </p:spPr>
        <p:txBody>
          <a:bodyPr wrap="square" rtlCol="0">
            <a:spAutoFit/>
          </a:bodyPr>
          <a:lstStyle/>
          <a:p>
            <a:r>
              <a:rPr lang="de-AT" dirty="0"/>
              <a:t>12. Rauchschwalbe</a:t>
            </a:r>
            <a:endParaRPr lang="de-DE" dirty="0"/>
          </a:p>
        </p:txBody>
      </p:sp>
    </p:spTree>
    <p:extLst>
      <p:ext uri="{BB962C8B-B14F-4D97-AF65-F5344CB8AC3E}">
        <p14:creationId xmlns:p14="http://schemas.microsoft.com/office/powerpoint/2010/main" val="299673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ADC41-3EB5-4DE4-742B-31B77B7ADE76}"/>
            </a:ext>
          </a:extLst>
        </p:cNvPr>
        <p:cNvGrpSpPr/>
        <p:nvPr/>
      </p:nvGrpSpPr>
      <p:grpSpPr>
        <a:xfrm>
          <a:off x="0" y="0"/>
          <a:ext cx="0" cy="0"/>
          <a:chOff x="0" y="0"/>
          <a:chExt cx="0" cy="0"/>
        </a:xfrm>
      </p:grpSpPr>
      <p:pic>
        <p:nvPicPr>
          <p:cNvPr id="3" name="Picture 2" descr="Kohlmeise, Singvogel, Füttern, Natur">
            <a:extLst>
              <a:ext uri="{FF2B5EF4-FFF2-40B4-BE49-F238E27FC236}">
                <a16:creationId xmlns:a16="http://schemas.microsoft.com/office/drawing/2014/main" id="{99F1976C-6C66-E866-E223-01B8C9D794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52000" y="1080000"/>
            <a:ext cx="5042698" cy="336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42025466-061B-5247-0BFC-622B2F706D86}"/>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5D1C3654-1CD0-BA3C-CF49-7A9F59ECB2C7}"/>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13</a:t>
            </a:r>
            <a:endParaRPr lang="de-DE" sz="4000" dirty="0"/>
          </a:p>
        </p:txBody>
      </p:sp>
      <p:sp>
        <p:nvSpPr>
          <p:cNvPr id="2" name="Foliennummernplatzhalter 1">
            <a:extLst>
              <a:ext uri="{FF2B5EF4-FFF2-40B4-BE49-F238E27FC236}">
                <a16:creationId xmlns:a16="http://schemas.microsoft.com/office/drawing/2014/main" id="{101224F3-CF3C-EC71-D24D-9A2D566C9383}"/>
              </a:ext>
            </a:extLst>
          </p:cNvPr>
          <p:cNvSpPr>
            <a:spLocks noGrp="1"/>
          </p:cNvSpPr>
          <p:nvPr>
            <p:ph type="sldNum" sz="quarter" idx="12"/>
          </p:nvPr>
        </p:nvSpPr>
        <p:spPr/>
        <p:txBody>
          <a:bodyPr/>
          <a:lstStyle/>
          <a:p>
            <a:fld id="{16EFD5B1-68CB-4A29-8F6C-4D18DB05CB6D}" type="slidenum">
              <a:rPr lang="de-DE" smtClean="0"/>
              <a:pPr/>
              <a:t>27</a:t>
            </a:fld>
            <a:endParaRPr lang="de-DE"/>
          </a:p>
        </p:txBody>
      </p:sp>
      <p:pic>
        <p:nvPicPr>
          <p:cNvPr id="4" name="Medien13Kohlmeise">
            <a:hlinkClick r:id="" action="ppaction://media"/>
            <a:extLst>
              <a:ext uri="{FF2B5EF4-FFF2-40B4-BE49-F238E27FC236}">
                <a16:creationId xmlns:a16="http://schemas.microsoft.com/office/drawing/2014/main" id="{2FB75FA0-C3FA-40DD-FDB7-F5850AC498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E4078DC4-9BC8-FCB6-BA4C-0F4F95745D23}"/>
              </a:ext>
            </a:extLst>
          </p:cNvPr>
          <p:cNvSpPr txBox="1"/>
          <p:nvPr/>
        </p:nvSpPr>
        <p:spPr>
          <a:xfrm>
            <a:off x="360000" y="987574"/>
            <a:ext cx="2448272" cy="369332"/>
          </a:xfrm>
          <a:prstGeom prst="rect">
            <a:avLst/>
          </a:prstGeom>
          <a:noFill/>
        </p:spPr>
        <p:txBody>
          <a:bodyPr wrap="square" rtlCol="0">
            <a:spAutoFit/>
          </a:bodyPr>
          <a:lstStyle/>
          <a:p>
            <a:r>
              <a:rPr lang="de-AT" dirty="0"/>
              <a:t>13. Kohlmeise</a:t>
            </a:r>
            <a:endParaRPr lang="de-DE" dirty="0"/>
          </a:p>
        </p:txBody>
      </p:sp>
    </p:spTree>
    <p:extLst>
      <p:ext uri="{BB962C8B-B14F-4D97-AF65-F5344CB8AC3E}">
        <p14:creationId xmlns:p14="http://schemas.microsoft.com/office/powerpoint/2010/main" val="21629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C6AC4-9590-E007-4D98-B187EBABB832}"/>
            </a:ext>
          </a:extLst>
        </p:cNvPr>
        <p:cNvGrpSpPr/>
        <p:nvPr/>
      </p:nvGrpSpPr>
      <p:grpSpPr>
        <a:xfrm>
          <a:off x="0" y="0"/>
          <a:ext cx="0" cy="0"/>
          <a:chOff x="0" y="0"/>
          <a:chExt cx="0" cy="0"/>
        </a:xfrm>
      </p:grpSpPr>
      <p:pic>
        <p:nvPicPr>
          <p:cNvPr id="2050" name="Picture 2" descr="Eurasischer Feldsperling, Spatz, Vogel">
            <a:extLst>
              <a:ext uri="{FF2B5EF4-FFF2-40B4-BE49-F238E27FC236}">
                <a16:creationId xmlns:a16="http://schemas.microsoft.com/office/drawing/2014/main" id="{76BEE08B-40CF-9619-C135-52E8DFBE4A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246"/>
          <a:stretch/>
        </p:blipFill>
        <p:spPr bwMode="auto">
          <a:xfrm>
            <a:off x="2052000" y="1080000"/>
            <a:ext cx="5043600" cy="336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4FFE00A3-18DA-9BD1-54C2-D992674C7737}"/>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823EDDD1-B9CC-D0B7-8F5A-8E5D8F318C6C}"/>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14</a:t>
            </a:r>
            <a:endParaRPr lang="de-DE" sz="4000" dirty="0"/>
          </a:p>
        </p:txBody>
      </p:sp>
      <p:sp>
        <p:nvSpPr>
          <p:cNvPr id="2" name="Foliennummernplatzhalter 1">
            <a:extLst>
              <a:ext uri="{FF2B5EF4-FFF2-40B4-BE49-F238E27FC236}">
                <a16:creationId xmlns:a16="http://schemas.microsoft.com/office/drawing/2014/main" id="{57BF0C7B-A7D8-20F4-363A-02B234C98075}"/>
              </a:ext>
            </a:extLst>
          </p:cNvPr>
          <p:cNvSpPr>
            <a:spLocks noGrp="1"/>
          </p:cNvSpPr>
          <p:nvPr>
            <p:ph type="sldNum" sz="quarter" idx="12"/>
          </p:nvPr>
        </p:nvSpPr>
        <p:spPr/>
        <p:txBody>
          <a:bodyPr/>
          <a:lstStyle/>
          <a:p>
            <a:fld id="{16EFD5B1-68CB-4A29-8F6C-4D18DB05CB6D}" type="slidenum">
              <a:rPr lang="de-DE" smtClean="0"/>
              <a:pPr/>
              <a:t>28</a:t>
            </a:fld>
            <a:endParaRPr lang="de-DE"/>
          </a:p>
        </p:txBody>
      </p:sp>
      <p:pic>
        <p:nvPicPr>
          <p:cNvPr id="3" name="Medien14Feldsperling">
            <a:hlinkClick r:id="" action="ppaction://media"/>
            <a:extLst>
              <a:ext uri="{FF2B5EF4-FFF2-40B4-BE49-F238E27FC236}">
                <a16:creationId xmlns:a16="http://schemas.microsoft.com/office/drawing/2014/main" id="{2A424B60-4551-6AE9-6992-2BBC4674C8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4" name="Textfeld 3">
            <a:extLst>
              <a:ext uri="{FF2B5EF4-FFF2-40B4-BE49-F238E27FC236}">
                <a16:creationId xmlns:a16="http://schemas.microsoft.com/office/drawing/2014/main" id="{511739C3-7EC5-B356-839D-16FC96E44516}"/>
              </a:ext>
            </a:extLst>
          </p:cNvPr>
          <p:cNvSpPr txBox="1"/>
          <p:nvPr/>
        </p:nvSpPr>
        <p:spPr>
          <a:xfrm>
            <a:off x="360000" y="986400"/>
            <a:ext cx="2448272" cy="369332"/>
          </a:xfrm>
          <a:prstGeom prst="rect">
            <a:avLst/>
          </a:prstGeom>
          <a:noFill/>
        </p:spPr>
        <p:txBody>
          <a:bodyPr wrap="square" rtlCol="0">
            <a:spAutoFit/>
          </a:bodyPr>
          <a:lstStyle/>
          <a:p>
            <a:r>
              <a:rPr lang="de-AT" dirty="0"/>
              <a:t>14. Feldsperling</a:t>
            </a:r>
            <a:endParaRPr lang="de-DE" dirty="0"/>
          </a:p>
        </p:txBody>
      </p:sp>
    </p:spTree>
    <p:extLst>
      <p:ext uri="{BB962C8B-B14F-4D97-AF65-F5344CB8AC3E}">
        <p14:creationId xmlns:p14="http://schemas.microsoft.com/office/powerpoint/2010/main" val="211197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E3100-B519-228D-10B0-8A80DB5D0992}"/>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6F7BF8BF-6746-4432-E1FF-D12FC5425C14}"/>
              </a:ext>
            </a:extLst>
          </p:cNvPr>
          <p:cNvSpPr>
            <a:spLocks noGrp="1"/>
          </p:cNvSpPr>
          <p:nvPr>
            <p:ph type="title"/>
          </p:nvPr>
        </p:nvSpPr>
        <p:spPr/>
        <p:txBody>
          <a:bodyPr/>
          <a:lstStyle/>
          <a:p>
            <a:r>
              <a:rPr lang="de-AT" dirty="0"/>
              <a:t>Vögel im Sommer</a:t>
            </a:r>
            <a:endParaRPr lang="de-DE" dirty="0"/>
          </a:p>
        </p:txBody>
      </p:sp>
      <p:sp>
        <p:nvSpPr>
          <p:cNvPr id="7" name="Inhaltsplatzhalter 6">
            <a:extLst>
              <a:ext uri="{FF2B5EF4-FFF2-40B4-BE49-F238E27FC236}">
                <a16:creationId xmlns:a16="http://schemas.microsoft.com/office/drawing/2014/main" id="{7B5F7F02-98B9-4D82-CE40-69ACA0986F03}"/>
              </a:ext>
            </a:extLst>
          </p:cNvPr>
          <p:cNvSpPr>
            <a:spLocks noGrp="1"/>
          </p:cNvSpPr>
          <p:nvPr>
            <p:ph sz="half" idx="1"/>
          </p:nvPr>
        </p:nvSpPr>
        <p:spPr/>
        <p:txBody>
          <a:bodyPr/>
          <a:lstStyle/>
          <a:p>
            <a:r>
              <a:rPr lang="de-AT" b="1" dirty="0"/>
              <a:t>Überblick der Auflösung:</a:t>
            </a:r>
          </a:p>
          <a:p>
            <a:pPr marL="285750" indent="-285750">
              <a:buFont typeface="Arial" panose="020B0604020202020204" pitchFamily="34" charset="0"/>
              <a:buChar char="•"/>
            </a:pPr>
            <a:r>
              <a:rPr lang="de-AT" dirty="0"/>
              <a:t>Elster (4)</a:t>
            </a:r>
          </a:p>
          <a:p>
            <a:pPr marL="285750" indent="-285750">
              <a:buFont typeface="Arial" panose="020B0604020202020204" pitchFamily="34" charset="0"/>
              <a:buChar char="•"/>
            </a:pPr>
            <a:r>
              <a:rPr lang="de-AT" dirty="0"/>
              <a:t>Amsel (9)</a:t>
            </a:r>
          </a:p>
          <a:p>
            <a:pPr marL="285750" indent="-285750">
              <a:buFont typeface="Arial" panose="020B0604020202020204" pitchFamily="34" charset="0"/>
              <a:buChar char="•"/>
            </a:pPr>
            <a:r>
              <a:rPr lang="de-AT" dirty="0"/>
              <a:t>Rotkehlchen (6)</a:t>
            </a:r>
          </a:p>
          <a:p>
            <a:pPr marL="285750" indent="-285750">
              <a:buFont typeface="Arial" panose="020B0604020202020204" pitchFamily="34" charset="0"/>
              <a:buChar char="•"/>
            </a:pPr>
            <a:r>
              <a:rPr lang="de-AT" dirty="0"/>
              <a:t>Buchfink (10)</a:t>
            </a:r>
          </a:p>
          <a:p>
            <a:pPr marL="285750" indent="-285750">
              <a:buFont typeface="Arial" panose="020B0604020202020204" pitchFamily="34" charset="0"/>
              <a:buChar char="•"/>
            </a:pPr>
            <a:r>
              <a:rPr lang="de-AT" dirty="0"/>
              <a:t>Rauchschwalbe (12)</a:t>
            </a:r>
          </a:p>
          <a:p>
            <a:pPr marL="285750" indent="-285750">
              <a:buFont typeface="Arial" panose="020B0604020202020204" pitchFamily="34" charset="0"/>
              <a:buChar char="•"/>
            </a:pPr>
            <a:r>
              <a:rPr lang="de-AT" dirty="0"/>
              <a:t>Kohlmeise (13)</a:t>
            </a:r>
          </a:p>
          <a:p>
            <a:pPr marL="285750" indent="-285750">
              <a:buFont typeface="Arial" panose="020B0604020202020204" pitchFamily="34" charset="0"/>
              <a:buChar char="•"/>
            </a:pPr>
            <a:r>
              <a:rPr lang="de-AT" dirty="0"/>
              <a:t>Mauersegler (2)</a:t>
            </a:r>
            <a:endParaRPr lang="de-DE" dirty="0"/>
          </a:p>
        </p:txBody>
      </p:sp>
      <p:sp>
        <p:nvSpPr>
          <p:cNvPr id="8" name="Inhaltsplatzhalter 7">
            <a:extLst>
              <a:ext uri="{FF2B5EF4-FFF2-40B4-BE49-F238E27FC236}">
                <a16:creationId xmlns:a16="http://schemas.microsoft.com/office/drawing/2014/main" id="{651B1091-B0A2-BE4F-15CD-514E1D55935D}"/>
              </a:ext>
            </a:extLst>
          </p:cNvPr>
          <p:cNvSpPr>
            <a:spLocks noGrp="1"/>
          </p:cNvSpPr>
          <p:nvPr>
            <p:ph sz="half" idx="2"/>
          </p:nvPr>
        </p:nvSpPr>
        <p:spPr/>
        <p:txBody>
          <a:bodyPr/>
          <a:lstStyle/>
          <a:p>
            <a:endParaRPr lang="de-DE" dirty="0"/>
          </a:p>
          <a:p>
            <a:pPr marL="285750" indent="-285750">
              <a:buFont typeface="Arial" panose="020B0604020202020204" pitchFamily="34" charset="0"/>
              <a:buChar char="•"/>
            </a:pPr>
            <a:r>
              <a:rPr lang="de-DE" dirty="0"/>
              <a:t>Feldsperling (14)</a:t>
            </a:r>
          </a:p>
          <a:p>
            <a:pPr marL="285750" indent="-285750">
              <a:buFont typeface="Arial" panose="020B0604020202020204" pitchFamily="34" charset="0"/>
              <a:buChar char="•"/>
            </a:pPr>
            <a:r>
              <a:rPr lang="de-DE" dirty="0"/>
              <a:t>Grünfink (3)</a:t>
            </a:r>
          </a:p>
          <a:p>
            <a:pPr marL="285750" indent="-285750">
              <a:buFont typeface="Arial" panose="020B0604020202020204" pitchFamily="34" charset="0"/>
              <a:buChar char="•"/>
            </a:pPr>
            <a:r>
              <a:rPr lang="de-DE" dirty="0"/>
              <a:t>Mehlschwalbe (8)</a:t>
            </a:r>
          </a:p>
          <a:p>
            <a:pPr marL="285750" indent="-285750">
              <a:buFont typeface="Arial" panose="020B0604020202020204" pitchFamily="34" charset="0"/>
              <a:buChar char="•"/>
            </a:pPr>
            <a:r>
              <a:rPr lang="de-DE" dirty="0"/>
              <a:t>Blaumeise (1)</a:t>
            </a:r>
          </a:p>
          <a:p>
            <a:pPr marL="285750" indent="-285750">
              <a:buFont typeface="Arial" panose="020B0604020202020204" pitchFamily="34" charset="0"/>
              <a:buChar char="•"/>
            </a:pPr>
            <a:r>
              <a:rPr lang="de-DE" dirty="0"/>
              <a:t>Haussperling (11)</a:t>
            </a:r>
          </a:p>
          <a:p>
            <a:pPr marL="285750" indent="-285750">
              <a:buFont typeface="Arial" panose="020B0604020202020204" pitchFamily="34" charset="0"/>
              <a:buChar char="•"/>
            </a:pPr>
            <a:r>
              <a:rPr lang="de-DE" dirty="0"/>
              <a:t>Star (5)</a:t>
            </a:r>
          </a:p>
          <a:p>
            <a:pPr marL="285750" indent="-285750">
              <a:buFont typeface="Arial" panose="020B0604020202020204" pitchFamily="34" charset="0"/>
              <a:buChar char="•"/>
            </a:pPr>
            <a:r>
              <a:rPr lang="de-DE" dirty="0"/>
              <a:t>Hausrotschwanz (7)</a:t>
            </a:r>
          </a:p>
          <a:p>
            <a:endParaRPr lang="de-DE" dirty="0"/>
          </a:p>
        </p:txBody>
      </p:sp>
      <p:pic>
        <p:nvPicPr>
          <p:cNvPr id="10" name="Grafik 9" descr="Adler mit einfarbiger Füllung">
            <a:extLst>
              <a:ext uri="{FF2B5EF4-FFF2-40B4-BE49-F238E27FC236}">
                <a16:creationId xmlns:a16="http://schemas.microsoft.com/office/drawing/2014/main" id="{E32B3C8B-8E1F-EA10-56D1-B285446E6E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772400" y="165600"/>
            <a:ext cx="914400" cy="914400"/>
          </a:xfrm>
          <a:prstGeom prst="rect">
            <a:avLst/>
          </a:prstGeom>
        </p:spPr>
      </p:pic>
      <p:sp>
        <p:nvSpPr>
          <p:cNvPr id="2" name="Foliennummernplatzhalter 1">
            <a:extLst>
              <a:ext uri="{FF2B5EF4-FFF2-40B4-BE49-F238E27FC236}">
                <a16:creationId xmlns:a16="http://schemas.microsoft.com/office/drawing/2014/main" id="{856B02B8-C0DF-9F2F-DDBB-771D25C2183B}"/>
              </a:ext>
            </a:extLst>
          </p:cNvPr>
          <p:cNvSpPr>
            <a:spLocks noGrp="1"/>
          </p:cNvSpPr>
          <p:nvPr>
            <p:ph type="sldNum" sz="quarter" idx="12"/>
          </p:nvPr>
        </p:nvSpPr>
        <p:spPr/>
        <p:txBody>
          <a:bodyPr/>
          <a:lstStyle/>
          <a:p>
            <a:fld id="{9D26C6B8-7DF4-4F01-8878-A6272B56DAC3}" type="slidenum">
              <a:rPr lang="de-DE" smtClean="0"/>
              <a:pPr/>
              <a:t>29</a:t>
            </a:fld>
            <a:endParaRPr lang="de-DE"/>
          </a:p>
        </p:txBody>
      </p:sp>
    </p:spTree>
    <p:extLst>
      <p:ext uri="{BB962C8B-B14F-4D97-AF65-F5344CB8AC3E}">
        <p14:creationId xmlns:p14="http://schemas.microsoft.com/office/powerpoint/2010/main" val="211305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C5EF6-9729-AFDA-6599-AC442A0DA5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5908F4-2241-0D84-4471-AE1686D6F67D}"/>
              </a:ext>
            </a:extLst>
          </p:cNvPr>
          <p:cNvSpPr>
            <a:spLocks noGrp="1"/>
          </p:cNvSpPr>
          <p:nvPr>
            <p:ph type="title"/>
          </p:nvPr>
        </p:nvSpPr>
        <p:spPr>
          <a:xfrm>
            <a:off x="457200" y="122400"/>
            <a:ext cx="8229600" cy="774000"/>
          </a:xfrm>
        </p:spPr>
        <p:txBody>
          <a:bodyPr anchor="b">
            <a:normAutofit/>
          </a:bodyPr>
          <a:lstStyle/>
          <a:p>
            <a:r>
              <a:rPr lang="de-AT" dirty="0"/>
              <a:t>Allgemeinwissen Vögel</a:t>
            </a:r>
            <a:endParaRPr lang="de-DE" dirty="0"/>
          </a:p>
        </p:txBody>
      </p:sp>
      <p:sp>
        <p:nvSpPr>
          <p:cNvPr id="4" name="Foliennummernplatzhalter 3">
            <a:extLst>
              <a:ext uri="{FF2B5EF4-FFF2-40B4-BE49-F238E27FC236}">
                <a16:creationId xmlns:a16="http://schemas.microsoft.com/office/drawing/2014/main" id="{7D82A84F-DF65-5EC9-D46A-A4379A4DBFB0}"/>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3</a:t>
            </a:fld>
            <a:endParaRPr lang="de-DE"/>
          </a:p>
        </p:txBody>
      </p:sp>
      <p:sp>
        <p:nvSpPr>
          <p:cNvPr id="20" name="Text Placeholder 4">
            <a:extLst>
              <a:ext uri="{FF2B5EF4-FFF2-40B4-BE49-F238E27FC236}">
                <a16:creationId xmlns:a16="http://schemas.microsoft.com/office/drawing/2014/main" id="{4137BD98-FD18-9230-6F10-CB1C16FE2B9F}"/>
              </a:ext>
            </a:extLst>
          </p:cNvPr>
          <p:cNvSpPr>
            <a:spLocks noGrp="1"/>
          </p:cNvSpPr>
          <p:nvPr>
            <p:ph type="body" sz="quarter" idx="13"/>
          </p:nvPr>
        </p:nvSpPr>
        <p:spPr>
          <a:xfrm>
            <a:off x="457200" y="4446000"/>
            <a:ext cx="8229600" cy="216000"/>
          </a:xfrm>
        </p:spPr>
        <p:txBody>
          <a:bodyPr/>
          <a:lstStyle/>
          <a:p>
            <a:endParaRPr lang="en-US"/>
          </a:p>
        </p:txBody>
      </p:sp>
      <p:graphicFrame>
        <p:nvGraphicFramePr>
          <p:cNvPr id="15" name="Inhaltsplatzhalter 5">
            <a:extLst>
              <a:ext uri="{FF2B5EF4-FFF2-40B4-BE49-F238E27FC236}">
                <a16:creationId xmlns:a16="http://schemas.microsoft.com/office/drawing/2014/main" id="{7FA70BE0-54B9-E7D9-805C-5263348301EB}"/>
              </a:ext>
            </a:extLst>
          </p:cNvPr>
          <p:cNvGraphicFramePr>
            <a:graphicFrameLocks noGrp="1"/>
          </p:cNvGraphicFramePr>
          <p:nvPr>
            <p:ph idx="1"/>
            <p:extLst>
              <p:ext uri="{D42A27DB-BD31-4B8C-83A1-F6EECF244321}">
                <p14:modId xmlns:p14="http://schemas.microsoft.com/office/powerpoint/2010/main" val="821063488"/>
              </p:ext>
            </p:extLst>
          </p:nvPr>
        </p:nvGraphicFramePr>
        <p:xfrm>
          <a:off x="457200" y="1080000"/>
          <a:ext cx="8229600" cy="336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3415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42538E-04D8-3D47-74A1-AF1E8982B419}"/>
              </a:ext>
            </a:extLst>
          </p:cNvPr>
          <p:cNvSpPr>
            <a:spLocks noGrp="1"/>
          </p:cNvSpPr>
          <p:nvPr>
            <p:ph type="title"/>
          </p:nvPr>
        </p:nvSpPr>
        <p:spPr/>
        <p:txBody>
          <a:bodyPr anchor="b">
            <a:normAutofit/>
          </a:bodyPr>
          <a:lstStyle/>
          <a:p>
            <a:r>
              <a:rPr lang="de-AT" dirty="0"/>
              <a:t>Wieso brauchen wir Vogelschutz?</a:t>
            </a:r>
            <a:endParaRPr lang="de-DE" dirty="0"/>
          </a:p>
        </p:txBody>
      </p:sp>
      <p:sp>
        <p:nvSpPr>
          <p:cNvPr id="3" name="Inhaltsplatzhalter 2">
            <a:extLst>
              <a:ext uri="{FF2B5EF4-FFF2-40B4-BE49-F238E27FC236}">
                <a16:creationId xmlns:a16="http://schemas.microsoft.com/office/drawing/2014/main" id="{79A82EEF-1561-506E-78D6-5C89B9F37DBB}"/>
              </a:ext>
            </a:extLst>
          </p:cNvPr>
          <p:cNvSpPr>
            <a:spLocks noGrp="1"/>
          </p:cNvSpPr>
          <p:nvPr>
            <p:ph idx="1"/>
          </p:nvPr>
        </p:nvSpPr>
        <p:spPr>
          <a:xfrm>
            <a:off x="457200" y="1080000"/>
            <a:ext cx="8229600" cy="1055044"/>
          </a:xfrm>
        </p:spPr>
        <p:txBody>
          <a:bodyPr numCol="1">
            <a:noAutofit/>
          </a:bodyPr>
          <a:lstStyle/>
          <a:p>
            <a:pPr marL="285750" indent="-285750">
              <a:buFont typeface="Wingdings" panose="05000000000000000000" pitchFamily="2" charset="2"/>
              <a:buChar char="Ø"/>
            </a:pPr>
            <a:r>
              <a:rPr lang="de-DE" dirty="0"/>
              <a:t>Weltweit sind ca. 30% aller Vogelarten in ihrem Bestand gefährdet</a:t>
            </a:r>
          </a:p>
          <a:p>
            <a:pPr marL="285750" indent="-285750">
              <a:buFont typeface="Wingdings" panose="05000000000000000000" pitchFamily="2" charset="2"/>
              <a:buChar char="Ø"/>
            </a:pPr>
            <a:r>
              <a:rPr lang="de-DE" dirty="0"/>
              <a:t>Im Naturhaushalt spielen Vögel eine wichtige Rolle</a:t>
            </a:r>
          </a:p>
          <a:p>
            <a:pPr marL="285750" indent="-285750">
              <a:buFont typeface="Wingdings" panose="05000000000000000000" pitchFamily="2" charset="2"/>
              <a:buChar char="Ø"/>
            </a:pPr>
            <a:r>
              <a:rPr lang="de-DE" dirty="0"/>
              <a:t>Vögel vernetzen Lebensräume, Ressourcen und biologische Prozesse</a:t>
            </a:r>
          </a:p>
        </p:txBody>
      </p:sp>
      <p:sp>
        <p:nvSpPr>
          <p:cNvPr id="5" name="Foliennummernplatzhalter 4">
            <a:extLst>
              <a:ext uri="{FF2B5EF4-FFF2-40B4-BE49-F238E27FC236}">
                <a16:creationId xmlns:a16="http://schemas.microsoft.com/office/drawing/2014/main" id="{314A65CE-7AEC-DA5E-BF09-6F1DBDDA876E}"/>
              </a:ext>
            </a:extLst>
          </p:cNvPr>
          <p:cNvSpPr>
            <a:spLocks noGrp="1"/>
          </p:cNvSpPr>
          <p:nvPr>
            <p:ph type="sldNum" sz="quarter" idx="12"/>
          </p:nvPr>
        </p:nvSpPr>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30</a:t>
            </a:fld>
            <a:endParaRPr lang="de-DE"/>
          </a:p>
        </p:txBody>
      </p:sp>
      <p:sp>
        <p:nvSpPr>
          <p:cNvPr id="8" name="Textplatzhalter 7">
            <a:extLst>
              <a:ext uri="{FF2B5EF4-FFF2-40B4-BE49-F238E27FC236}">
                <a16:creationId xmlns:a16="http://schemas.microsoft.com/office/drawing/2014/main" id="{B2F41D2E-1E23-ED9D-C9C1-01C9175A8BB2}"/>
              </a:ext>
            </a:extLst>
          </p:cNvPr>
          <p:cNvSpPr>
            <a:spLocks noGrp="1"/>
          </p:cNvSpPr>
          <p:nvPr>
            <p:ph type="body" sz="quarter" idx="13"/>
          </p:nvPr>
        </p:nvSpPr>
        <p:spPr>
          <a:xfrm>
            <a:off x="457200" y="4577168"/>
            <a:ext cx="8229600" cy="216000"/>
          </a:xfrm>
        </p:spPr>
        <p:txBody>
          <a:bodyPr/>
          <a:lstStyle/>
          <a:p>
            <a:r>
              <a:rPr lang="de-AT" dirty="0"/>
              <a:t>Quellen: Vogelschutzbericht 2019, </a:t>
            </a:r>
            <a:r>
              <a:rPr lang="de-DE" dirty="0">
                <a:hlinkClick r:id="rId3"/>
              </a:rPr>
              <a:t>NABU: Wer ist schuld am großen Vogelschwund?</a:t>
            </a:r>
            <a:r>
              <a:rPr lang="de-DE" dirty="0"/>
              <a:t> 2018, https://www.grosstrappe.org/</a:t>
            </a:r>
          </a:p>
        </p:txBody>
      </p:sp>
      <p:pic>
        <p:nvPicPr>
          <p:cNvPr id="6" name="Grafik 5" descr="Ein Bild, das Gras, draußen, Feld, Grasland enthält.&#10;&#10;KI-generierte Inhalte können fehlerhaft sein.">
            <a:extLst>
              <a:ext uri="{FF2B5EF4-FFF2-40B4-BE49-F238E27FC236}">
                <a16:creationId xmlns:a16="http://schemas.microsoft.com/office/drawing/2014/main" id="{AD3588B3-19B0-2293-5872-22F6EA9EBF39}"/>
              </a:ext>
            </a:extLst>
          </p:cNvPr>
          <p:cNvPicPr>
            <a:picLocks noChangeAspect="1"/>
          </p:cNvPicPr>
          <p:nvPr/>
        </p:nvPicPr>
        <p:blipFill>
          <a:blip r:embed="rId4">
            <a:extLst>
              <a:ext uri="{28A0092B-C50C-407E-A947-70E740481C1C}">
                <a14:useLocalDpi xmlns:a14="http://schemas.microsoft.com/office/drawing/2010/main" val="0"/>
              </a:ext>
            </a:extLst>
          </a:blip>
          <a:srcRect l="21637" t="36170" r="50739" b="38885"/>
          <a:stretch/>
        </p:blipFill>
        <p:spPr>
          <a:xfrm>
            <a:off x="4572000" y="1991134"/>
            <a:ext cx="4342240" cy="2448000"/>
          </a:xfrm>
          <a:prstGeom prst="rect">
            <a:avLst/>
          </a:prstGeom>
        </p:spPr>
      </p:pic>
      <p:sp>
        <p:nvSpPr>
          <p:cNvPr id="7" name="Textfeld 6">
            <a:extLst>
              <a:ext uri="{FF2B5EF4-FFF2-40B4-BE49-F238E27FC236}">
                <a16:creationId xmlns:a16="http://schemas.microsoft.com/office/drawing/2014/main" id="{48885743-D027-262D-06D9-BFFBD22CD389}"/>
              </a:ext>
            </a:extLst>
          </p:cNvPr>
          <p:cNvSpPr txBox="1"/>
          <p:nvPr/>
        </p:nvSpPr>
        <p:spPr>
          <a:xfrm>
            <a:off x="6876256" y="4196381"/>
            <a:ext cx="2084339" cy="261610"/>
          </a:xfrm>
          <a:prstGeom prst="rect">
            <a:avLst/>
          </a:prstGeom>
          <a:noFill/>
        </p:spPr>
        <p:txBody>
          <a:bodyPr wrap="square" rtlCol="0">
            <a:spAutoFit/>
          </a:bodyPr>
          <a:lstStyle/>
          <a:p>
            <a:r>
              <a:rPr lang="de-AT" sz="1100" dirty="0">
                <a:solidFill>
                  <a:schemeClr val="bg1"/>
                </a:solidFill>
              </a:rPr>
              <a:t>Großtrappe (©NABU/C. </a:t>
            </a:r>
            <a:r>
              <a:rPr lang="de-AT" sz="1100" dirty="0" err="1">
                <a:solidFill>
                  <a:schemeClr val="bg1"/>
                </a:solidFill>
              </a:rPr>
              <a:t>Moning</a:t>
            </a:r>
            <a:r>
              <a:rPr lang="de-AT" sz="1100" dirty="0">
                <a:solidFill>
                  <a:schemeClr val="bg1"/>
                </a:solidFill>
              </a:rPr>
              <a:t>)</a:t>
            </a:r>
            <a:endParaRPr lang="de-DE" sz="1100" dirty="0">
              <a:solidFill>
                <a:schemeClr val="bg1"/>
              </a:solidFill>
            </a:endParaRPr>
          </a:p>
        </p:txBody>
      </p:sp>
      <p:sp>
        <p:nvSpPr>
          <p:cNvPr id="10" name="Textfeld 9">
            <a:extLst>
              <a:ext uri="{FF2B5EF4-FFF2-40B4-BE49-F238E27FC236}">
                <a16:creationId xmlns:a16="http://schemas.microsoft.com/office/drawing/2014/main" id="{41A1D3CA-05B6-6497-1861-113AB1223321}"/>
              </a:ext>
            </a:extLst>
          </p:cNvPr>
          <p:cNvSpPr txBox="1"/>
          <p:nvPr/>
        </p:nvSpPr>
        <p:spPr>
          <a:xfrm>
            <a:off x="457200" y="2211710"/>
            <a:ext cx="4114800" cy="22647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700"/>
              </a:spcBef>
              <a:spcAft>
                <a:spcPts val="0"/>
              </a:spcAft>
              <a:buClr>
                <a:srgbClr val="0068B4"/>
              </a:buClr>
              <a:buSzPct val="85000"/>
              <a:buFont typeface="Arial" pitchFamily="34" charset="0"/>
              <a:buNone/>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Beispiel Großtrappe:</a:t>
            </a:r>
          </a:p>
          <a:p>
            <a:pPr marL="285750" marR="0" lvl="0" indent="-285750" algn="l" defTabSz="914400" rtl="0" eaLnBrk="1" fontAlgn="auto" latinLnBrk="0" hangingPunct="1">
              <a:lnSpc>
                <a:spcPct val="100000"/>
              </a:lnSpc>
              <a:spcBef>
                <a:spcPts val="700"/>
              </a:spcBef>
              <a:spcAft>
                <a:spcPts val="0"/>
              </a:spcAft>
              <a:buClr>
                <a:srgbClr val="0068B4"/>
              </a:buClr>
              <a:buSzPct val="85000"/>
              <a:buFont typeface="Wingdings" panose="05000000000000000000" pitchFamily="2" charset="2"/>
              <a:buChar char="Ø"/>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302 Individuen in Deutschland (Stand März 2024)</a:t>
            </a:r>
          </a:p>
          <a:p>
            <a:pPr marL="285750" marR="0" lvl="0" indent="-285750" algn="l" defTabSz="914400" rtl="0" eaLnBrk="1" fontAlgn="auto" latinLnBrk="0" hangingPunct="1">
              <a:lnSpc>
                <a:spcPct val="100000"/>
              </a:lnSpc>
              <a:spcBef>
                <a:spcPts val="700"/>
              </a:spcBef>
              <a:spcAft>
                <a:spcPts val="0"/>
              </a:spcAft>
              <a:buClr>
                <a:srgbClr val="0068B4"/>
              </a:buClr>
              <a:buSzPct val="85000"/>
              <a:buFont typeface="Wingdings" panose="05000000000000000000" pitchFamily="2" charset="2"/>
              <a:buChar char="Ø"/>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vom Aussterben bedroht</a:t>
            </a:r>
          </a:p>
          <a:p>
            <a:pPr marL="285750" marR="0" lvl="0" indent="-285750" algn="l" defTabSz="914400" rtl="0" eaLnBrk="1" fontAlgn="auto" latinLnBrk="0" hangingPunct="1">
              <a:lnSpc>
                <a:spcPct val="100000"/>
              </a:lnSpc>
              <a:spcBef>
                <a:spcPts val="700"/>
              </a:spcBef>
              <a:spcAft>
                <a:spcPts val="0"/>
              </a:spcAft>
              <a:buClr>
                <a:srgbClr val="0068B4"/>
              </a:buClr>
              <a:buSzPct val="85000"/>
              <a:buFont typeface="Wingdings" panose="05000000000000000000" pitchFamily="2" charset="2"/>
              <a:buChar char="Ø"/>
              <a:tabLst/>
              <a:defRPr/>
            </a:pPr>
            <a:r>
              <a:rPr kumimoji="0" lang="de-DE" sz="1600" b="0" i="0" u="none" strike="noStrike" kern="1200" cap="none" spc="0" normalizeH="0" baseline="0" noProof="0" dirty="0">
                <a:ln>
                  <a:noFill/>
                </a:ln>
                <a:solidFill>
                  <a:srgbClr val="292934"/>
                </a:solidFill>
                <a:effectLst/>
                <a:uLnTx/>
                <a:uFillTx/>
                <a:latin typeface="Source Sans Pro"/>
                <a:ea typeface="+mn-ea"/>
              </a:rPr>
              <a:t>Gründe:</a:t>
            </a:r>
          </a:p>
          <a:p>
            <a:pPr marL="742950" lvl="1" indent="-285750">
              <a:spcBef>
                <a:spcPts val="700"/>
              </a:spcBef>
              <a:buClr>
                <a:srgbClr val="0068B4"/>
              </a:buClr>
              <a:buSzPct val="85000"/>
              <a:buFont typeface="Wingdings" panose="05000000000000000000" pitchFamily="2" charset="2"/>
              <a:buChar char="Ø"/>
              <a:defRPr/>
            </a:pPr>
            <a:r>
              <a:rPr kumimoji="0" lang="de-DE" sz="1600" b="0" i="0" u="none" strike="noStrike" kern="1200" cap="none" spc="0" normalizeH="0" baseline="0" noProof="0" dirty="0">
                <a:ln>
                  <a:noFill/>
                </a:ln>
                <a:solidFill>
                  <a:srgbClr val="292934"/>
                </a:solidFill>
                <a:effectLst/>
                <a:uLnTx/>
                <a:uFillTx/>
                <a:latin typeface="Source Sans Pro"/>
                <a:ea typeface="+mn-ea"/>
              </a:rPr>
              <a:t>Intensivierung der Landwirtschaft</a:t>
            </a:r>
          </a:p>
          <a:p>
            <a:pPr marL="742950" lvl="1" indent="-285750">
              <a:spcBef>
                <a:spcPts val="700"/>
              </a:spcBef>
              <a:buClr>
                <a:srgbClr val="0068B4"/>
              </a:buClr>
              <a:buSzPct val="85000"/>
              <a:buFont typeface="Wingdings" panose="05000000000000000000" pitchFamily="2" charset="2"/>
              <a:buChar char="Ø"/>
              <a:defRPr/>
            </a:pPr>
            <a:r>
              <a:rPr kumimoji="0" lang="de-DE" sz="1600" b="0" i="0" u="none" strike="noStrike" kern="1200" cap="none" spc="0" normalizeH="0" baseline="0" noProof="0" dirty="0">
                <a:ln>
                  <a:noFill/>
                </a:ln>
                <a:solidFill>
                  <a:srgbClr val="292934"/>
                </a:solidFill>
                <a:effectLst/>
                <a:uLnTx/>
                <a:uFillTx/>
                <a:latin typeface="Source Sans Pro"/>
                <a:ea typeface="+mn-ea"/>
              </a:rPr>
              <a:t> Zerschneidung der Lebensräume</a:t>
            </a:r>
          </a:p>
        </p:txBody>
      </p:sp>
    </p:spTree>
    <p:extLst>
      <p:ext uri="{BB962C8B-B14F-4D97-AF65-F5344CB8AC3E}">
        <p14:creationId xmlns:p14="http://schemas.microsoft.com/office/powerpoint/2010/main" val="98416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268C54-4D9D-FE5F-BAA1-B746A0D0D2D1}"/>
              </a:ext>
            </a:extLst>
          </p:cNvPr>
          <p:cNvSpPr>
            <a:spLocks noGrp="1"/>
          </p:cNvSpPr>
          <p:nvPr>
            <p:ph type="title"/>
          </p:nvPr>
        </p:nvSpPr>
        <p:spPr/>
        <p:txBody>
          <a:bodyPr/>
          <a:lstStyle/>
          <a:p>
            <a:r>
              <a:rPr lang="de-DE" dirty="0"/>
              <a:t>Beeinträchtigungen und Gefährdungen für alle Brutvogelarten Deutschlands</a:t>
            </a:r>
          </a:p>
        </p:txBody>
      </p:sp>
      <p:pic>
        <p:nvPicPr>
          <p:cNvPr id="7" name="Inhaltsplatzhalter 6" descr="Ein Bild, das Text, Screenshot, Schrift, Design enthält.&#10;&#10;KI-generierte Inhalte können fehlerhaft sein.">
            <a:extLst>
              <a:ext uri="{FF2B5EF4-FFF2-40B4-BE49-F238E27FC236}">
                <a16:creationId xmlns:a16="http://schemas.microsoft.com/office/drawing/2014/main" id="{1EB70B7C-9AD1-EA4B-B5FA-78263ED72FD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963" b="7288"/>
          <a:stretch/>
        </p:blipFill>
        <p:spPr>
          <a:xfrm>
            <a:off x="1192501" y="896400"/>
            <a:ext cx="6758997" cy="3816000"/>
          </a:xfrm>
        </p:spPr>
      </p:pic>
      <p:sp>
        <p:nvSpPr>
          <p:cNvPr id="4" name="Foliennummernplatzhalter 3">
            <a:extLst>
              <a:ext uri="{FF2B5EF4-FFF2-40B4-BE49-F238E27FC236}">
                <a16:creationId xmlns:a16="http://schemas.microsoft.com/office/drawing/2014/main" id="{D6C8259F-DA1C-E9F3-0D3D-9A1363579C7C}"/>
              </a:ext>
            </a:extLst>
          </p:cNvPr>
          <p:cNvSpPr>
            <a:spLocks noGrp="1"/>
          </p:cNvSpPr>
          <p:nvPr>
            <p:ph type="sldNum" sz="quarter" idx="12"/>
          </p:nvPr>
        </p:nvSpPr>
        <p:spPr/>
        <p:txBody>
          <a:bodyPr/>
          <a:lstStyle/>
          <a:p>
            <a:fld id="{16EFD5B1-68CB-4A29-8F6C-4D18DB05CB6D}" type="slidenum">
              <a:rPr lang="de-DE" smtClean="0"/>
              <a:pPr/>
              <a:t>31</a:t>
            </a:fld>
            <a:endParaRPr lang="de-DE"/>
          </a:p>
        </p:txBody>
      </p:sp>
      <p:sp>
        <p:nvSpPr>
          <p:cNvPr id="5" name="Textplatzhalter 4">
            <a:extLst>
              <a:ext uri="{FF2B5EF4-FFF2-40B4-BE49-F238E27FC236}">
                <a16:creationId xmlns:a16="http://schemas.microsoft.com/office/drawing/2014/main" id="{4C82041D-52C5-7D5F-245A-D6CA0D59F95A}"/>
              </a:ext>
            </a:extLst>
          </p:cNvPr>
          <p:cNvSpPr>
            <a:spLocks noGrp="1"/>
          </p:cNvSpPr>
          <p:nvPr>
            <p:ph type="body" sz="quarter" idx="13"/>
          </p:nvPr>
        </p:nvSpPr>
        <p:spPr/>
        <p:txBody>
          <a:bodyPr/>
          <a:lstStyle/>
          <a:p>
            <a:r>
              <a:rPr lang="de-AT" sz="1100" dirty="0"/>
              <a:t>Quelle: Vogelschutzbericht der Bundesregierung 2013</a:t>
            </a:r>
            <a:endParaRPr lang="de-DE" sz="1100" dirty="0"/>
          </a:p>
        </p:txBody>
      </p:sp>
    </p:spTree>
    <p:extLst>
      <p:ext uri="{BB962C8B-B14F-4D97-AF65-F5344CB8AC3E}">
        <p14:creationId xmlns:p14="http://schemas.microsoft.com/office/powerpoint/2010/main" val="420505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B054857-D87E-33C3-6BD9-8FBBFE9D2D33}"/>
              </a:ext>
            </a:extLst>
          </p:cNvPr>
          <p:cNvSpPr>
            <a:spLocks noGrp="1"/>
          </p:cNvSpPr>
          <p:nvPr>
            <p:ph type="title"/>
          </p:nvPr>
        </p:nvSpPr>
        <p:spPr/>
        <p:txBody>
          <a:bodyPr/>
          <a:lstStyle/>
          <a:p>
            <a:r>
              <a:rPr lang="de-AT" dirty="0"/>
              <a:t>Drastischer Vogelschwund in Deutschland</a:t>
            </a:r>
            <a:endParaRPr lang="de-DE" dirty="0"/>
          </a:p>
        </p:txBody>
      </p:sp>
      <p:sp>
        <p:nvSpPr>
          <p:cNvPr id="5" name="Foliennummernplatzhalter 4">
            <a:extLst>
              <a:ext uri="{FF2B5EF4-FFF2-40B4-BE49-F238E27FC236}">
                <a16:creationId xmlns:a16="http://schemas.microsoft.com/office/drawing/2014/main" id="{22CA11CF-56EF-DB96-6687-E6B929DF8615}"/>
              </a:ext>
            </a:extLst>
          </p:cNvPr>
          <p:cNvSpPr>
            <a:spLocks noGrp="1"/>
          </p:cNvSpPr>
          <p:nvPr>
            <p:ph type="sldNum" sz="quarter" idx="12"/>
          </p:nvPr>
        </p:nvSpPr>
        <p:spPr/>
        <p:txBody>
          <a:bodyPr/>
          <a:lstStyle/>
          <a:p>
            <a:fld id="{9D26C6B8-7DF4-4F01-8878-A6272B56DAC3}" type="slidenum">
              <a:rPr lang="de-DE" smtClean="0"/>
              <a:pPr/>
              <a:t>32</a:t>
            </a:fld>
            <a:endParaRPr lang="de-DE"/>
          </a:p>
        </p:txBody>
      </p:sp>
      <p:sp>
        <p:nvSpPr>
          <p:cNvPr id="8" name="Textplatzhalter 7">
            <a:extLst>
              <a:ext uri="{FF2B5EF4-FFF2-40B4-BE49-F238E27FC236}">
                <a16:creationId xmlns:a16="http://schemas.microsoft.com/office/drawing/2014/main" id="{0624CC27-6881-9DD9-2582-C7A5951F3FBF}"/>
              </a:ext>
            </a:extLst>
          </p:cNvPr>
          <p:cNvSpPr>
            <a:spLocks noGrp="1"/>
          </p:cNvSpPr>
          <p:nvPr>
            <p:ph type="body" sz="quarter" idx="13"/>
          </p:nvPr>
        </p:nvSpPr>
        <p:spPr>
          <a:xfrm>
            <a:off x="7812360" y="4554940"/>
            <a:ext cx="874440" cy="233751"/>
          </a:xfrm>
        </p:spPr>
        <p:txBody>
          <a:bodyPr/>
          <a:lstStyle/>
          <a:p>
            <a:r>
              <a:rPr lang="de-AT" sz="1100" dirty="0"/>
              <a:t>Grafik: NABU</a:t>
            </a:r>
            <a:endParaRPr lang="de-DE" sz="1100" dirty="0"/>
          </a:p>
        </p:txBody>
      </p:sp>
      <p:pic>
        <p:nvPicPr>
          <p:cNvPr id="13" name="Inhaltsplatzhalter 12" descr="Ein Bild, das Text, Vogel, Screenshot enthält.&#10;&#10;KI-generierte Inhalte können fehlerhaft sein.">
            <a:extLst>
              <a:ext uri="{FF2B5EF4-FFF2-40B4-BE49-F238E27FC236}">
                <a16:creationId xmlns:a16="http://schemas.microsoft.com/office/drawing/2014/main" id="{4180A126-77B3-B95A-7F3E-58D200BEE6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0380" y="1050288"/>
            <a:ext cx="5883239" cy="3708000"/>
          </a:xfrm>
        </p:spPr>
      </p:pic>
      <p:sp>
        <p:nvSpPr>
          <p:cNvPr id="14" name="Textfeld 13">
            <a:extLst>
              <a:ext uri="{FF2B5EF4-FFF2-40B4-BE49-F238E27FC236}">
                <a16:creationId xmlns:a16="http://schemas.microsoft.com/office/drawing/2014/main" id="{8B4A305A-0B7C-763A-14F9-69394FAAD6B6}"/>
              </a:ext>
            </a:extLst>
          </p:cNvPr>
          <p:cNvSpPr txBox="1"/>
          <p:nvPr/>
        </p:nvSpPr>
        <p:spPr>
          <a:xfrm>
            <a:off x="457199" y="896400"/>
            <a:ext cx="5482952" cy="307777"/>
          </a:xfrm>
          <a:prstGeom prst="rect">
            <a:avLst/>
          </a:prstGeom>
          <a:noFill/>
        </p:spPr>
        <p:txBody>
          <a:bodyPr wrap="square" rtlCol="0">
            <a:spAutoFit/>
          </a:bodyPr>
          <a:lstStyle/>
          <a:p>
            <a:r>
              <a:rPr lang="de-AT" sz="1400" dirty="0"/>
              <a:t>Über 12 Mio. Vogelbrutpaare in nur 12 Jahren verloren</a:t>
            </a:r>
            <a:endParaRPr lang="de-DE" sz="1400" dirty="0"/>
          </a:p>
        </p:txBody>
      </p:sp>
    </p:spTree>
    <p:extLst>
      <p:ext uri="{BB962C8B-B14F-4D97-AF65-F5344CB8AC3E}">
        <p14:creationId xmlns:p14="http://schemas.microsoft.com/office/powerpoint/2010/main" val="1322199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25FAD-D4AE-05C6-E14B-DA0CC7C881A2}"/>
              </a:ext>
            </a:extLst>
          </p:cNvPr>
          <p:cNvSpPr>
            <a:spLocks noGrp="1"/>
          </p:cNvSpPr>
          <p:nvPr>
            <p:ph type="title"/>
          </p:nvPr>
        </p:nvSpPr>
        <p:spPr/>
        <p:txBody>
          <a:bodyPr/>
          <a:lstStyle/>
          <a:p>
            <a:r>
              <a:rPr lang="de-AT" dirty="0"/>
              <a:t>Sechs Verlierer-Vogelarten in der Agrarlandschaft</a:t>
            </a:r>
            <a:endParaRPr lang="de-DE" dirty="0"/>
          </a:p>
        </p:txBody>
      </p:sp>
      <p:pic>
        <p:nvPicPr>
          <p:cNvPr id="7" name="Inhaltsplatzhalter 6" descr="Ein Bild, das Text, Vogel, Screenshot enthält.&#10;&#10;KI-generierte Inhalte können fehlerhaft sein.">
            <a:extLst>
              <a:ext uri="{FF2B5EF4-FFF2-40B4-BE49-F238E27FC236}">
                <a16:creationId xmlns:a16="http://schemas.microsoft.com/office/drawing/2014/main" id="{E939F2AB-9323-E13B-585D-609E8BB13FC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6517"/>
          <a:stretch/>
        </p:blipFill>
        <p:spPr>
          <a:xfrm>
            <a:off x="1076491" y="896400"/>
            <a:ext cx="6991018" cy="3888000"/>
          </a:xfrm>
        </p:spPr>
      </p:pic>
      <p:sp>
        <p:nvSpPr>
          <p:cNvPr id="4" name="Foliennummernplatzhalter 3">
            <a:extLst>
              <a:ext uri="{FF2B5EF4-FFF2-40B4-BE49-F238E27FC236}">
                <a16:creationId xmlns:a16="http://schemas.microsoft.com/office/drawing/2014/main" id="{4604CFF8-1B0E-E991-0D3D-C3165E0B2A3B}"/>
              </a:ext>
            </a:extLst>
          </p:cNvPr>
          <p:cNvSpPr>
            <a:spLocks noGrp="1"/>
          </p:cNvSpPr>
          <p:nvPr>
            <p:ph type="sldNum" sz="quarter" idx="12"/>
          </p:nvPr>
        </p:nvSpPr>
        <p:spPr/>
        <p:txBody>
          <a:bodyPr/>
          <a:lstStyle/>
          <a:p>
            <a:fld id="{16EFD5B1-68CB-4A29-8F6C-4D18DB05CB6D}" type="slidenum">
              <a:rPr lang="de-DE" smtClean="0"/>
              <a:pPr/>
              <a:t>33</a:t>
            </a:fld>
            <a:endParaRPr lang="de-DE"/>
          </a:p>
        </p:txBody>
      </p:sp>
    </p:spTree>
    <p:extLst>
      <p:ext uri="{BB962C8B-B14F-4D97-AF65-F5344CB8AC3E}">
        <p14:creationId xmlns:p14="http://schemas.microsoft.com/office/powerpoint/2010/main" val="428698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111A7-D39A-5B45-6AE6-BD09FF166AD8}"/>
              </a:ext>
            </a:extLst>
          </p:cNvPr>
          <p:cNvSpPr>
            <a:spLocks noGrp="1"/>
          </p:cNvSpPr>
          <p:nvPr>
            <p:ph type="title"/>
          </p:nvPr>
        </p:nvSpPr>
        <p:spPr/>
        <p:txBody>
          <a:bodyPr/>
          <a:lstStyle/>
          <a:p>
            <a:r>
              <a:rPr lang="de-AT" dirty="0"/>
              <a:t>Maßnahmen für den Vogelschutz</a:t>
            </a:r>
            <a:endParaRPr lang="de-DE" dirty="0"/>
          </a:p>
        </p:txBody>
      </p:sp>
      <p:sp>
        <p:nvSpPr>
          <p:cNvPr id="3" name="Inhaltsplatzhalter 2">
            <a:extLst>
              <a:ext uri="{FF2B5EF4-FFF2-40B4-BE49-F238E27FC236}">
                <a16:creationId xmlns:a16="http://schemas.microsoft.com/office/drawing/2014/main" id="{EDD6F1A1-39CD-6D5F-BC3C-3D688CF80BF7}"/>
              </a:ext>
            </a:extLst>
          </p:cNvPr>
          <p:cNvSpPr>
            <a:spLocks noGrp="1"/>
          </p:cNvSpPr>
          <p:nvPr>
            <p:ph sz="half" idx="1"/>
          </p:nvPr>
        </p:nvSpPr>
        <p:spPr/>
        <p:txBody>
          <a:bodyPr/>
          <a:lstStyle/>
          <a:p>
            <a:pPr marL="285750" indent="-285750">
              <a:buFont typeface="Wingdings" panose="05000000000000000000" pitchFamily="2" charset="2"/>
              <a:buChar char="Ø"/>
            </a:pPr>
            <a:r>
              <a:rPr lang="de-DE" dirty="0"/>
              <a:t>(Wieder)begrünen von Ackerbrachen und Feldrainen</a:t>
            </a:r>
          </a:p>
          <a:p>
            <a:pPr marL="285750" indent="-285750">
              <a:buFont typeface="Wingdings" panose="05000000000000000000" pitchFamily="2" charset="2"/>
              <a:buChar char="Ø"/>
            </a:pPr>
            <a:r>
              <a:rPr lang="de-DE" dirty="0"/>
              <a:t>Anpflanzungen von Hecken</a:t>
            </a:r>
          </a:p>
          <a:p>
            <a:pPr marL="285750" indent="-285750">
              <a:buFont typeface="Wingdings" panose="05000000000000000000" pitchFamily="2" charset="2"/>
              <a:buChar char="Ø"/>
            </a:pPr>
            <a:r>
              <a:rPr lang="de-DE" dirty="0"/>
              <a:t>Erhöhung des Totholzanteils in den Wäldern</a:t>
            </a:r>
          </a:p>
          <a:p>
            <a:pPr marL="285750" indent="-285750">
              <a:buFont typeface="Wingdings" panose="05000000000000000000" pitchFamily="2" charset="2"/>
              <a:buChar char="Ø"/>
            </a:pPr>
            <a:r>
              <a:rPr lang="de-DE" dirty="0"/>
              <a:t>Verbot des Fangs und der Haltung von Wildvögeln</a:t>
            </a:r>
          </a:p>
          <a:p>
            <a:pPr marL="285750" indent="-285750">
              <a:buFont typeface="Wingdings" panose="05000000000000000000" pitchFamily="2" charset="2"/>
              <a:buChar char="Ø"/>
            </a:pPr>
            <a:endParaRPr lang="de-DE" dirty="0"/>
          </a:p>
          <a:p>
            <a:pPr marL="285750" indent="-285750">
              <a:buFont typeface="Wingdings" panose="05000000000000000000" pitchFamily="2" charset="2"/>
              <a:buChar char="Ø"/>
            </a:pPr>
            <a:endParaRPr lang="de-DE" dirty="0"/>
          </a:p>
        </p:txBody>
      </p:sp>
      <p:sp>
        <p:nvSpPr>
          <p:cNvPr id="4" name="Inhaltsplatzhalter 3">
            <a:extLst>
              <a:ext uri="{FF2B5EF4-FFF2-40B4-BE49-F238E27FC236}">
                <a16:creationId xmlns:a16="http://schemas.microsoft.com/office/drawing/2014/main" id="{F28680BE-3EDC-26CB-FBB8-833B17265DCF}"/>
              </a:ext>
            </a:extLst>
          </p:cNvPr>
          <p:cNvSpPr>
            <a:spLocks noGrp="1"/>
          </p:cNvSpPr>
          <p:nvPr>
            <p:ph sz="half" idx="2"/>
          </p:nvPr>
        </p:nvSpPr>
        <p:spPr/>
        <p:txBody>
          <a:bodyPr/>
          <a:lstStyle/>
          <a:p>
            <a:pPr marL="285750" indent="-285750">
              <a:buFont typeface="Wingdings" panose="05000000000000000000" pitchFamily="2" charset="2"/>
              <a:buChar char="Ø"/>
            </a:pPr>
            <a:r>
              <a:rPr lang="de-DE" dirty="0"/>
              <a:t>Kaufen von Bio-Produkten</a:t>
            </a:r>
          </a:p>
          <a:p>
            <a:pPr marL="285750" indent="-285750">
              <a:buFont typeface="Wingdings" panose="05000000000000000000" pitchFamily="2" charset="2"/>
              <a:buChar char="Ø"/>
            </a:pPr>
            <a:r>
              <a:rPr lang="de-DE" dirty="0"/>
              <a:t>Anbringen von Nistkästen</a:t>
            </a:r>
          </a:p>
          <a:p>
            <a:pPr marL="285750" indent="-285750">
              <a:buFont typeface="Wingdings" panose="05000000000000000000" pitchFamily="2" charset="2"/>
              <a:buChar char="Ø"/>
            </a:pPr>
            <a:r>
              <a:rPr lang="de-DE" dirty="0"/>
              <a:t>Gartengestaltung mit einheimischen Pflanzenarten</a:t>
            </a:r>
          </a:p>
          <a:p>
            <a:pPr marL="285750" indent="-285750">
              <a:buFont typeface="Wingdings" panose="05000000000000000000" pitchFamily="2" charset="2"/>
              <a:buChar char="Ø"/>
            </a:pPr>
            <a:r>
              <a:rPr lang="de-DE" dirty="0"/>
              <a:t>Anbringen von speziellen Folien und Vogelattrappen auf Glasflächen</a:t>
            </a:r>
          </a:p>
          <a:p>
            <a:pPr marL="285750" indent="-285750">
              <a:buFont typeface="Wingdings" panose="05000000000000000000" pitchFamily="2" charset="2"/>
              <a:buChar char="Ø"/>
            </a:pPr>
            <a:r>
              <a:rPr lang="de-DE" dirty="0"/>
              <a:t>Informieren über gefährdete Arten</a:t>
            </a:r>
          </a:p>
          <a:p>
            <a:pPr marL="285750" indent="-285750">
              <a:buFont typeface="Wingdings" panose="05000000000000000000" pitchFamily="2" charset="2"/>
              <a:buChar char="Ø"/>
            </a:pPr>
            <a:r>
              <a:rPr lang="de-DE" dirty="0"/>
              <a:t>Fütterungen in „harten Wintern“</a:t>
            </a:r>
          </a:p>
          <a:p>
            <a:pPr marL="285750" indent="-285750">
              <a:buFont typeface="Wingdings" panose="05000000000000000000" pitchFamily="2" charset="2"/>
              <a:buChar char="Ø"/>
            </a:pPr>
            <a:r>
              <a:rPr lang="de-DE" dirty="0"/>
              <a:t>Rücksichtnahme während der Brutzeit</a:t>
            </a:r>
          </a:p>
          <a:p>
            <a:pPr marL="285750" indent="-285750">
              <a:buFont typeface="Wingdings" panose="05000000000000000000" pitchFamily="2" charset="2"/>
              <a:buChar char="Ø"/>
            </a:pPr>
            <a:r>
              <a:rPr lang="de-DE" dirty="0"/>
              <a:t>Beachten der Vorschriften von Naturschutzgebieten</a:t>
            </a:r>
          </a:p>
        </p:txBody>
      </p:sp>
      <p:sp>
        <p:nvSpPr>
          <p:cNvPr id="5" name="Foliennummernplatzhalter 4">
            <a:extLst>
              <a:ext uri="{FF2B5EF4-FFF2-40B4-BE49-F238E27FC236}">
                <a16:creationId xmlns:a16="http://schemas.microsoft.com/office/drawing/2014/main" id="{C05A0E6D-AB59-A32D-4442-8C616573D531}"/>
              </a:ext>
            </a:extLst>
          </p:cNvPr>
          <p:cNvSpPr>
            <a:spLocks noGrp="1"/>
          </p:cNvSpPr>
          <p:nvPr>
            <p:ph type="sldNum" sz="quarter" idx="12"/>
          </p:nvPr>
        </p:nvSpPr>
        <p:spPr/>
        <p:txBody>
          <a:bodyPr/>
          <a:lstStyle/>
          <a:p>
            <a:fld id="{9D26C6B8-7DF4-4F01-8878-A6272B56DAC3}" type="slidenum">
              <a:rPr lang="de-DE" smtClean="0"/>
              <a:pPr/>
              <a:t>34</a:t>
            </a:fld>
            <a:endParaRPr lang="de-DE"/>
          </a:p>
        </p:txBody>
      </p:sp>
      <p:sp>
        <p:nvSpPr>
          <p:cNvPr id="6" name="Rechteck: abgerundete Ecken 5">
            <a:extLst>
              <a:ext uri="{FF2B5EF4-FFF2-40B4-BE49-F238E27FC236}">
                <a16:creationId xmlns:a16="http://schemas.microsoft.com/office/drawing/2014/main" id="{C9114553-C74A-A07A-BDEA-F41F7CE70C3B}"/>
              </a:ext>
            </a:extLst>
          </p:cNvPr>
          <p:cNvSpPr/>
          <p:nvPr/>
        </p:nvSpPr>
        <p:spPr>
          <a:xfrm>
            <a:off x="323528" y="896400"/>
            <a:ext cx="8363272" cy="3549600"/>
          </a:xfrm>
          <a:prstGeom prst="roundRect">
            <a:avLst/>
          </a:prstGeom>
          <a:solidFill>
            <a:srgbClr val="598F1F"/>
          </a:solidFill>
          <a:ln>
            <a:solidFill>
              <a:srgbClr val="8684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Es sind nicht nur die großen offiziellen Gesetze und Entscheidungen notwendig.</a:t>
            </a:r>
          </a:p>
          <a:p>
            <a:pPr algn="ctr"/>
            <a:endParaRPr lang="de-DE" sz="2400" dirty="0"/>
          </a:p>
          <a:p>
            <a:pPr algn="ctr"/>
            <a:r>
              <a:rPr lang="de-DE" sz="2400" dirty="0"/>
              <a:t>Jeder kann mit recht einfachen Mitteln dafür sorgen, dass sich die Vögel in seinem direkten Umfeld wieder wohler fühlen.</a:t>
            </a:r>
          </a:p>
        </p:txBody>
      </p:sp>
    </p:spTree>
    <p:extLst>
      <p:ext uri="{BB962C8B-B14F-4D97-AF65-F5344CB8AC3E}">
        <p14:creationId xmlns:p14="http://schemas.microsoft.com/office/powerpoint/2010/main" val="135113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randombar(horizontal)">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Text, Karte, Screenshot enthält.&#10;&#10;KI-generierte Inhalte können fehlerhaft sein.">
            <a:extLst>
              <a:ext uri="{FF2B5EF4-FFF2-40B4-BE49-F238E27FC236}">
                <a16:creationId xmlns:a16="http://schemas.microsoft.com/office/drawing/2014/main" id="{EEAEC814-5CC8-9C60-D749-F591DAC906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0173" y="0"/>
            <a:ext cx="6743653" cy="4788000"/>
          </a:xfrm>
          <a:noFill/>
        </p:spPr>
      </p:pic>
      <p:sp>
        <p:nvSpPr>
          <p:cNvPr id="5" name="Foliennummernplatzhalter 4">
            <a:extLst>
              <a:ext uri="{FF2B5EF4-FFF2-40B4-BE49-F238E27FC236}">
                <a16:creationId xmlns:a16="http://schemas.microsoft.com/office/drawing/2014/main" id="{5DDC93CA-ACCD-B6C8-CE3A-539309F46F18}"/>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35</a:t>
            </a:fld>
            <a:endParaRPr lang="de-DE"/>
          </a:p>
        </p:txBody>
      </p:sp>
    </p:spTree>
    <p:extLst>
      <p:ext uri="{BB962C8B-B14F-4D97-AF65-F5344CB8AC3E}">
        <p14:creationId xmlns:p14="http://schemas.microsoft.com/office/powerpoint/2010/main" val="4043756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nhaltsplatzhalter 17" descr="Vogel landet auf einem Baum">
            <a:extLst>
              <a:ext uri="{FF2B5EF4-FFF2-40B4-BE49-F238E27FC236}">
                <a16:creationId xmlns:a16="http://schemas.microsoft.com/office/drawing/2014/main" id="{52D175E4-3C4A-0E92-514E-634A123F6CC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86547" y="1079500"/>
            <a:ext cx="4926831" cy="3367088"/>
          </a:xfrm>
        </p:spPr>
      </p:pic>
      <p:sp>
        <p:nvSpPr>
          <p:cNvPr id="16" name="Textplatzhalter 15">
            <a:extLst>
              <a:ext uri="{FF2B5EF4-FFF2-40B4-BE49-F238E27FC236}">
                <a16:creationId xmlns:a16="http://schemas.microsoft.com/office/drawing/2014/main" id="{03628749-9246-3233-1DFD-C469A7F524C0}"/>
              </a:ext>
            </a:extLst>
          </p:cNvPr>
          <p:cNvSpPr>
            <a:spLocks noGrp="1"/>
          </p:cNvSpPr>
          <p:nvPr>
            <p:ph type="body" sz="half" idx="2"/>
          </p:nvPr>
        </p:nvSpPr>
        <p:spPr/>
        <p:txBody>
          <a:bodyPr/>
          <a:lstStyle/>
          <a:p>
            <a:r>
              <a:rPr lang="de-AT" sz="1600" b="1" dirty="0"/>
              <a:t>Bestände melden:</a:t>
            </a:r>
          </a:p>
          <a:p>
            <a:r>
              <a:rPr lang="de-AT" sz="1600" dirty="0">
                <a:hlinkClick r:id="rId3"/>
              </a:rPr>
              <a:t>Stunde der Wintervögel</a:t>
            </a:r>
            <a:endParaRPr lang="de-AT" sz="1600" dirty="0"/>
          </a:p>
          <a:p>
            <a:r>
              <a:rPr lang="de-AT" sz="1600" dirty="0">
                <a:hlinkClick r:id="rId4"/>
              </a:rPr>
              <a:t>Stunde der Gartenvögel</a:t>
            </a:r>
            <a:endParaRPr lang="de-AT" sz="1600" dirty="0"/>
          </a:p>
          <a:p>
            <a:r>
              <a:rPr lang="de-AT" sz="1600" dirty="0" err="1">
                <a:hlinkClick r:id="rId5"/>
              </a:rPr>
              <a:t>BirdNET</a:t>
            </a:r>
            <a:endParaRPr lang="de-AT" sz="1600" dirty="0"/>
          </a:p>
          <a:p>
            <a:endParaRPr lang="de-DE" dirty="0"/>
          </a:p>
        </p:txBody>
      </p:sp>
      <p:sp>
        <p:nvSpPr>
          <p:cNvPr id="4" name="Foliennummernplatzhalter 3">
            <a:extLst>
              <a:ext uri="{FF2B5EF4-FFF2-40B4-BE49-F238E27FC236}">
                <a16:creationId xmlns:a16="http://schemas.microsoft.com/office/drawing/2014/main" id="{9C6B7DF7-2D95-21D1-FA2A-943777802CC1}"/>
              </a:ext>
            </a:extLst>
          </p:cNvPr>
          <p:cNvSpPr>
            <a:spLocks noGrp="1"/>
          </p:cNvSpPr>
          <p:nvPr>
            <p:ph type="sldNum" sz="quarter" idx="12"/>
          </p:nvPr>
        </p:nvSpPr>
        <p:spPr/>
        <p:txBody>
          <a:bodyPr/>
          <a:lstStyle/>
          <a:p>
            <a:fld id="{16EFD5B1-68CB-4A29-8F6C-4D18DB05CB6D}" type="slidenum">
              <a:rPr lang="de-DE" smtClean="0"/>
              <a:pPr/>
              <a:t>36</a:t>
            </a:fld>
            <a:endParaRPr lang="de-DE"/>
          </a:p>
        </p:txBody>
      </p:sp>
      <p:sp>
        <p:nvSpPr>
          <p:cNvPr id="2" name="Titel 1">
            <a:extLst>
              <a:ext uri="{FF2B5EF4-FFF2-40B4-BE49-F238E27FC236}">
                <a16:creationId xmlns:a16="http://schemas.microsoft.com/office/drawing/2014/main" id="{5AF2F26F-5A91-D0A8-6CE8-C5B2AAECE5E6}"/>
              </a:ext>
            </a:extLst>
          </p:cNvPr>
          <p:cNvSpPr>
            <a:spLocks noGrp="1"/>
          </p:cNvSpPr>
          <p:nvPr>
            <p:ph type="title"/>
          </p:nvPr>
        </p:nvSpPr>
        <p:spPr/>
        <p:txBody>
          <a:bodyPr/>
          <a:lstStyle/>
          <a:p>
            <a:r>
              <a:rPr lang="de-AT" dirty="0"/>
              <a:t>Teilnahme an Citizen Science-Projekten</a:t>
            </a:r>
            <a:endParaRPr lang="de-DE" dirty="0"/>
          </a:p>
        </p:txBody>
      </p:sp>
    </p:spTree>
    <p:extLst>
      <p:ext uri="{BB962C8B-B14F-4D97-AF65-F5344CB8AC3E}">
        <p14:creationId xmlns:p14="http://schemas.microsoft.com/office/powerpoint/2010/main" val="1766869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E228ED0-342E-7E24-798F-B9EEBA082B9D}"/>
              </a:ext>
            </a:extLst>
          </p:cNvPr>
          <p:cNvSpPr>
            <a:spLocks noGrp="1"/>
          </p:cNvSpPr>
          <p:nvPr>
            <p:ph sz="half" idx="1"/>
          </p:nvPr>
        </p:nvSpPr>
        <p:spPr>
          <a:xfrm>
            <a:off x="457199" y="1080000"/>
            <a:ext cx="5251450" cy="1131710"/>
          </a:xfrm>
        </p:spPr>
        <p:txBody>
          <a:bodyPr>
            <a:normAutofit/>
          </a:bodyPr>
          <a:lstStyle/>
          <a:p>
            <a:endParaRPr lang="de-DE" dirty="0"/>
          </a:p>
          <a:p>
            <a:pPr marL="285750" indent="-285750">
              <a:buFont typeface="Wingdings" panose="05000000000000000000" pitchFamily="2" charset="2"/>
              <a:buChar char="Ø"/>
            </a:pPr>
            <a:r>
              <a:rPr lang="de-DE" dirty="0"/>
              <a:t>Dielengröße ca. 150 x 1095 x 15 mm (L x H x B)</a:t>
            </a:r>
          </a:p>
          <a:p>
            <a:pPr marL="285750" indent="-285750">
              <a:buFont typeface="Wingdings" panose="05000000000000000000" pitchFamily="2" charset="2"/>
              <a:buChar char="Ø"/>
            </a:pPr>
            <a:r>
              <a:rPr lang="de-DE" dirty="0"/>
              <a:t>Alle Maße sind in mm</a:t>
            </a:r>
          </a:p>
        </p:txBody>
      </p:sp>
      <p:sp>
        <p:nvSpPr>
          <p:cNvPr id="5" name="Foliennummernplatzhalter 4">
            <a:extLst>
              <a:ext uri="{FF2B5EF4-FFF2-40B4-BE49-F238E27FC236}">
                <a16:creationId xmlns:a16="http://schemas.microsoft.com/office/drawing/2014/main" id="{7607151A-29F2-C40A-C52C-6142515C5449}"/>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37</a:t>
            </a:fld>
            <a:endParaRPr lang="de-DE"/>
          </a:p>
        </p:txBody>
      </p:sp>
      <p:pic>
        <p:nvPicPr>
          <p:cNvPr id="10" name="Grafik 9" descr="Ein Bild, das Text, Screenshot, Schrift, Handschrift enthält.&#10;&#10;KI-generierte Inhalte können fehlerhaft sein.">
            <a:extLst>
              <a:ext uri="{FF2B5EF4-FFF2-40B4-BE49-F238E27FC236}">
                <a16:creationId xmlns:a16="http://schemas.microsoft.com/office/drawing/2014/main" id="{356A4639-7A4B-F2C4-A8A1-4D99D79FF417}"/>
              </a:ext>
            </a:extLst>
          </p:cNvPr>
          <p:cNvPicPr>
            <a:picLocks noChangeAspect="1"/>
          </p:cNvPicPr>
          <p:nvPr/>
        </p:nvPicPr>
        <p:blipFill>
          <a:blip r:embed="rId3">
            <a:extLst>
              <a:ext uri="{28A0092B-C50C-407E-A947-70E740481C1C}">
                <a14:useLocalDpi xmlns:a14="http://schemas.microsoft.com/office/drawing/2010/main" val="0"/>
              </a:ext>
            </a:extLst>
          </a:blip>
          <a:srcRect t="6601" b="4200"/>
          <a:stretch>
            <a:fillRect/>
          </a:stretch>
        </p:blipFill>
        <p:spPr>
          <a:xfrm>
            <a:off x="6822084" y="0"/>
            <a:ext cx="1447118" cy="4780800"/>
          </a:xfrm>
          <a:prstGeom prst="rect">
            <a:avLst/>
          </a:prstGeom>
          <a:noFill/>
        </p:spPr>
      </p:pic>
      <p:sp>
        <p:nvSpPr>
          <p:cNvPr id="15" name="Text Placeholder 4">
            <a:extLst>
              <a:ext uri="{FF2B5EF4-FFF2-40B4-BE49-F238E27FC236}">
                <a16:creationId xmlns:a16="http://schemas.microsoft.com/office/drawing/2014/main" id="{2E9D26B0-4C7C-236A-AF75-11186C8AE1B6}"/>
              </a:ext>
            </a:extLst>
          </p:cNvPr>
          <p:cNvSpPr>
            <a:spLocks noGrp="1"/>
          </p:cNvSpPr>
          <p:nvPr>
            <p:ph type="body" sz="quarter" idx="14"/>
          </p:nvPr>
        </p:nvSpPr>
        <p:spPr>
          <a:xfrm>
            <a:off x="457200" y="4446000"/>
            <a:ext cx="5251450" cy="216000"/>
          </a:xfrm>
        </p:spPr>
        <p:txBody>
          <a:bodyPr/>
          <a:lstStyle/>
          <a:p>
            <a:endParaRPr lang="en-US"/>
          </a:p>
        </p:txBody>
      </p:sp>
      <p:sp>
        <p:nvSpPr>
          <p:cNvPr id="2" name="Titel 1">
            <a:extLst>
              <a:ext uri="{FF2B5EF4-FFF2-40B4-BE49-F238E27FC236}">
                <a16:creationId xmlns:a16="http://schemas.microsoft.com/office/drawing/2014/main" id="{28D41FAE-8D89-28B8-4A57-AB0E6A70F66D}"/>
              </a:ext>
            </a:extLst>
          </p:cNvPr>
          <p:cNvSpPr>
            <a:spLocks noGrp="1"/>
          </p:cNvSpPr>
          <p:nvPr>
            <p:ph type="title"/>
          </p:nvPr>
        </p:nvSpPr>
        <p:spPr>
          <a:xfrm>
            <a:off x="457200" y="122400"/>
            <a:ext cx="8229600" cy="774000"/>
          </a:xfrm>
        </p:spPr>
        <p:txBody>
          <a:bodyPr anchor="b">
            <a:normAutofit/>
          </a:bodyPr>
          <a:lstStyle/>
          <a:p>
            <a:r>
              <a:rPr lang="de-AT" dirty="0"/>
              <a:t>Überblick – Nistkasten bauen</a:t>
            </a:r>
            <a:endParaRPr lang="de-DE" dirty="0"/>
          </a:p>
        </p:txBody>
      </p:sp>
      <p:sp>
        <p:nvSpPr>
          <p:cNvPr id="4" name="Inhaltsplatzhalter 2">
            <a:extLst>
              <a:ext uri="{FF2B5EF4-FFF2-40B4-BE49-F238E27FC236}">
                <a16:creationId xmlns:a16="http://schemas.microsoft.com/office/drawing/2014/main" id="{9F1B6E40-EC7A-6088-2C71-0109AEB06B3F}"/>
              </a:ext>
            </a:extLst>
          </p:cNvPr>
          <p:cNvSpPr txBox="1">
            <a:spLocks/>
          </p:cNvSpPr>
          <p:nvPr/>
        </p:nvSpPr>
        <p:spPr>
          <a:xfrm>
            <a:off x="457199" y="2197144"/>
            <a:ext cx="5251450" cy="2030790"/>
          </a:xfrm>
          <a:prstGeom prst="rect">
            <a:avLst/>
          </a:prstGeom>
        </p:spPr>
        <p:txBody>
          <a:bodyPr vert="horz" lIns="0" tIns="0" rIns="0" bIns="0" rtlCol="0">
            <a:norm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mn-lt"/>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mn-lt"/>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pPr marL="342900" indent="-342900">
              <a:buFont typeface="+mj-lt"/>
              <a:buAutoNum type="arabicPeriod"/>
            </a:pPr>
            <a:r>
              <a:rPr lang="de-AT" dirty="0"/>
              <a:t>A</a:t>
            </a:r>
            <a:r>
              <a:rPr lang="de-DE" dirty="0" err="1"/>
              <a:t>lle</a:t>
            </a:r>
            <a:r>
              <a:rPr lang="de-DE" dirty="0"/>
              <a:t> Holzelemente zu sägen</a:t>
            </a:r>
          </a:p>
          <a:p>
            <a:pPr marL="342900" indent="-342900">
              <a:buFont typeface="+mj-lt"/>
              <a:buAutoNum type="arabicPeriod"/>
            </a:pPr>
            <a:r>
              <a:rPr lang="de-DE" dirty="0"/>
              <a:t>An der Basis die Seiten, vorn und Rückwand befestigen</a:t>
            </a:r>
          </a:p>
          <a:p>
            <a:pPr marL="342900" indent="-342900">
              <a:buFont typeface="+mj-lt"/>
              <a:buAutoNum type="arabicPeriod"/>
            </a:pPr>
            <a:r>
              <a:rPr lang="de-DE" dirty="0"/>
              <a:t>Dach von oben befestigen</a:t>
            </a:r>
          </a:p>
          <a:p>
            <a:pPr marL="342900" indent="-342900">
              <a:buFont typeface="+mj-lt"/>
              <a:buAutoNum type="arabicPeriod"/>
            </a:pPr>
            <a:r>
              <a:rPr lang="de-DE" dirty="0"/>
              <a:t>Aufhängung an der Rückwand anbringen</a:t>
            </a:r>
          </a:p>
          <a:p>
            <a:pPr marL="342900" indent="-342900">
              <a:buFont typeface="+mj-lt"/>
              <a:buAutoNum type="arabicPeriod"/>
            </a:pPr>
            <a:r>
              <a:rPr lang="de-DE" dirty="0"/>
              <a:t>Nistkasten außen ggf. mit Leinöl bestreichen</a:t>
            </a:r>
          </a:p>
          <a:p>
            <a:pPr marL="342900" indent="-342900">
              <a:buFont typeface="+mj-lt"/>
              <a:buAutoNum type="arabicPeriod"/>
            </a:pPr>
            <a:r>
              <a:rPr lang="de-DE" dirty="0"/>
              <a:t>Aufhängen (siehe </a:t>
            </a:r>
            <a:r>
              <a:rPr lang="de-DE" dirty="0">
                <a:hlinkClick r:id="rId4" action="ppaction://hlinksldjump"/>
              </a:rPr>
              <a:t>Folie 38</a:t>
            </a:r>
            <a:r>
              <a:rPr lang="de-DE" dirty="0"/>
              <a:t>)</a:t>
            </a:r>
          </a:p>
        </p:txBody>
      </p:sp>
    </p:spTree>
    <p:extLst>
      <p:ext uri="{BB962C8B-B14F-4D97-AF65-F5344CB8AC3E}">
        <p14:creationId xmlns:p14="http://schemas.microsoft.com/office/powerpoint/2010/main" val="93484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9D26C6B8-7DF4-4F01-8878-A6272B56DAC3}" type="slidenum">
              <a:rPr lang="de-DE" smtClean="0"/>
              <a:pPr/>
              <a:t>38</a:t>
            </a:fld>
            <a:endParaRPr lang="de-DE"/>
          </a:p>
        </p:txBody>
      </p:sp>
      <p:sp>
        <p:nvSpPr>
          <p:cNvPr id="6" name="Inhaltsplatzhalter 5"/>
          <p:cNvSpPr>
            <a:spLocks noGrp="1"/>
          </p:cNvSpPr>
          <p:nvPr>
            <p:ph idx="1"/>
          </p:nvPr>
        </p:nvSpPr>
        <p:spPr>
          <a:xfrm>
            <a:off x="7092280" y="1972800"/>
            <a:ext cx="2051720" cy="2736000"/>
          </a:xfrm>
        </p:spPr>
        <p:txBody>
          <a:bodyPr/>
          <a:lstStyle/>
          <a:p>
            <a:pPr>
              <a:spcBef>
                <a:spcPts val="600"/>
              </a:spcBef>
            </a:pPr>
            <a:r>
              <a:rPr lang="de-DE" dirty="0"/>
              <a:t>NABU-Waldinstitut Standort Blankenburg</a:t>
            </a:r>
          </a:p>
          <a:p>
            <a:pPr>
              <a:spcBef>
                <a:spcPts val="600"/>
              </a:spcBef>
            </a:pPr>
            <a:r>
              <a:rPr lang="de-DE" dirty="0"/>
              <a:t>Großes Schloss 1</a:t>
            </a:r>
          </a:p>
          <a:p>
            <a:pPr>
              <a:spcBef>
                <a:spcPts val="600"/>
              </a:spcBef>
            </a:pPr>
            <a:r>
              <a:rPr lang="de-DE" dirty="0"/>
              <a:t>38889 Blankenburg</a:t>
            </a:r>
          </a:p>
          <a:p>
            <a:pPr>
              <a:spcBef>
                <a:spcPts val="600"/>
              </a:spcBef>
            </a:pPr>
            <a:r>
              <a:rPr lang="de-DE" b="0" i="0" dirty="0">
                <a:solidFill>
                  <a:srgbClr val="000000"/>
                </a:solidFill>
                <a:effectLst/>
                <a:latin typeface="Source Sans Pro" panose="020B0503030403020204" pitchFamily="34" charset="0"/>
              </a:rPr>
              <a:t>Waldinstitut-Blankenburg@NABU.de</a:t>
            </a:r>
          </a:p>
          <a:p>
            <a:pPr>
              <a:spcBef>
                <a:spcPts val="600"/>
              </a:spcBef>
            </a:pPr>
            <a:r>
              <a:rPr lang="de-DE" dirty="0"/>
              <a:t>www.NABU-Waldinstitut-Blankenburg.de</a:t>
            </a:r>
          </a:p>
          <a:p>
            <a:pPr>
              <a:spcBef>
                <a:spcPts val="600"/>
              </a:spcBef>
            </a:pPr>
            <a:r>
              <a:rPr lang="de-DE" dirty="0"/>
              <a:t>www.Nachhaltigkeitslabor-Wald.de</a:t>
            </a:r>
          </a:p>
        </p:txBody>
      </p:sp>
      <p:sp>
        <p:nvSpPr>
          <p:cNvPr id="5" name="Titel 4"/>
          <p:cNvSpPr>
            <a:spLocks noGrp="1"/>
          </p:cNvSpPr>
          <p:nvPr>
            <p:ph type="title"/>
          </p:nvPr>
        </p:nvSpPr>
        <p:spPr/>
        <p:txBody>
          <a:bodyPr/>
          <a:lstStyle/>
          <a:p>
            <a:r>
              <a:rPr lang="de-DE" dirty="0"/>
              <a:t>Das Leben wär nur halb so nett,</a:t>
            </a:r>
            <a:br>
              <a:rPr lang="de-DE" dirty="0"/>
            </a:br>
            <a:r>
              <a:rPr lang="de-DE" dirty="0"/>
              <a:t>wenn keiner einen Vogel hätt.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8D6FF7-A622-8604-C154-BA22172B31CD}"/>
              </a:ext>
            </a:extLst>
          </p:cNvPr>
          <p:cNvSpPr>
            <a:spLocks noGrp="1"/>
          </p:cNvSpPr>
          <p:nvPr>
            <p:ph sz="half" idx="1"/>
          </p:nvPr>
        </p:nvSpPr>
        <p:spPr/>
        <p:txBody>
          <a:bodyPr/>
          <a:lstStyle/>
          <a:p>
            <a:endParaRPr lang="de-AT" dirty="0"/>
          </a:p>
          <a:p>
            <a:pPr marL="285750" indent="-285750">
              <a:buFont typeface="Arial" panose="020B0604020202020204" pitchFamily="34" charset="0"/>
              <a:buChar char="•"/>
            </a:pPr>
            <a:r>
              <a:rPr lang="de-AT" dirty="0"/>
              <a:t>Vögel stammen von den Dinosauriern ab.</a:t>
            </a:r>
          </a:p>
          <a:p>
            <a:pPr marL="285750" indent="-285750">
              <a:buFont typeface="Arial" panose="020B0604020202020204" pitchFamily="34" charset="0"/>
              <a:buChar char="•"/>
            </a:pPr>
            <a:r>
              <a:rPr lang="de-AT" dirty="0"/>
              <a:t>Entstehung von Federn ermöglicht die Weiterentwicklung.</a:t>
            </a:r>
          </a:p>
          <a:p>
            <a:pPr marL="285750" indent="-285750">
              <a:buFont typeface="Arial" panose="020B0604020202020204" pitchFamily="34" charset="0"/>
              <a:buChar char="•"/>
            </a:pPr>
            <a:r>
              <a:rPr lang="de-AT" dirty="0"/>
              <a:t>Letzter gemeinsamer Vorfahre von Vögeln: Archaeopteryx</a:t>
            </a:r>
          </a:p>
          <a:p>
            <a:pPr marL="285750" indent="-285750">
              <a:buFont typeface="Arial" panose="020B0604020202020204" pitchFamily="34" charset="0"/>
              <a:buChar char="•"/>
            </a:pPr>
            <a:r>
              <a:rPr lang="de-DE" dirty="0"/>
              <a:t>Die nächsten lebenden Verwandten sind </a:t>
            </a:r>
            <a:r>
              <a:rPr lang="de-DE" b="1" dirty="0"/>
              <a:t>Krokodile</a:t>
            </a:r>
            <a:r>
              <a:rPr lang="de-DE" dirty="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26CBAD7E-D12E-942B-AF7A-8E56F1B10FBF}"/>
              </a:ext>
            </a:extLst>
          </p:cNvPr>
          <p:cNvSpPr>
            <a:spLocks noGrp="1"/>
          </p:cNvSpPr>
          <p:nvPr>
            <p:ph type="sldNum" sz="quarter" idx="12"/>
          </p:nvPr>
        </p:nvSpPr>
        <p:spPr/>
        <p:txBody>
          <a:bodyPr/>
          <a:lstStyle/>
          <a:p>
            <a:fld id="{16EFD5B1-68CB-4A29-8F6C-4D18DB05CB6D}" type="slidenum">
              <a:rPr lang="de-DE" smtClean="0"/>
              <a:pPr/>
              <a:t>39</a:t>
            </a:fld>
            <a:endParaRPr lang="de-DE"/>
          </a:p>
        </p:txBody>
      </p:sp>
      <p:pic>
        <p:nvPicPr>
          <p:cNvPr id="9" name="Bildplatzhalter 8" descr="Ein Bild, das Entwurf, Zeichnung, Kunst, Bild enthält.&#10;&#10;KI-generierte Inhalte können fehlerhaft sein.">
            <a:extLst>
              <a:ext uri="{FF2B5EF4-FFF2-40B4-BE49-F238E27FC236}">
                <a16:creationId xmlns:a16="http://schemas.microsoft.com/office/drawing/2014/main" id="{89F075AD-3286-9299-1365-74F3BD23432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224" r="5224"/>
          <a:stretch>
            <a:fillRect/>
          </a:stretch>
        </p:blipFill>
        <p:spPr/>
      </p:pic>
      <p:sp>
        <p:nvSpPr>
          <p:cNvPr id="7" name="Textplatzhalter 6">
            <a:extLst>
              <a:ext uri="{FF2B5EF4-FFF2-40B4-BE49-F238E27FC236}">
                <a16:creationId xmlns:a16="http://schemas.microsoft.com/office/drawing/2014/main" id="{0301F0DA-C093-E7CD-D044-0206BEDB0487}"/>
              </a:ext>
            </a:extLst>
          </p:cNvPr>
          <p:cNvSpPr>
            <a:spLocks noGrp="1"/>
          </p:cNvSpPr>
          <p:nvPr>
            <p:ph type="body" sz="quarter" idx="14"/>
          </p:nvPr>
        </p:nvSpPr>
        <p:spPr/>
        <p:txBody>
          <a:bodyPr/>
          <a:lstStyle/>
          <a:p>
            <a:r>
              <a:rPr lang="de-AT" dirty="0">
                <a:solidFill>
                  <a:srgbClr val="86846B"/>
                </a:solidFill>
              </a:rPr>
              <a:t>Rechts: Fossil von Archaeopteryx</a:t>
            </a:r>
            <a:endParaRPr lang="de-DE" dirty="0">
              <a:solidFill>
                <a:srgbClr val="86846B"/>
              </a:solidFill>
            </a:endParaRPr>
          </a:p>
        </p:txBody>
      </p:sp>
      <p:sp>
        <p:nvSpPr>
          <p:cNvPr id="2" name="Titel 1">
            <a:extLst>
              <a:ext uri="{FF2B5EF4-FFF2-40B4-BE49-F238E27FC236}">
                <a16:creationId xmlns:a16="http://schemas.microsoft.com/office/drawing/2014/main" id="{7F35A560-78E5-31E5-085C-A6F36DF103EC}"/>
              </a:ext>
            </a:extLst>
          </p:cNvPr>
          <p:cNvSpPr>
            <a:spLocks noGrp="1"/>
          </p:cNvSpPr>
          <p:nvPr>
            <p:ph type="title"/>
          </p:nvPr>
        </p:nvSpPr>
        <p:spPr/>
        <p:txBody>
          <a:bodyPr/>
          <a:lstStyle/>
          <a:p>
            <a:r>
              <a:rPr lang="de-AT" dirty="0"/>
              <a:t>Abstammung</a:t>
            </a:r>
            <a:endParaRPr lang="de-DE" dirty="0"/>
          </a:p>
        </p:txBody>
      </p:sp>
    </p:spTree>
    <p:extLst>
      <p:ext uri="{BB962C8B-B14F-4D97-AF65-F5344CB8AC3E}">
        <p14:creationId xmlns:p14="http://schemas.microsoft.com/office/powerpoint/2010/main" val="14493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B5013815-2F7E-23AE-569E-DE4D39448DA3}"/>
              </a:ext>
            </a:extLst>
          </p:cNvPr>
          <p:cNvSpPr>
            <a:spLocks noGrp="1"/>
          </p:cNvSpPr>
          <p:nvPr>
            <p:ph type="title"/>
          </p:nvPr>
        </p:nvSpPr>
        <p:spPr/>
        <p:txBody>
          <a:bodyPr/>
          <a:lstStyle/>
          <a:p>
            <a:r>
              <a:rPr lang="de-AT" dirty="0"/>
              <a:t>Anatomie Teil 1</a:t>
            </a:r>
            <a:endParaRPr lang="de-DE" dirty="0"/>
          </a:p>
        </p:txBody>
      </p:sp>
      <p:pic>
        <p:nvPicPr>
          <p:cNvPr id="6" name="Inhaltsplatzhalter 5" descr="Ein Bild, das Entwurf, Zeichnung, Vogel, Darstellung enthält.&#10;&#10;KI-generierte Inhalte können fehlerhaft sein.">
            <a:extLst>
              <a:ext uri="{FF2B5EF4-FFF2-40B4-BE49-F238E27FC236}">
                <a16:creationId xmlns:a16="http://schemas.microsoft.com/office/drawing/2014/main" id="{EC96E7AD-5E84-7A1A-5675-181F3A67161A}"/>
              </a:ext>
            </a:extLst>
          </p:cNvPr>
          <p:cNvPicPr>
            <a:picLocks noGrp="1" noChangeAspect="1"/>
          </p:cNvPicPr>
          <p:nvPr>
            <p:ph idx="1"/>
          </p:nvPr>
        </p:nvPicPr>
        <p:blipFill>
          <a:blip r:embed="rId3"/>
          <a:stretch>
            <a:fillRect/>
          </a:stretch>
        </p:blipFill>
        <p:spPr>
          <a:xfrm>
            <a:off x="2046684" y="1079500"/>
            <a:ext cx="5050632" cy="3367088"/>
          </a:xfrm>
          <a:prstGeom prst="rect">
            <a:avLst/>
          </a:prstGeom>
        </p:spPr>
      </p:pic>
      <p:sp>
        <p:nvSpPr>
          <p:cNvPr id="3" name="Foliennummernplatzhalter 2">
            <a:extLst>
              <a:ext uri="{FF2B5EF4-FFF2-40B4-BE49-F238E27FC236}">
                <a16:creationId xmlns:a16="http://schemas.microsoft.com/office/drawing/2014/main" id="{D8ECB0AF-A522-6880-ED7C-6650DC50BC85}"/>
              </a:ext>
            </a:extLst>
          </p:cNvPr>
          <p:cNvSpPr>
            <a:spLocks noGrp="1"/>
          </p:cNvSpPr>
          <p:nvPr>
            <p:ph type="sldNum" sz="quarter" idx="12"/>
          </p:nvPr>
        </p:nvSpPr>
        <p:spPr/>
        <p:txBody>
          <a:bodyPr/>
          <a:lstStyle/>
          <a:p>
            <a:fld id="{9D26C6B8-7DF4-4F01-8878-A6272B56DAC3}" type="slidenum">
              <a:rPr lang="de-DE" smtClean="0"/>
              <a:pPr/>
              <a:t>4</a:t>
            </a:fld>
            <a:endParaRPr lang="de-DE"/>
          </a:p>
        </p:txBody>
      </p:sp>
      <p:sp>
        <p:nvSpPr>
          <p:cNvPr id="7" name="Textplatzhalter 6">
            <a:extLst>
              <a:ext uri="{FF2B5EF4-FFF2-40B4-BE49-F238E27FC236}">
                <a16:creationId xmlns:a16="http://schemas.microsoft.com/office/drawing/2014/main" id="{C0EDE5F7-A5F8-1279-A7E4-C715CEE8F52F}"/>
              </a:ext>
            </a:extLst>
          </p:cNvPr>
          <p:cNvSpPr>
            <a:spLocks noGrp="1"/>
          </p:cNvSpPr>
          <p:nvPr>
            <p:ph type="body" sz="quarter" idx="13"/>
          </p:nvPr>
        </p:nvSpPr>
        <p:spPr/>
        <p:txBody>
          <a:bodyPr/>
          <a:lstStyle/>
          <a:p>
            <a:r>
              <a:rPr lang="de-AT" dirty="0">
                <a:solidFill>
                  <a:srgbClr val="86846B"/>
                </a:solidFill>
              </a:rPr>
              <a:t>Grafik: Vogelskelett (KI-generiert)</a:t>
            </a:r>
            <a:endParaRPr lang="de-DE" dirty="0">
              <a:solidFill>
                <a:srgbClr val="86846B"/>
              </a:solidFill>
            </a:endParaRPr>
          </a:p>
        </p:txBody>
      </p:sp>
    </p:spTree>
    <p:extLst>
      <p:ext uri="{BB962C8B-B14F-4D97-AF65-F5344CB8AC3E}">
        <p14:creationId xmlns:p14="http://schemas.microsoft.com/office/powerpoint/2010/main" val="1859318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05E72ED-4AC1-9ABF-C089-F398909DA781}"/>
              </a:ext>
            </a:extLst>
          </p:cNvPr>
          <p:cNvSpPr>
            <a:spLocks noGrp="1"/>
          </p:cNvSpPr>
          <p:nvPr>
            <p:ph sz="half" idx="1"/>
          </p:nvPr>
        </p:nvSpPr>
        <p:spPr/>
        <p:txBody>
          <a:bodyPr/>
          <a:lstStyle/>
          <a:p>
            <a:endParaRPr lang="de-AT" dirty="0"/>
          </a:p>
          <a:p>
            <a:pPr marL="285750" indent="-285750">
              <a:buFont typeface="Arial" panose="020B0604020202020204" pitchFamily="34" charset="0"/>
              <a:buChar char="•"/>
            </a:pPr>
            <a:r>
              <a:rPr lang="de-AT" dirty="0"/>
              <a:t>Vogelgesang macht uns Menschen glücklich</a:t>
            </a:r>
          </a:p>
          <a:p>
            <a:pPr marL="285750" indent="-285750">
              <a:buFont typeface="Arial" panose="020B0604020202020204" pitchFamily="34" charset="0"/>
              <a:buChar char="•"/>
            </a:pPr>
            <a:r>
              <a:rPr lang="de-AT" dirty="0"/>
              <a:t>Vögel fressen Schädlinge</a:t>
            </a:r>
          </a:p>
          <a:p>
            <a:pPr marL="285750" indent="-285750">
              <a:buFont typeface="Arial" panose="020B0604020202020204" pitchFamily="34" charset="0"/>
              <a:buChar char="•"/>
            </a:pPr>
            <a:r>
              <a:rPr lang="de-AT" dirty="0"/>
              <a:t>Vögel verbreiten und bestäuben Pflanzen</a:t>
            </a:r>
          </a:p>
          <a:p>
            <a:pPr marL="285750" indent="-285750">
              <a:buFont typeface="Arial" panose="020B0604020202020204" pitchFamily="34" charset="0"/>
              <a:buChar char="•"/>
            </a:pPr>
            <a:endParaRPr lang="de-DE" dirty="0"/>
          </a:p>
        </p:txBody>
      </p:sp>
      <p:sp>
        <p:nvSpPr>
          <p:cNvPr id="3" name="Foliennummernplatzhalter 2">
            <a:extLst>
              <a:ext uri="{FF2B5EF4-FFF2-40B4-BE49-F238E27FC236}">
                <a16:creationId xmlns:a16="http://schemas.microsoft.com/office/drawing/2014/main" id="{ACAE579A-DF0D-AFC3-ED46-D29E211E8DB4}"/>
              </a:ext>
            </a:extLst>
          </p:cNvPr>
          <p:cNvSpPr>
            <a:spLocks noGrp="1"/>
          </p:cNvSpPr>
          <p:nvPr>
            <p:ph type="sldNum" sz="quarter" idx="12"/>
          </p:nvPr>
        </p:nvSpPr>
        <p:spPr/>
        <p:txBody>
          <a:bodyPr/>
          <a:lstStyle/>
          <a:p>
            <a:fld id="{9D26C6B8-7DF4-4F01-8878-A6272B56DAC3}" type="slidenum">
              <a:rPr lang="de-DE" smtClean="0"/>
              <a:pPr/>
              <a:t>40</a:t>
            </a:fld>
            <a:endParaRPr lang="de-DE"/>
          </a:p>
        </p:txBody>
      </p:sp>
      <p:pic>
        <p:nvPicPr>
          <p:cNvPr id="12" name="Bildplatzhalter 11">
            <a:extLst>
              <a:ext uri="{FF2B5EF4-FFF2-40B4-BE49-F238E27FC236}">
                <a16:creationId xmlns:a16="http://schemas.microsoft.com/office/drawing/2014/main" id="{3C3EE4C0-84CD-3532-22B2-8B5E3AF239D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 b="6"/>
          <a:stretch/>
        </p:blipFill>
        <p:spPr/>
      </p:pic>
      <p:pic>
        <p:nvPicPr>
          <p:cNvPr id="9" name="Bildplatzhalter 8">
            <a:extLst>
              <a:ext uri="{FF2B5EF4-FFF2-40B4-BE49-F238E27FC236}">
                <a16:creationId xmlns:a16="http://schemas.microsoft.com/office/drawing/2014/main" id="{B299824C-924C-8A42-E4A4-7701FEE1C36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5458" b="15458"/>
          <a:stretch/>
        </p:blipFill>
        <p:spPr/>
      </p:pic>
      <p:sp>
        <p:nvSpPr>
          <p:cNvPr id="14" name="Textplatzhalter 13">
            <a:extLst>
              <a:ext uri="{FF2B5EF4-FFF2-40B4-BE49-F238E27FC236}">
                <a16:creationId xmlns:a16="http://schemas.microsoft.com/office/drawing/2014/main" id="{7D0FC283-D29B-3738-464A-0B693464E2CD}"/>
              </a:ext>
            </a:extLst>
          </p:cNvPr>
          <p:cNvSpPr>
            <a:spLocks noGrp="1"/>
          </p:cNvSpPr>
          <p:nvPr>
            <p:ph type="body" sz="quarter" idx="15"/>
          </p:nvPr>
        </p:nvSpPr>
        <p:spPr/>
        <p:txBody>
          <a:bodyPr/>
          <a:lstStyle/>
          <a:p>
            <a:endParaRPr lang="de-DE"/>
          </a:p>
        </p:txBody>
      </p:sp>
      <p:pic>
        <p:nvPicPr>
          <p:cNvPr id="18" name="Bildplatzhalter 17" descr="Ein Bild, das Vogel, Eisvogel, draußen, Schnabel enthält.&#10;&#10;KI-generierte Inhalte können fehlerhaft sein.">
            <a:extLst>
              <a:ext uri="{FF2B5EF4-FFF2-40B4-BE49-F238E27FC236}">
                <a16:creationId xmlns:a16="http://schemas.microsoft.com/office/drawing/2014/main" id="{F329E259-5540-7067-ED71-7D37F636BA5D}"/>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t="15292" b="15292"/>
          <a:stretch>
            <a:fillRect/>
          </a:stretch>
        </p:blipFill>
        <p:spPr/>
      </p:pic>
      <p:sp>
        <p:nvSpPr>
          <p:cNvPr id="7" name="Titel 6">
            <a:extLst>
              <a:ext uri="{FF2B5EF4-FFF2-40B4-BE49-F238E27FC236}">
                <a16:creationId xmlns:a16="http://schemas.microsoft.com/office/drawing/2014/main" id="{809DED5B-A0AB-8058-2871-539C91656853}"/>
              </a:ext>
            </a:extLst>
          </p:cNvPr>
          <p:cNvSpPr>
            <a:spLocks noGrp="1"/>
          </p:cNvSpPr>
          <p:nvPr>
            <p:ph type="title"/>
          </p:nvPr>
        </p:nvSpPr>
        <p:spPr/>
        <p:txBody>
          <a:bodyPr/>
          <a:lstStyle/>
          <a:p>
            <a:r>
              <a:rPr lang="de-AT" dirty="0"/>
              <a:t>Wieso brauchen wir Vögel?</a:t>
            </a:r>
            <a:endParaRPr lang="de-DE" dirty="0"/>
          </a:p>
        </p:txBody>
      </p:sp>
      <p:sp>
        <p:nvSpPr>
          <p:cNvPr id="10" name="Textfeld 9">
            <a:extLst>
              <a:ext uri="{FF2B5EF4-FFF2-40B4-BE49-F238E27FC236}">
                <a16:creationId xmlns:a16="http://schemas.microsoft.com/office/drawing/2014/main" id="{573B582A-986D-0971-D9CA-430625B6229F}"/>
              </a:ext>
            </a:extLst>
          </p:cNvPr>
          <p:cNvSpPr txBox="1"/>
          <p:nvPr/>
        </p:nvSpPr>
        <p:spPr>
          <a:xfrm>
            <a:off x="5939049" y="2896077"/>
            <a:ext cx="2952328" cy="230832"/>
          </a:xfrm>
          <a:prstGeom prst="rect">
            <a:avLst/>
          </a:prstGeom>
          <a:noFill/>
        </p:spPr>
        <p:txBody>
          <a:bodyPr wrap="square" rtlCol="0">
            <a:spAutoFit/>
          </a:bodyPr>
          <a:lstStyle/>
          <a:p>
            <a:r>
              <a:rPr lang="de-AT" sz="900" dirty="0">
                <a:solidFill>
                  <a:schemeClr val="bg1"/>
                </a:solidFill>
              </a:rPr>
              <a:t>Waldkäuze (©</a:t>
            </a:r>
            <a:r>
              <a:rPr lang="de-DE" sz="900" dirty="0">
                <a:solidFill>
                  <a:schemeClr val="bg1"/>
                </a:solidFill>
              </a:rPr>
              <a:t>NABU/CEWE/K. Walther)</a:t>
            </a:r>
          </a:p>
        </p:txBody>
      </p:sp>
      <p:sp>
        <p:nvSpPr>
          <p:cNvPr id="13" name="Textfeld 12">
            <a:extLst>
              <a:ext uri="{FF2B5EF4-FFF2-40B4-BE49-F238E27FC236}">
                <a16:creationId xmlns:a16="http://schemas.microsoft.com/office/drawing/2014/main" id="{7ABEB300-B658-F4A6-05D2-2C0250781B9F}"/>
              </a:ext>
            </a:extLst>
          </p:cNvPr>
          <p:cNvSpPr txBox="1"/>
          <p:nvPr/>
        </p:nvSpPr>
        <p:spPr>
          <a:xfrm>
            <a:off x="5939049" y="4546368"/>
            <a:ext cx="2520432"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Eisvogel (©NABU/ R. Paulin)</a:t>
            </a:r>
            <a:endParaRPr lang="de-DE" sz="900" dirty="0">
              <a:solidFill>
                <a:schemeClr val="bg1"/>
              </a:solidFill>
            </a:endParaRPr>
          </a:p>
        </p:txBody>
      </p:sp>
      <p:sp>
        <p:nvSpPr>
          <p:cNvPr id="16" name="Textfeld 15">
            <a:extLst>
              <a:ext uri="{FF2B5EF4-FFF2-40B4-BE49-F238E27FC236}">
                <a16:creationId xmlns:a16="http://schemas.microsoft.com/office/drawing/2014/main" id="{5C21B164-A736-D104-6647-166068AF50ED}"/>
              </a:ext>
            </a:extLst>
          </p:cNvPr>
          <p:cNvSpPr txBox="1"/>
          <p:nvPr/>
        </p:nvSpPr>
        <p:spPr>
          <a:xfrm>
            <a:off x="5939049" y="1234721"/>
            <a:ext cx="2520432"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Bienenfresser (©NABU/ CEWE/H. Spiegler)</a:t>
            </a:r>
            <a:endParaRPr lang="de-DE" sz="900" dirty="0">
              <a:solidFill>
                <a:schemeClr val="bg1"/>
              </a:solidFill>
            </a:endParaRPr>
          </a:p>
        </p:txBody>
      </p:sp>
    </p:spTree>
    <p:extLst>
      <p:ext uri="{BB962C8B-B14F-4D97-AF65-F5344CB8AC3E}">
        <p14:creationId xmlns:p14="http://schemas.microsoft.com/office/powerpoint/2010/main" val="2432188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D7B39-7567-4E78-5110-89277C1B2FEB}"/>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BBDCBC72-0DF5-AC13-2377-E6A2B825AFBF}"/>
              </a:ext>
            </a:extLst>
          </p:cNvPr>
          <p:cNvSpPr>
            <a:spLocks noGrp="1"/>
          </p:cNvSpPr>
          <p:nvPr>
            <p:ph type="title"/>
          </p:nvPr>
        </p:nvSpPr>
        <p:spPr/>
        <p:txBody>
          <a:bodyPr/>
          <a:lstStyle/>
          <a:p>
            <a:r>
              <a:rPr lang="de-AT" dirty="0"/>
              <a:t>Anatomie Teil 2</a:t>
            </a:r>
            <a:endParaRPr lang="de-DE" dirty="0"/>
          </a:p>
        </p:txBody>
      </p:sp>
      <p:pic>
        <p:nvPicPr>
          <p:cNvPr id="6" name="Inhaltsplatzhalter 5">
            <a:extLst>
              <a:ext uri="{FF2B5EF4-FFF2-40B4-BE49-F238E27FC236}">
                <a16:creationId xmlns:a16="http://schemas.microsoft.com/office/drawing/2014/main" id="{D29441D6-057B-D6F9-28C5-9EA640DC46A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2046684" y="1079500"/>
            <a:ext cx="5050632" cy="3367088"/>
          </a:xfrm>
          <a:prstGeom prst="rect">
            <a:avLst/>
          </a:prstGeom>
        </p:spPr>
      </p:pic>
      <p:sp>
        <p:nvSpPr>
          <p:cNvPr id="3" name="Foliennummernplatzhalter 2">
            <a:extLst>
              <a:ext uri="{FF2B5EF4-FFF2-40B4-BE49-F238E27FC236}">
                <a16:creationId xmlns:a16="http://schemas.microsoft.com/office/drawing/2014/main" id="{8CB0A8FF-DC88-B413-1DFB-6728F35AEFFA}"/>
              </a:ext>
            </a:extLst>
          </p:cNvPr>
          <p:cNvSpPr>
            <a:spLocks noGrp="1"/>
          </p:cNvSpPr>
          <p:nvPr>
            <p:ph type="sldNum" sz="quarter" idx="12"/>
          </p:nvPr>
        </p:nvSpPr>
        <p:spPr/>
        <p:txBody>
          <a:bodyPr/>
          <a:lstStyle/>
          <a:p>
            <a:fld id="{9D26C6B8-7DF4-4F01-8878-A6272B56DAC3}" type="slidenum">
              <a:rPr lang="de-DE" smtClean="0"/>
              <a:pPr/>
              <a:t>5</a:t>
            </a:fld>
            <a:endParaRPr lang="de-DE"/>
          </a:p>
        </p:txBody>
      </p:sp>
      <p:sp>
        <p:nvSpPr>
          <p:cNvPr id="7" name="Textplatzhalter 6">
            <a:extLst>
              <a:ext uri="{FF2B5EF4-FFF2-40B4-BE49-F238E27FC236}">
                <a16:creationId xmlns:a16="http://schemas.microsoft.com/office/drawing/2014/main" id="{91AD4D9C-F8CF-600C-497C-EE64A9005CB2}"/>
              </a:ext>
            </a:extLst>
          </p:cNvPr>
          <p:cNvSpPr>
            <a:spLocks noGrp="1"/>
          </p:cNvSpPr>
          <p:nvPr>
            <p:ph type="body" sz="quarter" idx="13"/>
          </p:nvPr>
        </p:nvSpPr>
        <p:spPr/>
        <p:txBody>
          <a:bodyPr/>
          <a:lstStyle/>
          <a:p>
            <a:r>
              <a:rPr lang="de-AT" dirty="0">
                <a:solidFill>
                  <a:srgbClr val="86846B"/>
                </a:solidFill>
              </a:rPr>
              <a:t>Grafik: </a:t>
            </a:r>
            <a:r>
              <a:rPr lang="de-AT" dirty="0" err="1">
                <a:solidFill>
                  <a:srgbClr val="86846B"/>
                </a:solidFill>
              </a:rPr>
              <a:t>Freepik</a:t>
            </a:r>
            <a:endParaRPr lang="de-DE" dirty="0">
              <a:solidFill>
                <a:srgbClr val="86846B"/>
              </a:solidFill>
            </a:endParaRPr>
          </a:p>
        </p:txBody>
      </p:sp>
      <p:cxnSp>
        <p:nvCxnSpPr>
          <p:cNvPr id="4" name="Gerade Verbindung mit Pfeil 3">
            <a:extLst>
              <a:ext uri="{FF2B5EF4-FFF2-40B4-BE49-F238E27FC236}">
                <a16:creationId xmlns:a16="http://schemas.microsoft.com/office/drawing/2014/main" id="{79B1B920-FD9C-FFB1-200B-5AF29D7EA38A}"/>
              </a:ext>
            </a:extLst>
          </p:cNvPr>
          <p:cNvCxnSpPr>
            <a:cxnSpLocks/>
          </p:cNvCxnSpPr>
          <p:nvPr/>
        </p:nvCxnSpPr>
        <p:spPr>
          <a:xfrm>
            <a:off x="1296000" y="3024000"/>
            <a:ext cx="2592288"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5" name="Textfeld 4">
            <a:extLst>
              <a:ext uri="{FF2B5EF4-FFF2-40B4-BE49-F238E27FC236}">
                <a16:creationId xmlns:a16="http://schemas.microsoft.com/office/drawing/2014/main" id="{C3B4C4F2-681E-04E5-3F49-D6C741B46EAD}"/>
              </a:ext>
            </a:extLst>
          </p:cNvPr>
          <p:cNvSpPr txBox="1"/>
          <p:nvPr/>
        </p:nvSpPr>
        <p:spPr>
          <a:xfrm>
            <a:off x="1290440" y="2709909"/>
            <a:ext cx="946448" cy="369332"/>
          </a:xfrm>
          <a:prstGeom prst="rect">
            <a:avLst/>
          </a:prstGeom>
          <a:noFill/>
        </p:spPr>
        <p:txBody>
          <a:bodyPr wrap="square" rtlCol="0">
            <a:spAutoFit/>
          </a:bodyPr>
          <a:lstStyle/>
          <a:p>
            <a:r>
              <a:rPr lang="de-AT" dirty="0"/>
              <a:t>Herz</a:t>
            </a:r>
            <a:endParaRPr lang="de-DE" dirty="0"/>
          </a:p>
        </p:txBody>
      </p:sp>
      <p:cxnSp>
        <p:nvCxnSpPr>
          <p:cNvPr id="9" name="Gerade Verbindung mit Pfeil 8">
            <a:extLst>
              <a:ext uri="{FF2B5EF4-FFF2-40B4-BE49-F238E27FC236}">
                <a16:creationId xmlns:a16="http://schemas.microsoft.com/office/drawing/2014/main" id="{83B69C76-7FBA-DC59-1BF7-8FC2C4885889}"/>
              </a:ext>
            </a:extLst>
          </p:cNvPr>
          <p:cNvCxnSpPr>
            <a:cxnSpLocks/>
          </p:cNvCxnSpPr>
          <p:nvPr/>
        </p:nvCxnSpPr>
        <p:spPr>
          <a:xfrm>
            <a:off x="1332000" y="2571750"/>
            <a:ext cx="237626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 name="Textfeld 9">
            <a:extLst>
              <a:ext uri="{FF2B5EF4-FFF2-40B4-BE49-F238E27FC236}">
                <a16:creationId xmlns:a16="http://schemas.microsoft.com/office/drawing/2014/main" id="{5AD63500-4CA6-506D-3107-0E90A86A24C3}"/>
              </a:ext>
            </a:extLst>
          </p:cNvPr>
          <p:cNvSpPr txBox="1"/>
          <p:nvPr/>
        </p:nvSpPr>
        <p:spPr>
          <a:xfrm>
            <a:off x="1332000" y="2202418"/>
            <a:ext cx="946448" cy="369332"/>
          </a:xfrm>
          <a:prstGeom prst="rect">
            <a:avLst/>
          </a:prstGeom>
          <a:noFill/>
        </p:spPr>
        <p:txBody>
          <a:bodyPr wrap="square" rtlCol="0">
            <a:spAutoFit/>
          </a:bodyPr>
          <a:lstStyle/>
          <a:p>
            <a:r>
              <a:rPr lang="de-AT" dirty="0"/>
              <a:t>Kropf</a:t>
            </a:r>
            <a:endParaRPr lang="de-DE" dirty="0"/>
          </a:p>
        </p:txBody>
      </p:sp>
      <p:cxnSp>
        <p:nvCxnSpPr>
          <p:cNvPr id="12" name="Gerade Verbindung mit Pfeil 11">
            <a:extLst>
              <a:ext uri="{FF2B5EF4-FFF2-40B4-BE49-F238E27FC236}">
                <a16:creationId xmlns:a16="http://schemas.microsoft.com/office/drawing/2014/main" id="{821558D0-B0B7-7CF7-4DDA-DEE086F8717C}"/>
              </a:ext>
            </a:extLst>
          </p:cNvPr>
          <p:cNvCxnSpPr>
            <a:cxnSpLocks/>
          </p:cNvCxnSpPr>
          <p:nvPr/>
        </p:nvCxnSpPr>
        <p:spPr>
          <a:xfrm flipH="1">
            <a:off x="4356000" y="2283718"/>
            <a:ext cx="3024336"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 name="Textfeld 13">
            <a:extLst>
              <a:ext uri="{FF2B5EF4-FFF2-40B4-BE49-F238E27FC236}">
                <a16:creationId xmlns:a16="http://schemas.microsoft.com/office/drawing/2014/main" id="{C2E0B540-EA66-CE2E-1392-A493BB61BCA5}"/>
              </a:ext>
            </a:extLst>
          </p:cNvPr>
          <p:cNvSpPr txBox="1"/>
          <p:nvPr/>
        </p:nvSpPr>
        <p:spPr>
          <a:xfrm>
            <a:off x="7405812" y="2095777"/>
            <a:ext cx="946448" cy="369332"/>
          </a:xfrm>
          <a:prstGeom prst="rect">
            <a:avLst/>
          </a:prstGeom>
          <a:noFill/>
        </p:spPr>
        <p:txBody>
          <a:bodyPr wrap="square" rtlCol="0">
            <a:spAutoFit/>
          </a:bodyPr>
          <a:lstStyle/>
          <a:p>
            <a:r>
              <a:rPr lang="de-AT" dirty="0"/>
              <a:t>Lunge</a:t>
            </a:r>
            <a:endParaRPr lang="de-DE" dirty="0"/>
          </a:p>
        </p:txBody>
      </p:sp>
      <p:cxnSp>
        <p:nvCxnSpPr>
          <p:cNvPr id="16" name="Gerade Verbindung mit Pfeil 15">
            <a:extLst>
              <a:ext uri="{FF2B5EF4-FFF2-40B4-BE49-F238E27FC236}">
                <a16:creationId xmlns:a16="http://schemas.microsoft.com/office/drawing/2014/main" id="{79FAAE38-C2C4-9E39-F8A5-DE76E3139E5A}"/>
              </a:ext>
            </a:extLst>
          </p:cNvPr>
          <p:cNvCxnSpPr>
            <a:cxnSpLocks/>
          </p:cNvCxnSpPr>
          <p:nvPr/>
        </p:nvCxnSpPr>
        <p:spPr>
          <a:xfrm flipH="1">
            <a:off x="4788000" y="2844000"/>
            <a:ext cx="237626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7" name="Textfeld 16">
            <a:extLst>
              <a:ext uri="{FF2B5EF4-FFF2-40B4-BE49-F238E27FC236}">
                <a16:creationId xmlns:a16="http://schemas.microsoft.com/office/drawing/2014/main" id="{306D3D6A-3C3B-174C-D65D-AECB4FD5C834}"/>
              </a:ext>
            </a:extLst>
          </p:cNvPr>
          <p:cNvSpPr txBox="1"/>
          <p:nvPr/>
        </p:nvSpPr>
        <p:spPr>
          <a:xfrm>
            <a:off x="7164264" y="2709909"/>
            <a:ext cx="1656184" cy="369332"/>
          </a:xfrm>
          <a:prstGeom prst="rect">
            <a:avLst/>
          </a:prstGeom>
          <a:noFill/>
        </p:spPr>
        <p:txBody>
          <a:bodyPr wrap="square" rtlCol="0">
            <a:spAutoFit/>
          </a:bodyPr>
          <a:lstStyle/>
          <a:p>
            <a:r>
              <a:rPr lang="de-AT" dirty="0"/>
              <a:t>Muskelmagen</a:t>
            </a:r>
            <a:endParaRPr lang="de-DE" dirty="0"/>
          </a:p>
        </p:txBody>
      </p:sp>
      <p:cxnSp>
        <p:nvCxnSpPr>
          <p:cNvPr id="19" name="Gerade Verbindung mit Pfeil 18">
            <a:extLst>
              <a:ext uri="{FF2B5EF4-FFF2-40B4-BE49-F238E27FC236}">
                <a16:creationId xmlns:a16="http://schemas.microsoft.com/office/drawing/2014/main" id="{E7B98078-E56D-EC23-E0BF-39E719BE2E7A}"/>
              </a:ext>
            </a:extLst>
          </p:cNvPr>
          <p:cNvCxnSpPr>
            <a:cxnSpLocks/>
          </p:cNvCxnSpPr>
          <p:nvPr/>
        </p:nvCxnSpPr>
        <p:spPr>
          <a:xfrm flipH="1">
            <a:off x="4356000" y="2700000"/>
            <a:ext cx="2808312"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0" name="Textfeld 19">
            <a:extLst>
              <a:ext uri="{FF2B5EF4-FFF2-40B4-BE49-F238E27FC236}">
                <a16:creationId xmlns:a16="http://schemas.microsoft.com/office/drawing/2014/main" id="{AFC7C21B-34D4-0543-6C95-2900EFF4E9E7}"/>
              </a:ext>
            </a:extLst>
          </p:cNvPr>
          <p:cNvSpPr txBox="1"/>
          <p:nvPr/>
        </p:nvSpPr>
        <p:spPr>
          <a:xfrm>
            <a:off x="5610944" y="2368223"/>
            <a:ext cx="1769368" cy="369332"/>
          </a:xfrm>
          <a:prstGeom prst="rect">
            <a:avLst/>
          </a:prstGeom>
          <a:noFill/>
        </p:spPr>
        <p:txBody>
          <a:bodyPr wrap="square" rtlCol="0">
            <a:spAutoFit/>
          </a:bodyPr>
          <a:lstStyle/>
          <a:p>
            <a:r>
              <a:rPr lang="de-AT" dirty="0"/>
              <a:t>Drüsenmagen</a:t>
            </a:r>
            <a:endParaRPr lang="de-DE" dirty="0"/>
          </a:p>
        </p:txBody>
      </p:sp>
      <p:cxnSp>
        <p:nvCxnSpPr>
          <p:cNvPr id="22" name="Gerade Verbindung mit Pfeil 21">
            <a:extLst>
              <a:ext uri="{FF2B5EF4-FFF2-40B4-BE49-F238E27FC236}">
                <a16:creationId xmlns:a16="http://schemas.microsoft.com/office/drawing/2014/main" id="{16323B06-F018-C8CC-5903-EF03EBD5F12D}"/>
              </a:ext>
            </a:extLst>
          </p:cNvPr>
          <p:cNvCxnSpPr>
            <a:cxnSpLocks/>
          </p:cNvCxnSpPr>
          <p:nvPr/>
        </p:nvCxnSpPr>
        <p:spPr>
          <a:xfrm flipV="1">
            <a:off x="3283972" y="2968760"/>
            <a:ext cx="1072028" cy="80720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6" name="Textfeld 25">
            <a:extLst>
              <a:ext uri="{FF2B5EF4-FFF2-40B4-BE49-F238E27FC236}">
                <a16:creationId xmlns:a16="http://schemas.microsoft.com/office/drawing/2014/main" id="{9EE68B0C-603D-ACF7-5A59-B2C56C94710C}"/>
              </a:ext>
            </a:extLst>
          </p:cNvPr>
          <p:cNvSpPr txBox="1"/>
          <p:nvPr/>
        </p:nvSpPr>
        <p:spPr>
          <a:xfrm>
            <a:off x="2873538" y="3720728"/>
            <a:ext cx="946448" cy="369332"/>
          </a:xfrm>
          <a:prstGeom prst="rect">
            <a:avLst/>
          </a:prstGeom>
          <a:noFill/>
        </p:spPr>
        <p:txBody>
          <a:bodyPr wrap="square" rtlCol="0">
            <a:spAutoFit/>
          </a:bodyPr>
          <a:lstStyle/>
          <a:p>
            <a:r>
              <a:rPr lang="de-AT" dirty="0"/>
              <a:t>Leber</a:t>
            </a:r>
            <a:endParaRPr lang="de-DE" dirty="0"/>
          </a:p>
        </p:txBody>
      </p:sp>
      <p:cxnSp>
        <p:nvCxnSpPr>
          <p:cNvPr id="28" name="Gerade Verbindung mit Pfeil 27">
            <a:extLst>
              <a:ext uri="{FF2B5EF4-FFF2-40B4-BE49-F238E27FC236}">
                <a16:creationId xmlns:a16="http://schemas.microsoft.com/office/drawing/2014/main" id="{D1EDE9DA-8477-ACDA-0DEC-58641E481148}"/>
              </a:ext>
            </a:extLst>
          </p:cNvPr>
          <p:cNvCxnSpPr>
            <a:cxnSpLocks/>
          </p:cNvCxnSpPr>
          <p:nvPr/>
        </p:nvCxnSpPr>
        <p:spPr>
          <a:xfrm rot="10800000">
            <a:off x="5032902" y="3024000"/>
            <a:ext cx="2304256" cy="40360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9" name="Textfeld 28">
            <a:extLst>
              <a:ext uri="{FF2B5EF4-FFF2-40B4-BE49-F238E27FC236}">
                <a16:creationId xmlns:a16="http://schemas.microsoft.com/office/drawing/2014/main" id="{6855862E-46AA-CEC2-12FB-8B93ADDD0CD1}"/>
              </a:ext>
            </a:extLst>
          </p:cNvPr>
          <p:cNvSpPr txBox="1"/>
          <p:nvPr/>
        </p:nvSpPr>
        <p:spPr>
          <a:xfrm>
            <a:off x="7339881" y="3250515"/>
            <a:ext cx="946448" cy="369332"/>
          </a:xfrm>
          <a:prstGeom prst="rect">
            <a:avLst/>
          </a:prstGeom>
          <a:noFill/>
        </p:spPr>
        <p:txBody>
          <a:bodyPr wrap="square" rtlCol="0">
            <a:spAutoFit/>
          </a:bodyPr>
          <a:lstStyle/>
          <a:p>
            <a:r>
              <a:rPr lang="de-AT" dirty="0"/>
              <a:t>Darm</a:t>
            </a:r>
            <a:endParaRPr lang="de-DE" dirty="0"/>
          </a:p>
        </p:txBody>
      </p:sp>
      <p:cxnSp>
        <p:nvCxnSpPr>
          <p:cNvPr id="31" name="Gerade Verbindung mit Pfeil 30">
            <a:extLst>
              <a:ext uri="{FF2B5EF4-FFF2-40B4-BE49-F238E27FC236}">
                <a16:creationId xmlns:a16="http://schemas.microsoft.com/office/drawing/2014/main" id="{6DC93121-2A49-BA13-F9D3-ADA5C6CDE741}"/>
              </a:ext>
            </a:extLst>
          </p:cNvPr>
          <p:cNvCxnSpPr>
            <a:cxnSpLocks/>
          </p:cNvCxnSpPr>
          <p:nvPr/>
        </p:nvCxnSpPr>
        <p:spPr>
          <a:xfrm rot="10800000">
            <a:off x="4996643" y="3337056"/>
            <a:ext cx="475202" cy="92757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32" name="Textfeld 31">
            <a:extLst>
              <a:ext uri="{FF2B5EF4-FFF2-40B4-BE49-F238E27FC236}">
                <a16:creationId xmlns:a16="http://schemas.microsoft.com/office/drawing/2014/main" id="{0D454B7A-D482-2FA6-2153-DDCD02847594}"/>
              </a:ext>
            </a:extLst>
          </p:cNvPr>
          <p:cNvSpPr txBox="1"/>
          <p:nvPr/>
        </p:nvSpPr>
        <p:spPr>
          <a:xfrm>
            <a:off x="5033666" y="4185919"/>
            <a:ext cx="946448" cy="369332"/>
          </a:xfrm>
          <a:prstGeom prst="rect">
            <a:avLst/>
          </a:prstGeom>
          <a:noFill/>
        </p:spPr>
        <p:txBody>
          <a:bodyPr wrap="square" rtlCol="0">
            <a:spAutoFit/>
          </a:bodyPr>
          <a:lstStyle/>
          <a:p>
            <a:r>
              <a:rPr lang="de-AT" dirty="0"/>
              <a:t>Kloake</a:t>
            </a:r>
            <a:endParaRPr lang="de-DE" dirty="0"/>
          </a:p>
        </p:txBody>
      </p:sp>
    </p:spTree>
    <p:extLst>
      <p:ext uri="{BB962C8B-B14F-4D97-AF65-F5344CB8AC3E}">
        <p14:creationId xmlns:p14="http://schemas.microsoft.com/office/powerpoint/2010/main" val="38529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P spid="17" grpId="0"/>
      <p:bldP spid="20" grpId="0"/>
      <p:bldP spid="26" grpId="0"/>
      <p:bldP spid="29"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B39907D-3ECD-9A93-3A1B-6270AC1D3DE4}"/>
              </a:ext>
            </a:extLst>
          </p:cNvPr>
          <p:cNvSpPr>
            <a:spLocks noGrp="1"/>
          </p:cNvSpPr>
          <p:nvPr>
            <p:ph type="title"/>
          </p:nvPr>
        </p:nvSpPr>
        <p:spPr/>
        <p:txBody>
          <a:bodyPr/>
          <a:lstStyle/>
          <a:p>
            <a:r>
              <a:rPr lang="de-AT" dirty="0"/>
              <a:t>Vogel-Ordnungen in Deutschland</a:t>
            </a:r>
            <a:endParaRPr lang="de-DE" dirty="0"/>
          </a:p>
        </p:txBody>
      </p:sp>
      <p:sp>
        <p:nvSpPr>
          <p:cNvPr id="2" name="Inhaltsplatzhalter 1">
            <a:extLst>
              <a:ext uri="{FF2B5EF4-FFF2-40B4-BE49-F238E27FC236}">
                <a16:creationId xmlns:a16="http://schemas.microsoft.com/office/drawing/2014/main" id="{00315F7B-6873-D48F-9753-D7E5E796405F}"/>
              </a:ext>
            </a:extLst>
          </p:cNvPr>
          <p:cNvSpPr>
            <a:spLocks noGrp="1"/>
          </p:cNvSpPr>
          <p:nvPr>
            <p:ph idx="1"/>
          </p:nvPr>
        </p:nvSpPr>
        <p:spPr/>
        <p:txBody>
          <a:bodyPr numCol="3"/>
          <a:lstStyle/>
          <a:p>
            <a:pPr marL="285750" indent="-285750">
              <a:buFont typeface="Arial" panose="020B0604020202020204" pitchFamily="34" charset="0"/>
              <a:buChar char="•"/>
            </a:pPr>
            <a:r>
              <a:rPr lang="de-AT" dirty="0"/>
              <a:t>Laufvögel</a:t>
            </a:r>
          </a:p>
          <a:p>
            <a:pPr marL="285750" indent="-285750">
              <a:buFont typeface="Arial" panose="020B0604020202020204" pitchFamily="34" charset="0"/>
              <a:buChar char="•"/>
            </a:pPr>
            <a:r>
              <a:rPr lang="de-AT" dirty="0"/>
              <a:t>Gänsevögel</a:t>
            </a:r>
          </a:p>
          <a:p>
            <a:pPr marL="285750" indent="-285750">
              <a:buFont typeface="Arial" panose="020B0604020202020204" pitchFamily="34" charset="0"/>
              <a:buChar char="•"/>
            </a:pPr>
            <a:r>
              <a:rPr lang="de-AT" dirty="0"/>
              <a:t>Hühnervögel</a:t>
            </a:r>
          </a:p>
          <a:p>
            <a:pPr marL="285750" indent="-285750">
              <a:buFont typeface="Arial" panose="020B0604020202020204" pitchFamily="34" charset="0"/>
              <a:buChar char="•"/>
            </a:pPr>
            <a:r>
              <a:rPr lang="de-AT" dirty="0"/>
              <a:t>Seetaucher</a:t>
            </a:r>
          </a:p>
          <a:p>
            <a:pPr marL="285750" indent="-285750">
              <a:buFont typeface="Arial" panose="020B0604020202020204" pitchFamily="34" charset="0"/>
              <a:buChar char="•"/>
            </a:pPr>
            <a:r>
              <a:rPr lang="de-AT" dirty="0"/>
              <a:t>Röhrennasen</a:t>
            </a:r>
          </a:p>
          <a:p>
            <a:pPr marL="285750" indent="-285750">
              <a:buFont typeface="Arial" panose="020B0604020202020204" pitchFamily="34" charset="0"/>
              <a:buChar char="•"/>
            </a:pPr>
            <a:r>
              <a:rPr lang="de-AT" dirty="0"/>
              <a:t>Lappentaucher</a:t>
            </a:r>
          </a:p>
          <a:p>
            <a:pPr marL="285750" indent="-285750">
              <a:buFont typeface="Arial" panose="020B0604020202020204" pitchFamily="34" charset="0"/>
              <a:buChar char="•"/>
            </a:pPr>
            <a:r>
              <a:rPr lang="de-AT" dirty="0"/>
              <a:t>Flamingos</a:t>
            </a:r>
          </a:p>
          <a:p>
            <a:pPr marL="285750" indent="-285750">
              <a:buFont typeface="Arial" panose="020B0604020202020204" pitchFamily="34" charset="0"/>
              <a:buChar char="•"/>
            </a:pPr>
            <a:r>
              <a:rPr lang="de-AT" dirty="0"/>
              <a:t>Storchenvögel</a:t>
            </a:r>
          </a:p>
          <a:p>
            <a:pPr marL="285750" indent="-285750">
              <a:buFont typeface="Arial" panose="020B0604020202020204" pitchFamily="34" charset="0"/>
              <a:buChar char="•"/>
            </a:pPr>
            <a:r>
              <a:rPr lang="de-AT" dirty="0"/>
              <a:t>Schreit- und Pelikanvögel</a:t>
            </a:r>
          </a:p>
          <a:p>
            <a:pPr marL="285750" indent="-285750">
              <a:buFont typeface="Arial" panose="020B0604020202020204" pitchFamily="34" charset="0"/>
              <a:buChar char="•"/>
            </a:pPr>
            <a:r>
              <a:rPr lang="de-AT" dirty="0"/>
              <a:t>Ruderfüßer</a:t>
            </a:r>
          </a:p>
          <a:p>
            <a:pPr marL="285750" indent="-285750">
              <a:buFont typeface="Arial" panose="020B0604020202020204" pitchFamily="34" charset="0"/>
              <a:buChar char="•"/>
            </a:pPr>
            <a:r>
              <a:rPr lang="de-DE" dirty="0"/>
              <a:t>Greifvögel</a:t>
            </a:r>
          </a:p>
          <a:p>
            <a:pPr marL="285750" indent="-285750">
              <a:buFont typeface="Arial" panose="020B0604020202020204" pitchFamily="34" charset="0"/>
              <a:buChar char="•"/>
            </a:pPr>
            <a:r>
              <a:rPr lang="de-DE" dirty="0"/>
              <a:t>Trappen</a:t>
            </a:r>
          </a:p>
          <a:p>
            <a:pPr marL="285750" indent="-285750">
              <a:buFont typeface="Arial" panose="020B0604020202020204" pitchFamily="34" charset="0"/>
              <a:buChar char="•"/>
            </a:pPr>
            <a:r>
              <a:rPr lang="de-DE" dirty="0"/>
              <a:t>Kranichvögel</a:t>
            </a:r>
          </a:p>
          <a:p>
            <a:pPr marL="285750" indent="-285750">
              <a:buFont typeface="Arial" panose="020B0604020202020204" pitchFamily="34" charset="0"/>
              <a:buChar char="•"/>
            </a:pPr>
            <a:r>
              <a:rPr lang="de-DE" dirty="0"/>
              <a:t>Wat-, Möwen-, </a:t>
            </a:r>
            <a:r>
              <a:rPr lang="de-DE" dirty="0" err="1"/>
              <a:t>Alkenvögel</a:t>
            </a:r>
            <a:endParaRPr lang="de-DE" dirty="0"/>
          </a:p>
          <a:p>
            <a:pPr marL="285750" indent="-285750">
              <a:buFont typeface="Arial" panose="020B0604020202020204" pitchFamily="34" charset="0"/>
              <a:buChar char="•"/>
            </a:pPr>
            <a:r>
              <a:rPr lang="de-DE" dirty="0"/>
              <a:t>Flughühner</a:t>
            </a:r>
          </a:p>
          <a:p>
            <a:pPr marL="285750" indent="-285750">
              <a:buFont typeface="Arial" panose="020B0604020202020204" pitchFamily="34" charset="0"/>
              <a:buChar char="•"/>
            </a:pPr>
            <a:r>
              <a:rPr lang="de-DE" dirty="0"/>
              <a:t>Tauben</a:t>
            </a:r>
          </a:p>
          <a:p>
            <a:pPr marL="285750" indent="-285750">
              <a:buFont typeface="Arial" panose="020B0604020202020204" pitchFamily="34" charset="0"/>
              <a:buChar char="•"/>
            </a:pPr>
            <a:r>
              <a:rPr lang="de-DE" dirty="0"/>
              <a:t>Kuckucke</a:t>
            </a:r>
          </a:p>
          <a:p>
            <a:pPr marL="285750" indent="-285750">
              <a:buFont typeface="Arial" panose="020B0604020202020204" pitchFamily="34" charset="0"/>
              <a:buChar char="•"/>
            </a:pPr>
            <a:r>
              <a:rPr lang="de-DE" dirty="0"/>
              <a:t>Eulen</a:t>
            </a:r>
          </a:p>
          <a:p>
            <a:pPr marL="285750" indent="-285750">
              <a:buFont typeface="Arial" panose="020B0604020202020204" pitchFamily="34" charset="0"/>
              <a:buChar char="•"/>
            </a:pPr>
            <a:r>
              <a:rPr lang="de-DE" dirty="0" err="1"/>
              <a:t>Schwalmvögel</a:t>
            </a:r>
            <a:endParaRPr lang="de-DE" dirty="0"/>
          </a:p>
          <a:p>
            <a:pPr marL="285750" indent="-285750">
              <a:buFont typeface="Arial" panose="020B0604020202020204" pitchFamily="34" charset="0"/>
              <a:buChar char="•"/>
            </a:pPr>
            <a:r>
              <a:rPr lang="de-DE" dirty="0"/>
              <a:t>Segler</a:t>
            </a:r>
          </a:p>
          <a:p>
            <a:pPr marL="285750" indent="-285750">
              <a:buFont typeface="Arial" panose="020B0604020202020204" pitchFamily="34" charset="0"/>
              <a:buChar char="•"/>
            </a:pPr>
            <a:r>
              <a:rPr lang="de-DE" dirty="0" err="1"/>
              <a:t>Rackenvögel</a:t>
            </a:r>
            <a:endParaRPr lang="de-DE" dirty="0"/>
          </a:p>
          <a:p>
            <a:pPr marL="285750" indent="-285750">
              <a:buFont typeface="Arial" panose="020B0604020202020204" pitchFamily="34" charset="0"/>
              <a:buChar char="•"/>
            </a:pPr>
            <a:r>
              <a:rPr lang="de-DE" dirty="0" err="1"/>
              <a:t>Hopfvögel</a:t>
            </a:r>
            <a:endParaRPr lang="de-DE" dirty="0"/>
          </a:p>
          <a:p>
            <a:pPr marL="285750" indent="-285750">
              <a:buFont typeface="Arial" panose="020B0604020202020204" pitchFamily="34" charset="0"/>
              <a:buChar char="•"/>
            </a:pPr>
            <a:r>
              <a:rPr lang="de-DE" dirty="0" err="1"/>
              <a:t>Spechtvögel</a:t>
            </a:r>
            <a:endParaRPr lang="de-DE" dirty="0"/>
          </a:p>
          <a:p>
            <a:pPr marL="285750" indent="-285750">
              <a:buFont typeface="Arial" panose="020B0604020202020204" pitchFamily="34" charset="0"/>
              <a:buChar char="•"/>
            </a:pPr>
            <a:r>
              <a:rPr lang="de-DE" dirty="0"/>
              <a:t>Falkenartige</a:t>
            </a:r>
          </a:p>
          <a:p>
            <a:pPr marL="285750" indent="-285750">
              <a:buFont typeface="Arial" panose="020B0604020202020204" pitchFamily="34" charset="0"/>
              <a:buChar char="•"/>
            </a:pPr>
            <a:r>
              <a:rPr lang="de-DE" dirty="0"/>
              <a:t>Papageien</a:t>
            </a:r>
          </a:p>
          <a:p>
            <a:pPr marL="285750" indent="-285750">
              <a:buFont typeface="Arial" panose="020B0604020202020204" pitchFamily="34" charset="0"/>
              <a:buChar char="•"/>
            </a:pPr>
            <a:r>
              <a:rPr lang="de-DE" dirty="0"/>
              <a:t>Sperlingsvögel</a:t>
            </a:r>
          </a:p>
        </p:txBody>
      </p:sp>
      <p:sp>
        <p:nvSpPr>
          <p:cNvPr id="3" name="Foliennummernplatzhalter 2">
            <a:extLst>
              <a:ext uri="{FF2B5EF4-FFF2-40B4-BE49-F238E27FC236}">
                <a16:creationId xmlns:a16="http://schemas.microsoft.com/office/drawing/2014/main" id="{6D4ED0CC-5F29-68FE-E88E-C33B012E2F7B}"/>
              </a:ext>
            </a:extLst>
          </p:cNvPr>
          <p:cNvSpPr>
            <a:spLocks noGrp="1"/>
          </p:cNvSpPr>
          <p:nvPr>
            <p:ph type="sldNum" sz="quarter" idx="12"/>
          </p:nvPr>
        </p:nvSpPr>
        <p:spPr/>
        <p:txBody>
          <a:bodyPr/>
          <a:lstStyle/>
          <a:p>
            <a:fld id="{9D26C6B8-7DF4-4F01-8878-A6272B56DAC3}" type="slidenum">
              <a:rPr lang="de-DE" smtClean="0"/>
              <a:pPr/>
              <a:t>6</a:t>
            </a:fld>
            <a:endParaRPr lang="de-DE"/>
          </a:p>
        </p:txBody>
      </p:sp>
      <p:sp>
        <p:nvSpPr>
          <p:cNvPr id="7" name="Textplatzhalter 6">
            <a:extLst>
              <a:ext uri="{FF2B5EF4-FFF2-40B4-BE49-F238E27FC236}">
                <a16:creationId xmlns:a16="http://schemas.microsoft.com/office/drawing/2014/main" id="{1B2CFE80-B61B-9F70-FEC5-917BE846C30E}"/>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958484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6360A-7640-FEC9-0BFC-A1A06A0DC4ED}"/>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A6454EF6-52E5-1B3C-6784-464FDC64330D}"/>
              </a:ext>
            </a:extLst>
          </p:cNvPr>
          <p:cNvSpPr>
            <a:spLocks noGrp="1"/>
          </p:cNvSpPr>
          <p:nvPr>
            <p:ph type="title"/>
          </p:nvPr>
        </p:nvSpPr>
        <p:spPr/>
        <p:txBody>
          <a:bodyPr/>
          <a:lstStyle/>
          <a:p>
            <a:r>
              <a:rPr lang="de-AT" dirty="0"/>
              <a:t>Vogelordnungen</a:t>
            </a:r>
            <a:endParaRPr lang="de-DE" dirty="0"/>
          </a:p>
        </p:txBody>
      </p:sp>
      <p:sp>
        <p:nvSpPr>
          <p:cNvPr id="3" name="Foliennummernplatzhalter 2">
            <a:extLst>
              <a:ext uri="{FF2B5EF4-FFF2-40B4-BE49-F238E27FC236}">
                <a16:creationId xmlns:a16="http://schemas.microsoft.com/office/drawing/2014/main" id="{1BBBE77A-B2D8-1662-0991-68B08CC64AF6}"/>
              </a:ext>
            </a:extLst>
          </p:cNvPr>
          <p:cNvSpPr>
            <a:spLocks noGrp="1"/>
          </p:cNvSpPr>
          <p:nvPr>
            <p:ph type="sldNum" sz="quarter" idx="12"/>
          </p:nvPr>
        </p:nvSpPr>
        <p:spPr/>
        <p:txBody>
          <a:bodyPr/>
          <a:lstStyle/>
          <a:p>
            <a:fld id="{9D26C6B8-7DF4-4F01-8878-A6272B56DAC3}" type="slidenum">
              <a:rPr lang="de-DE" smtClean="0"/>
              <a:pPr/>
              <a:t>7</a:t>
            </a:fld>
            <a:endParaRPr lang="de-DE"/>
          </a:p>
        </p:txBody>
      </p:sp>
      <p:sp>
        <p:nvSpPr>
          <p:cNvPr id="12" name="Textplatzhalter 11">
            <a:extLst>
              <a:ext uri="{FF2B5EF4-FFF2-40B4-BE49-F238E27FC236}">
                <a16:creationId xmlns:a16="http://schemas.microsoft.com/office/drawing/2014/main" id="{E0F53176-B556-E29A-0FD3-3C7E00F2E79A}"/>
              </a:ext>
            </a:extLst>
          </p:cNvPr>
          <p:cNvSpPr>
            <a:spLocks noGrp="1"/>
          </p:cNvSpPr>
          <p:nvPr>
            <p:ph type="body" sz="quarter" idx="13"/>
          </p:nvPr>
        </p:nvSpPr>
        <p:spPr>
          <a:xfrm>
            <a:off x="900000" y="2574000"/>
            <a:ext cx="1296144" cy="303212"/>
          </a:xfrm>
        </p:spPr>
        <p:txBody>
          <a:bodyPr/>
          <a:lstStyle/>
          <a:p>
            <a:r>
              <a:rPr lang="de-AT" sz="1600" b="1" dirty="0"/>
              <a:t>Gänsevögel</a:t>
            </a:r>
          </a:p>
        </p:txBody>
      </p:sp>
      <p:sp>
        <p:nvSpPr>
          <p:cNvPr id="13" name="Textplatzhalter 12">
            <a:extLst>
              <a:ext uri="{FF2B5EF4-FFF2-40B4-BE49-F238E27FC236}">
                <a16:creationId xmlns:a16="http://schemas.microsoft.com/office/drawing/2014/main" id="{BFE2F1DD-60F6-710F-33AB-1D5FC5826987}"/>
              </a:ext>
            </a:extLst>
          </p:cNvPr>
          <p:cNvSpPr>
            <a:spLocks noGrp="1"/>
          </p:cNvSpPr>
          <p:nvPr>
            <p:ph type="body" sz="quarter" idx="4294967295"/>
          </p:nvPr>
        </p:nvSpPr>
        <p:spPr>
          <a:xfrm>
            <a:off x="4914813" y="2574000"/>
            <a:ext cx="1887537" cy="303212"/>
          </a:xfrm>
        </p:spPr>
        <p:txBody>
          <a:bodyPr/>
          <a:lstStyle/>
          <a:p>
            <a:r>
              <a:rPr lang="de-AT" b="1" dirty="0"/>
              <a:t>Greifvögel</a:t>
            </a:r>
          </a:p>
        </p:txBody>
      </p:sp>
      <p:sp>
        <p:nvSpPr>
          <p:cNvPr id="14" name="Textplatzhalter 13">
            <a:extLst>
              <a:ext uri="{FF2B5EF4-FFF2-40B4-BE49-F238E27FC236}">
                <a16:creationId xmlns:a16="http://schemas.microsoft.com/office/drawing/2014/main" id="{706596B8-0609-E0BD-DE95-828854095A58}"/>
              </a:ext>
            </a:extLst>
          </p:cNvPr>
          <p:cNvSpPr>
            <a:spLocks noGrp="1"/>
          </p:cNvSpPr>
          <p:nvPr>
            <p:ph type="body" sz="quarter" idx="4294967295"/>
          </p:nvPr>
        </p:nvSpPr>
        <p:spPr>
          <a:xfrm>
            <a:off x="900000" y="4442929"/>
            <a:ext cx="1889125" cy="303212"/>
          </a:xfrm>
        </p:spPr>
        <p:txBody>
          <a:bodyPr/>
          <a:lstStyle/>
          <a:p>
            <a:r>
              <a:rPr lang="de-AT" b="1" dirty="0"/>
              <a:t>Sperlingsvögel</a:t>
            </a:r>
          </a:p>
        </p:txBody>
      </p:sp>
      <p:sp>
        <p:nvSpPr>
          <p:cNvPr id="15" name="Textplatzhalter 14">
            <a:extLst>
              <a:ext uri="{FF2B5EF4-FFF2-40B4-BE49-F238E27FC236}">
                <a16:creationId xmlns:a16="http://schemas.microsoft.com/office/drawing/2014/main" id="{3C50A6BE-96BE-A553-EC9E-3C39C49804A3}"/>
              </a:ext>
            </a:extLst>
          </p:cNvPr>
          <p:cNvSpPr>
            <a:spLocks noGrp="1"/>
          </p:cNvSpPr>
          <p:nvPr>
            <p:ph type="body" sz="quarter" idx="4294967295"/>
          </p:nvPr>
        </p:nvSpPr>
        <p:spPr>
          <a:xfrm>
            <a:off x="4914000" y="4448237"/>
            <a:ext cx="1887537" cy="303212"/>
          </a:xfrm>
        </p:spPr>
        <p:txBody>
          <a:bodyPr/>
          <a:lstStyle/>
          <a:p>
            <a:r>
              <a:rPr lang="de-AT" b="1" dirty="0" err="1"/>
              <a:t>Spechtvögel</a:t>
            </a:r>
            <a:endParaRPr lang="de-AT" b="1" dirty="0"/>
          </a:p>
        </p:txBody>
      </p:sp>
      <p:pic>
        <p:nvPicPr>
          <p:cNvPr id="17" name="Bildplatzhalter 16" descr="Der Seeadler">
            <a:extLst>
              <a:ext uri="{FF2B5EF4-FFF2-40B4-BE49-F238E27FC236}">
                <a16:creationId xmlns:a16="http://schemas.microsoft.com/office/drawing/2014/main" id="{AE6774DF-8C80-E11F-D15F-E5386C29FD76}"/>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3560" b="3560"/>
          <a:stretch/>
        </p:blipFill>
        <p:spPr>
          <a:xfrm>
            <a:off x="4932000" y="957592"/>
            <a:ext cx="2613073" cy="1620000"/>
          </a:xfrm>
        </p:spPr>
      </p:pic>
      <p:pic>
        <p:nvPicPr>
          <p:cNvPr id="20" name="Bildplatzhalter 19" descr="Ente mit zwei Entenküken">
            <a:extLst>
              <a:ext uri="{FF2B5EF4-FFF2-40B4-BE49-F238E27FC236}">
                <a16:creationId xmlns:a16="http://schemas.microsoft.com/office/drawing/2014/main" id="{33F1587E-5965-63C0-B6D2-E54502982170}"/>
              </a:ext>
            </a:extLst>
          </p:cNvPr>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t="3539" b="3539"/>
          <a:stretch/>
        </p:blipFill>
        <p:spPr>
          <a:xfrm>
            <a:off x="899592" y="957592"/>
            <a:ext cx="2613074" cy="1620000"/>
          </a:xfrm>
        </p:spPr>
      </p:pic>
      <p:pic>
        <p:nvPicPr>
          <p:cNvPr id="23" name="Bildplatzhalter 22" descr="Zwei Vögel, die im Schnee sitzen">
            <a:extLst>
              <a:ext uri="{FF2B5EF4-FFF2-40B4-BE49-F238E27FC236}">
                <a16:creationId xmlns:a16="http://schemas.microsoft.com/office/drawing/2014/main" id="{74B50258-94F3-6C22-CFF7-3E0D2BD01B2F}"/>
              </a:ext>
            </a:extLst>
          </p:cNvPr>
          <p:cNvPicPr>
            <a:picLocks noGrp="1" noChangeAspect="1"/>
          </p:cNvPicPr>
          <p:nvPr>
            <p:ph type="pic" sz="quarter" idx="4294967295"/>
          </p:nvPr>
        </p:nvPicPr>
        <p:blipFill>
          <a:blip r:embed="rId5" cstate="print">
            <a:extLst>
              <a:ext uri="{28A0092B-C50C-407E-A947-70E740481C1C}">
                <a14:useLocalDpi xmlns:a14="http://schemas.microsoft.com/office/drawing/2010/main" val="0"/>
              </a:ext>
            </a:extLst>
          </a:blip>
          <a:srcRect t="3492" b="3492"/>
          <a:stretch/>
        </p:blipFill>
        <p:spPr>
          <a:xfrm>
            <a:off x="900000" y="2844000"/>
            <a:ext cx="2613074" cy="1620000"/>
          </a:xfrm>
        </p:spPr>
      </p:pic>
      <p:pic>
        <p:nvPicPr>
          <p:cNvPr id="26" name="Bildplatzhalter 25">
            <a:extLst>
              <a:ext uri="{FF2B5EF4-FFF2-40B4-BE49-F238E27FC236}">
                <a16:creationId xmlns:a16="http://schemas.microsoft.com/office/drawing/2014/main" id="{CFC4BD4A-9BE3-EDFB-BBC4-B670D1067993}"/>
              </a:ext>
            </a:extLst>
          </p:cNvPr>
          <p:cNvPicPr>
            <a:picLocks noGrp="1" noChangeAspect="1"/>
          </p:cNvPicPr>
          <p:nvPr>
            <p:ph type="pic" sz="quarter" idx="4294967295"/>
          </p:nvPr>
        </p:nvPicPr>
        <p:blipFill>
          <a:blip r:embed="rId6" cstate="print">
            <a:extLst>
              <a:ext uri="{28A0092B-C50C-407E-A947-70E740481C1C}">
                <a14:useLocalDpi xmlns:a14="http://schemas.microsoft.com/office/drawing/2010/main" val="0"/>
              </a:ext>
            </a:extLst>
          </a:blip>
          <a:srcRect t="3497" b="3497"/>
          <a:stretch/>
        </p:blipFill>
        <p:spPr>
          <a:xfrm>
            <a:off x="4932000" y="2844000"/>
            <a:ext cx="2613073" cy="1620000"/>
          </a:xfrm>
        </p:spPr>
      </p:pic>
      <p:sp>
        <p:nvSpPr>
          <p:cNvPr id="27" name="Textfeld 26">
            <a:extLst>
              <a:ext uri="{FF2B5EF4-FFF2-40B4-BE49-F238E27FC236}">
                <a16:creationId xmlns:a16="http://schemas.microsoft.com/office/drawing/2014/main" id="{F0E96D2E-6131-A915-9035-B7FE548284D7}"/>
              </a:ext>
            </a:extLst>
          </p:cNvPr>
          <p:cNvSpPr txBox="1"/>
          <p:nvPr/>
        </p:nvSpPr>
        <p:spPr>
          <a:xfrm>
            <a:off x="4896000" y="4212000"/>
            <a:ext cx="2196280"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Schwarzspecht (©NABU/ CEWE/T. Israel)</a:t>
            </a:r>
            <a:endParaRPr lang="de-DE" sz="900" dirty="0">
              <a:solidFill>
                <a:schemeClr val="bg1"/>
              </a:solidFill>
            </a:endParaRPr>
          </a:p>
        </p:txBody>
      </p:sp>
    </p:spTree>
    <p:extLst>
      <p:ext uri="{BB962C8B-B14F-4D97-AF65-F5344CB8AC3E}">
        <p14:creationId xmlns:p14="http://schemas.microsoft.com/office/powerpoint/2010/main" val="75213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randombar(horizontal)">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E4522-D1F4-5A39-EB68-29C2ED63B13D}"/>
            </a:ext>
          </a:extLst>
        </p:cNvPr>
        <p:cNvGrpSpPr/>
        <p:nvPr/>
      </p:nvGrpSpPr>
      <p:grpSpPr>
        <a:xfrm>
          <a:off x="0" y="0"/>
          <a:ext cx="0" cy="0"/>
          <a:chOff x="0" y="0"/>
          <a:chExt cx="0" cy="0"/>
        </a:xfrm>
      </p:grpSpPr>
      <p:sp>
        <p:nvSpPr>
          <p:cNvPr id="10" name="Inhaltsplatzhalter 9">
            <a:extLst>
              <a:ext uri="{FF2B5EF4-FFF2-40B4-BE49-F238E27FC236}">
                <a16:creationId xmlns:a16="http://schemas.microsoft.com/office/drawing/2014/main" id="{D46C6864-B9E0-72FF-16A9-E7BC7D57858D}"/>
              </a:ext>
            </a:extLst>
          </p:cNvPr>
          <p:cNvSpPr>
            <a:spLocks noGrp="1"/>
          </p:cNvSpPr>
          <p:nvPr>
            <p:ph sz="half" idx="1"/>
          </p:nvPr>
        </p:nvSpPr>
        <p:spPr/>
        <p:txBody>
          <a:bodyPr/>
          <a:lstStyle/>
          <a:p>
            <a:endParaRPr lang="de-DE" dirty="0"/>
          </a:p>
          <a:p>
            <a:pPr marL="285750" indent="-285750">
              <a:buFont typeface="Wingdings" panose="05000000000000000000" pitchFamily="2" charset="2"/>
              <a:buChar char="Ø"/>
            </a:pPr>
            <a:r>
              <a:rPr lang="de-DE" dirty="0"/>
              <a:t>Etwa 178 Arten</a:t>
            </a:r>
          </a:p>
          <a:p>
            <a:pPr marL="285750" indent="-285750">
              <a:buFont typeface="Wingdings" panose="05000000000000000000" pitchFamily="2" charset="2"/>
              <a:buChar char="Ø"/>
            </a:pPr>
            <a:r>
              <a:rPr lang="de-DE" dirty="0"/>
              <a:t>Lebensraum: nah am Wasser</a:t>
            </a:r>
          </a:p>
          <a:p>
            <a:pPr marL="285750" indent="-285750">
              <a:buFont typeface="Wingdings" panose="05000000000000000000" pitchFamily="2" charset="2"/>
              <a:buChar char="Ø"/>
            </a:pPr>
            <a:endParaRPr lang="de-DE" dirty="0"/>
          </a:p>
          <a:p>
            <a:pPr marL="285750" indent="-285750">
              <a:buFont typeface="Wingdings" panose="05000000000000000000" pitchFamily="2" charset="2"/>
              <a:buChar char="Ø"/>
            </a:pPr>
            <a:r>
              <a:rPr lang="de-DE" dirty="0"/>
              <a:t>Praller, fester Körper</a:t>
            </a:r>
          </a:p>
          <a:p>
            <a:pPr marL="285750" indent="-285750">
              <a:buFont typeface="Wingdings" panose="05000000000000000000" pitchFamily="2" charset="2"/>
              <a:buChar char="Ø"/>
            </a:pPr>
            <a:r>
              <a:rPr lang="de-DE" dirty="0"/>
              <a:t>Langer Hals</a:t>
            </a:r>
          </a:p>
          <a:p>
            <a:pPr marL="285750" indent="-285750">
              <a:buFont typeface="Wingdings" panose="05000000000000000000" pitchFamily="2" charset="2"/>
              <a:buChar char="Ø"/>
            </a:pPr>
            <a:r>
              <a:rPr lang="de-DE" dirty="0"/>
              <a:t>Breiter, abgeflachter Schnabel</a:t>
            </a:r>
          </a:p>
          <a:p>
            <a:pPr marL="285750" indent="-285750">
              <a:buFont typeface="Wingdings" panose="05000000000000000000" pitchFamily="2" charset="2"/>
              <a:buChar char="Ø"/>
            </a:pPr>
            <a:r>
              <a:rPr lang="de-DE" dirty="0"/>
              <a:t>Schwimmhäute</a:t>
            </a:r>
          </a:p>
          <a:p>
            <a:pPr marL="285750" indent="-285750">
              <a:buFont typeface="Wingdings" panose="05000000000000000000" pitchFamily="2" charset="2"/>
              <a:buChar char="Ø"/>
            </a:pPr>
            <a:r>
              <a:rPr lang="de-DE" dirty="0"/>
              <a:t>Wasserdichtes Gefieder</a:t>
            </a:r>
          </a:p>
          <a:p>
            <a:endParaRPr lang="de-DE" dirty="0"/>
          </a:p>
        </p:txBody>
      </p:sp>
      <p:sp>
        <p:nvSpPr>
          <p:cNvPr id="3" name="Foliennummernplatzhalter 2">
            <a:extLst>
              <a:ext uri="{FF2B5EF4-FFF2-40B4-BE49-F238E27FC236}">
                <a16:creationId xmlns:a16="http://schemas.microsoft.com/office/drawing/2014/main" id="{64AC194F-5875-9B8B-A3F9-68B4A0A30CAB}"/>
              </a:ext>
            </a:extLst>
          </p:cNvPr>
          <p:cNvSpPr>
            <a:spLocks noGrp="1"/>
          </p:cNvSpPr>
          <p:nvPr>
            <p:ph type="sldNum" sz="quarter" idx="12"/>
          </p:nvPr>
        </p:nvSpPr>
        <p:spPr/>
        <p:txBody>
          <a:bodyPr/>
          <a:lstStyle/>
          <a:p>
            <a:fld id="{9D26C6B8-7DF4-4F01-8878-A6272B56DAC3}" type="slidenum">
              <a:rPr lang="de-DE" smtClean="0"/>
              <a:pPr/>
              <a:t>8</a:t>
            </a:fld>
            <a:endParaRPr lang="de-DE"/>
          </a:p>
        </p:txBody>
      </p:sp>
      <p:pic>
        <p:nvPicPr>
          <p:cNvPr id="20" name="Bildplatzhalter 19" descr="Ein Bild, das Vogel, Wasservögel, Ente, draußen enthält.&#10;&#10;KI-generierte Inhalte können fehlerhaft sein.">
            <a:extLst>
              <a:ext uri="{FF2B5EF4-FFF2-40B4-BE49-F238E27FC236}">
                <a16:creationId xmlns:a16="http://schemas.microsoft.com/office/drawing/2014/main" id="{EE898404-4889-5F0E-2F8D-C2E30F5B730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40" t="19082" r="-240" b="11822"/>
          <a:stretch/>
        </p:blipFill>
        <p:spPr>
          <a:xfrm>
            <a:off x="5940000" y="1648800"/>
            <a:ext cx="3211286" cy="1479600"/>
          </a:xfrm>
        </p:spPr>
      </p:pic>
      <p:pic>
        <p:nvPicPr>
          <p:cNvPr id="4" name="Bildplatzhalter 3">
            <a:extLst>
              <a:ext uri="{FF2B5EF4-FFF2-40B4-BE49-F238E27FC236}">
                <a16:creationId xmlns:a16="http://schemas.microsoft.com/office/drawing/2014/main" id="{5FDCF49E-1F76-BFEC-DC61-99208B6C2037}"/>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5444" b="15444"/>
          <a:stretch/>
        </p:blipFill>
        <p:spPr>
          <a:xfrm>
            <a:off x="5940000" y="1"/>
            <a:ext cx="3211286" cy="1479600"/>
          </a:xfrm>
        </p:spPr>
      </p:pic>
      <p:sp>
        <p:nvSpPr>
          <p:cNvPr id="2" name="Textplatzhalter 1">
            <a:extLst>
              <a:ext uri="{FF2B5EF4-FFF2-40B4-BE49-F238E27FC236}">
                <a16:creationId xmlns:a16="http://schemas.microsoft.com/office/drawing/2014/main" id="{0573697F-5E2E-0402-52FA-EBF00A897A23}"/>
              </a:ext>
            </a:extLst>
          </p:cNvPr>
          <p:cNvSpPr>
            <a:spLocks noGrp="1"/>
          </p:cNvSpPr>
          <p:nvPr>
            <p:ph type="body" sz="quarter" idx="15"/>
          </p:nvPr>
        </p:nvSpPr>
        <p:spPr/>
        <p:txBody>
          <a:bodyPr/>
          <a:lstStyle/>
          <a:p>
            <a:endParaRPr lang="de-DE"/>
          </a:p>
        </p:txBody>
      </p:sp>
      <p:pic>
        <p:nvPicPr>
          <p:cNvPr id="9" name="Bildplatzhalter 8">
            <a:extLst>
              <a:ext uri="{FF2B5EF4-FFF2-40B4-BE49-F238E27FC236}">
                <a16:creationId xmlns:a16="http://schemas.microsoft.com/office/drawing/2014/main" id="{A47EA916-4F33-B4C7-0B4A-95A0038F0999}"/>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5389" b="15389"/>
          <a:stretch/>
        </p:blipFill>
        <p:spPr/>
      </p:pic>
      <p:sp>
        <p:nvSpPr>
          <p:cNvPr id="7" name="Titel 6">
            <a:extLst>
              <a:ext uri="{FF2B5EF4-FFF2-40B4-BE49-F238E27FC236}">
                <a16:creationId xmlns:a16="http://schemas.microsoft.com/office/drawing/2014/main" id="{2B4C5326-BF75-5E37-ADF3-912906AA11C4}"/>
              </a:ext>
            </a:extLst>
          </p:cNvPr>
          <p:cNvSpPr>
            <a:spLocks noGrp="1"/>
          </p:cNvSpPr>
          <p:nvPr>
            <p:ph type="title"/>
          </p:nvPr>
        </p:nvSpPr>
        <p:spPr/>
        <p:txBody>
          <a:bodyPr/>
          <a:lstStyle/>
          <a:p>
            <a:r>
              <a:rPr lang="de-AT" dirty="0"/>
              <a:t>Vogelordnung – Gänsevögel</a:t>
            </a:r>
            <a:endParaRPr lang="de-DE" dirty="0"/>
          </a:p>
        </p:txBody>
      </p:sp>
      <p:sp>
        <p:nvSpPr>
          <p:cNvPr id="21" name="Textfeld 20">
            <a:extLst>
              <a:ext uri="{FF2B5EF4-FFF2-40B4-BE49-F238E27FC236}">
                <a16:creationId xmlns:a16="http://schemas.microsoft.com/office/drawing/2014/main" id="{25B9BD20-9707-4035-6949-B93FD2485E53}"/>
              </a:ext>
            </a:extLst>
          </p:cNvPr>
          <p:cNvSpPr txBox="1"/>
          <p:nvPr/>
        </p:nvSpPr>
        <p:spPr>
          <a:xfrm>
            <a:off x="5939049" y="2863786"/>
            <a:ext cx="1945318"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Stockente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5" name="Textfeld 4">
            <a:extLst>
              <a:ext uri="{FF2B5EF4-FFF2-40B4-BE49-F238E27FC236}">
                <a16:creationId xmlns:a16="http://schemas.microsoft.com/office/drawing/2014/main" id="{469CB39B-4AF5-3B03-DA94-BA255FF1650B}"/>
              </a:ext>
            </a:extLst>
          </p:cNvPr>
          <p:cNvSpPr txBox="1"/>
          <p:nvPr/>
        </p:nvSpPr>
        <p:spPr>
          <a:xfrm>
            <a:off x="5939048" y="1216006"/>
            <a:ext cx="1945319"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Höckerschwan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11" name="Textfeld 10">
            <a:extLst>
              <a:ext uri="{FF2B5EF4-FFF2-40B4-BE49-F238E27FC236}">
                <a16:creationId xmlns:a16="http://schemas.microsoft.com/office/drawing/2014/main" id="{913C93C4-8127-5541-42FD-F68EE310DB94}"/>
              </a:ext>
            </a:extLst>
          </p:cNvPr>
          <p:cNvSpPr txBox="1"/>
          <p:nvPr/>
        </p:nvSpPr>
        <p:spPr>
          <a:xfrm>
            <a:off x="5939050" y="4554000"/>
            <a:ext cx="2232950"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Graugansfamilie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Tree>
    <p:extLst>
      <p:ext uri="{BB962C8B-B14F-4D97-AF65-F5344CB8AC3E}">
        <p14:creationId xmlns:p14="http://schemas.microsoft.com/office/powerpoint/2010/main" val="321240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EC082-D443-36FB-5B90-994EC0EA629D}"/>
            </a:ext>
          </a:extLst>
        </p:cNvPr>
        <p:cNvGrpSpPr/>
        <p:nvPr/>
      </p:nvGrpSpPr>
      <p:grpSpPr>
        <a:xfrm>
          <a:off x="0" y="0"/>
          <a:ext cx="0" cy="0"/>
          <a:chOff x="0" y="0"/>
          <a:chExt cx="0" cy="0"/>
        </a:xfrm>
      </p:grpSpPr>
      <p:sp>
        <p:nvSpPr>
          <p:cNvPr id="10" name="Inhaltsplatzhalter 9">
            <a:extLst>
              <a:ext uri="{FF2B5EF4-FFF2-40B4-BE49-F238E27FC236}">
                <a16:creationId xmlns:a16="http://schemas.microsoft.com/office/drawing/2014/main" id="{B9E2C8B0-26A0-C3CF-5EA3-99E6414D5BC4}"/>
              </a:ext>
            </a:extLst>
          </p:cNvPr>
          <p:cNvSpPr>
            <a:spLocks noGrp="1"/>
          </p:cNvSpPr>
          <p:nvPr>
            <p:ph sz="half" idx="1"/>
          </p:nvPr>
        </p:nvSpPr>
        <p:spPr/>
        <p:txBody>
          <a:bodyPr/>
          <a:lstStyle/>
          <a:p>
            <a:endParaRPr lang="de-AT" dirty="0"/>
          </a:p>
          <a:p>
            <a:pPr marL="285750" indent="-285750">
              <a:buFont typeface="Wingdings" panose="05000000000000000000" pitchFamily="2" charset="2"/>
              <a:buChar char="Ø"/>
            </a:pPr>
            <a:r>
              <a:rPr lang="de-AT" dirty="0"/>
              <a:t>Etwa 266 Arten</a:t>
            </a:r>
          </a:p>
          <a:p>
            <a:pPr marL="285750" indent="-285750">
              <a:buFont typeface="Wingdings" panose="05000000000000000000" pitchFamily="2" charset="2"/>
              <a:buChar char="Ø"/>
            </a:pPr>
            <a:r>
              <a:rPr lang="de-AT" dirty="0"/>
              <a:t>Weltweit verbreitet </a:t>
            </a:r>
          </a:p>
          <a:p>
            <a:pPr marL="285750" indent="-285750">
              <a:buFont typeface="Wingdings" panose="05000000000000000000" pitchFamily="2" charset="2"/>
              <a:buChar char="Ø"/>
            </a:pPr>
            <a:endParaRPr lang="de-AT" dirty="0"/>
          </a:p>
          <a:p>
            <a:pPr marL="285750" indent="-285750">
              <a:buFont typeface="Wingdings" panose="05000000000000000000" pitchFamily="2" charset="2"/>
              <a:buChar char="Ø"/>
            </a:pPr>
            <a:r>
              <a:rPr lang="de-AT" dirty="0"/>
              <a:t>Kräftige Beine</a:t>
            </a:r>
          </a:p>
          <a:p>
            <a:pPr marL="285750" indent="-285750">
              <a:buFont typeface="Wingdings" panose="05000000000000000000" pitchFamily="2" charset="2"/>
              <a:buChar char="Ø"/>
            </a:pPr>
            <a:r>
              <a:rPr lang="de-AT" dirty="0"/>
              <a:t>Scharfe Krallen</a:t>
            </a:r>
          </a:p>
          <a:p>
            <a:pPr marL="285750" indent="-285750">
              <a:buFont typeface="Wingdings" panose="05000000000000000000" pitchFamily="2" charset="2"/>
              <a:buChar char="Ø"/>
            </a:pPr>
            <a:r>
              <a:rPr lang="de-AT" dirty="0"/>
              <a:t>Hakenschnabel</a:t>
            </a:r>
          </a:p>
          <a:p>
            <a:pPr marL="285750" indent="-285750">
              <a:buFont typeface="Wingdings" panose="05000000000000000000" pitchFamily="2" charset="2"/>
              <a:buChar char="Ø"/>
            </a:pPr>
            <a:r>
              <a:rPr lang="de-AT" dirty="0"/>
              <a:t>Guter Sehsinn</a:t>
            </a:r>
          </a:p>
          <a:p>
            <a:pPr marL="285750" indent="-285750">
              <a:buFont typeface="Wingdings" panose="05000000000000000000" pitchFamily="2" charset="2"/>
              <a:buChar char="Ø"/>
            </a:pPr>
            <a:r>
              <a:rPr lang="de-AT" dirty="0"/>
              <a:t>Überwiegend Brauntöne</a:t>
            </a:r>
            <a:endParaRPr lang="de-DE" dirty="0"/>
          </a:p>
        </p:txBody>
      </p:sp>
      <p:sp>
        <p:nvSpPr>
          <p:cNvPr id="3" name="Foliennummernplatzhalter 2">
            <a:extLst>
              <a:ext uri="{FF2B5EF4-FFF2-40B4-BE49-F238E27FC236}">
                <a16:creationId xmlns:a16="http://schemas.microsoft.com/office/drawing/2014/main" id="{40712438-CFC7-CCF9-3E62-B92FB9C48168}"/>
              </a:ext>
            </a:extLst>
          </p:cNvPr>
          <p:cNvSpPr>
            <a:spLocks noGrp="1"/>
          </p:cNvSpPr>
          <p:nvPr>
            <p:ph type="sldNum" sz="quarter" idx="12"/>
          </p:nvPr>
        </p:nvSpPr>
        <p:spPr/>
        <p:txBody>
          <a:bodyPr/>
          <a:lstStyle/>
          <a:p>
            <a:fld id="{9D26C6B8-7DF4-4F01-8878-A6272B56DAC3}" type="slidenum">
              <a:rPr lang="de-DE" smtClean="0"/>
              <a:pPr/>
              <a:t>9</a:t>
            </a:fld>
            <a:endParaRPr lang="de-DE"/>
          </a:p>
        </p:txBody>
      </p:sp>
      <p:pic>
        <p:nvPicPr>
          <p:cNvPr id="17" name="Bildplatzhalter 16">
            <a:extLst>
              <a:ext uri="{FF2B5EF4-FFF2-40B4-BE49-F238E27FC236}">
                <a16:creationId xmlns:a16="http://schemas.microsoft.com/office/drawing/2014/main" id="{EC064E29-55F5-9726-11A4-26E834838BC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453" b="15453"/>
          <a:stretch/>
        </p:blipFill>
        <p:spPr/>
      </p:pic>
      <p:pic>
        <p:nvPicPr>
          <p:cNvPr id="4" name="Bildplatzhalter 3">
            <a:extLst>
              <a:ext uri="{FF2B5EF4-FFF2-40B4-BE49-F238E27FC236}">
                <a16:creationId xmlns:a16="http://schemas.microsoft.com/office/drawing/2014/main" id="{CE962F0E-8110-56E2-758F-F79A0246633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2056" b="16058"/>
          <a:stretch>
            <a:fillRect/>
          </a:stretch>
        </p:blipFill>
        <p:spPr>
          <a:xfrm>
            <a:off x="5940000" y="1"/>
            <a:ext cx="3211286" cy="1479600"/>
          </a:xfrm>
        </p:spPr>
      </p:pic>
      <p:pic>
        <p:nvPicPr>
          <p:cNvPr id="8" name="Bildplatzhalter 7">
            <a:extLst>
              <a:ext uri="{FF2B5EF4-FFF2-40B4-BE49-F238E27FC236}">
                <a16:creationId xmlns:a16="http://schemas.microsoft.com/office/drawing/2014/main" id="{4394500E-B60E-B8A7-443A-4CB2BB02621E}"/>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5410" b="15410"/>
          <a:stretch/>
        </p:blipFill>
        <p:spPr/>
      </p:pic>
      <p:sp>
        <p:nvSpPr>
          <p:cNvPr id="7" name="Titel 6">
            <a:extLst>
              <a:ext uri="{FF2B5EF4-FFF2-40B4-BE49-F238E27FC236}">
                <a16:creationId xmlns:a16="http://schemas.microsoft.com/office/drawing/2014/main" id="{44649C65-CAE5-E28C-AF22-F9A3A15B99EC}"/>
              </a:ext>
            </a:extLst>
          </p:cNvPr>
          <p:cNvSpPr>
            <a:spLocks noGrp="1"/>
          </p:cNvSpPr>
          <p:nvPr>
            <p:ph type="title"/>
          </p:nvPr>
        </p:nvSpPr>
        <p:spPr/>
        <p:txBody>
          <a:bodyPr/>
          <a:lstStyle/>
          <a:p>
            <a:r>
              <a:rPr lang="de-AT" dirty="0"/>
              <a:t>Vogelordnung – Greifvögel</a:t>
            </a:r>
            <a:endParaRPr lang="de-DE" dirty="0"/>
          </a:p>
        </p:txBody>
      </p:sp>
      <p:sp>
        <p:nvSpPr>
          <p:cNvPr id="18" name="Textfeld 17">
            <a:extLst>
              <a:ext uri="{FF2B5EF4-FFF2-40B4-BE49-F238E27FC236}">
                <a16:creationId xmlns:a16="http://schemas.microsoft.com/office/drawing/2014/main" id="{4C477D8D-3471-4AB2-C355-7FE9E255BB5D}"/>
              </a:ext>
            </a:extLst>
          </p:cNvPr>
          <p:cNvSpPr txBox="1"/>
          <p:nvPr/>
        </p:nvSpPr>
        <p:spPr>
          <a:xfrm>
            <a:off x="5936484" y="2897568"/>
            <a:ext cx="1875875"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Rotmilan (©NABU/ CEWE/ M. </a:t>
            </a:r>
            <a:r>
              <a:rPr lang="de-DE" sz="900" b="0" i="0" dirty="0" err="1">
                <a:solidFill>
                  <a:schemeClr val="bg1"/>
                </a:solidFill>
                <a:effectLst/>
                <a:latin typeface="Source Sans Pro" panose="020B0503030403020204" pitchFamily="34" charset="0"/>
              </a:rPr>
              <a:t>Cliffe</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
        <p:nvSpPr>
          <p:cNvPr id="5" name="Textfeld 4">
            <a:extLst>
              <a:ext uri="{FF2B5EF4-FFF2-40B4-BE49-F238E27FC236}">
                <a16:creationId xmlns:a16="http://schemas.microsoft.com/office/drawing/2014/main" id="{DC110E2E-D2B2-D110-7D78-6036FF499748}"/>
              </a:ext>
            </a:extLst>
          </p:cNvPr>
          <p:cNvSpPr txBox="1"/>
          <p:nvPr/>
        </p:nvSpPr>
        <p:spPr>
          <a:xfrm>
            <a:off x="5936484" y="1248768"/>
            <a:ext cx="2451939"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Mäusebussard (©NABU/ C. John)</a:t>
            </a:r>
            <a:endParaRPr lang="de-DE" sz="900" dirty="0">
              <a:solidFill>
                <a:schemeClr val="bg1"/>
              </a:solidFill>
            </a:endParaRPr>
          </a:p>
        </p:txBody>
      </p:sp>
      <p:sp>
        <p:nvSpPr>
          <p:cNvPr id="9" name="Textfeld 8">
            <a:extLst>
              <a:ext uri="{FF2B5EF4-FFF2-40B4-BE49-F238E27FC236}">
                <a16:creationId xmlns:a16="http://schemas.microsoft.com/office/drawing/2014/main" id="{D81AA538-DB2A-CE3F-A6F2-5A2205D67930}"/>
              </a:ext>
            </a:extLst>
          </p:cNvPr>
          <p:cNvSpPr txBox="1"/>
          <p:nvPr/>
        </p:nvSpPr>
        <p:spPr>
          <a:xfrm>
            <a:off x="5936484" y="4546368"/>
            <a:ext cx="2091899" cy="230832"/>
          </a:xfrm>
          <a:prstGeom prst="rect">
            <a:avLst/>
          </a:prstGeom>
          <a:noFill/>
        </p:spPr>
        <p:txBody>
          <a:bodyPr wrap="square" rtlCol="0">
            <a:spAutoFit/>
          </a:bodyPr>
          <a:lstStyle/>
          <a:p>
            <a:r>
              <a:rPr lang="de-DE" sz="900" b="0" i="0" dirty="0">
                <a:solidFill>
                  <a:schemeClr val="bg1"/>
                </a:solidFill>
                <a:effectLst/>
                <a:latin typeface="Source Sans Pro" panose="020B0503030403020204" pitchFamily="34" charset="0"/>
              </a:rPr>
              <a:t>Steinadler (©NABU/ C. </a:t>
            </a:r>
            <a:r>
              <a:rPr lang="de-DE" sz="900" b="0" i="0" dirty="0" err="1">
                <a:solidFill>
                  <a:schemeClr val="bg1"/>
                </a:solidFill>
                <a:effectLst/>
                <a:latin typeface="Source Sans Pro" panose="020B0503030403020204" pitchFamily="34" charset="0"/>
              </a:rPr>
              <a:t>Moning</a:t>
            </a:r>
            <a:r>
              <a:rPr lang="de-DE" sz="900" b="0" i="0" dirty="0">
                <a:solidFill>
                  <a:schemeClr val="bg1"/>
                </a:solidFill>
                <a:effectLst/>
                <a:latin typeface="Source Sans Pro" panose="020B0503030403020204" pitchFamily="34" charset="0"/>
              </a:rPr>
              <a:t>)</a:t>
            </a:r>
            <a:endParaRPr lang="de-DE" sz="900" dirty="0">
              <a:solidFill>
                <a:schemeClr val="bg1"/>
              </a:solidFill>
            </a:endParaRPr>
          </a:p>
        </p:txBody>
      </p:sp>
    </p:spTree>
    <p:extLst>
      <p:ext uri="{BB962C8B-B14F-4D97-AF65-F5344CB8AC3E}">
        <p14:creationId xmlns:p14="http://schemas.microsoft.com/office/powerpoint/2010/main" val="279924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9e3a34-4957-4529-9d9a-4272915f6d8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774588C8BB38546AE75D872BA2C8C93" ma:contentTypeVersion="13" ma:contentTypeDescription="Ein neues Dokument erstellen." ma:contentTypeScope="" ma:versionID="58fa37c9045ca77d4e6463c40455d9ba">
  <xsd:schema xmlns:xsd="http://www.w3.org/2001/XMLSchema" xmlns:xs="http://www.w3.org/2001/XMLSchema" xmlns:p="http://schemas.microsoft.com/office/2006/metadata/properties" xmlns:ns2="d79e3a34-4957-4529-9d9a-4272915f6d87" targetNamespace="http://schemas.microsoft.com/office/2006/metadata/properties" ma:root="true" ma:fieldsID="519c4560780a20541f6e37892c909446" ns2:_="">
    <xsd:import namespace="d79e3a34-4957-4529-9d9a-4272915f6d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e3a34-4957-4529-9d9a-4272915f6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1995c6e-d743-4d98-9217-d92b3435e43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6CA313-2853-4A51-94F8-4A9E14AFFAE6}">
  <ds:schemaRefs>
    <ds:schemaRef ds:uri="http://schemas.microsoft.com/sharepoint/v3/contenttype/forms"/>
  </ds:schemaRefs>
</ds:datastoreItem>
</file>

<file path=customXml/itemProps2.xml><?xml version="1.0" encoding="utf-8"?>
<ds:datastoreItem xmlns:ds="http://schemas.openxmlformats.org/officeDocument/2006/customXml" ds:itemID="{9893CAC3-7D62-47A8-98B6-A7903865008F}">
  <ds:schemaRefs>
    <ds:schemaRef ds:uri="http://schemas.microsoft.com/office/2006/metadata/properties"/>
    <ds:schemaRef ds:uri="http://schemas.microsoft.com/office/infopath/2007/PartnerControls"/>
    <ds:schemaRef ds:uri="d79e3a34-4957-4529-9d9a-4272915f6d87"/>
  </ds:schemaRefs>
</ds:datastoreItem>
</file>

<file path=customXml/itemProps3.xml><?xml version="1.0" encoding="utf-8"?>
<ds:datastoreItem xmlns:ds="http://schemas.openxmlformats.org/officeDocument/2006/customXml" ds:itemID="{51BFF545-1700-4753-A5F2-8F34F70FCA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e3a34-4957-4529-9d9a-4272915f6d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d40dd9b-5f8f-4af8-aee4-bb88fde993a8}" enabled="0" method="" siteId="{ad40dd9b-5f8f-4af8-aee4-bb88fde993a8}" removed="1"/>
</clbl:labelList>
</file>

<file path=docProps/app.xml><?xml version="1.0" encoding="utf-8"?>
<Properties xmlns="http://schemas.openxmlformats.org/officeDocument/2006/extended-properties" xmlns:vt="http://schemas.openxmlformats.org/officeDocument/2006/docPropsVTypes">
  <Template>PowerPoint_16-9(1) (1)</Template>
  <TotalTime>0</TotalTime>
  <Words>4750</Words>
  <Application>Microsoft Office PowerPoint</Application>
  <PresentationFormat>Bildschirmpräsentation (16:9)</PresentationFormat>
  <Paragraphs>536</Paragraphs>
  <Slides>40</Slides>
  <Notes>38</Notes>
  <HiddenSlides>0</HiddenSlides>
  <MMClips>14</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40</vt:i4>
      </vt:variant>
    </vt:vector>
  </HeadingPairs>
  <TitlesOfParts>
    <vt:vector size="47" baseType="lpstr">
      <vt:lpstr>Arial</vt:lpstr>
      <vt:lpstr>Calibri</vt:lpstr>
      <vt:lpstr>Source Sans Pro</vt:lpstr>
      <vt:lpstr>Times New Roman</vt:lpstr>
      <vt:lpstr>Wingdings</vt:lpstr>
      <vt:lpstr>NABU-Design</vt:lpstr>
      <vt:lpstr>NABU-Design</vt:lpstr>
      <vt:lpstr>Projekttag zu Nachhaltigkeit und Naturschutz</vt:lpstr>
      <vt:lpstr>Was wisst ihr über Vögel?</vt:lpstr>
      <vt:lpstr>Allgemeinwissen Vögel</vt:lpstr>
      <vt:lpstr>Anatomie Teil 1</vt:lpstr>
      <vt:lpstr>Anatomie Teil 2</vt:lpstr>
      <vt:lpstr>Vogel-Ordnungen in Deutschland</vt:lpstr>
      <vt:lpstr>Vogelordnungen</vt:lpstr>
      <vt:lpstr>Vogelordnung – Gänsevögel</vt:lpstr>
      <vt:lpstr>Vogelordnung – Greifvögel</vt:lpstr>
      <vt:lpstr>Vogelordnung – Sperlingsvögel</vt:lpstr>
      <vt:lpstr>Vogelordnung – Sperlingsvögel</vt:lpstr>
      <vt:lpstr>Vogelordnung – Spechtvögel</vt:lpstr>
      <vt:lpstr>Vögel im Sommer</vt:lpstr>
      <vt:lpstr>Vögel im Sommer mit Auflösung</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Wieso brauchen wir Vogelschutz?</vt:lpstr>
      <vt:lpstr>Beeinträchtigungen und Gefährdungen für alle Brutvogelarten Deutschlands</vt:lpstr>
      <vt:lpstr>Drastischer Vogelschwund in Deutschland</vt:lpstr>
      <vt:lpstr>Sechs Verlierer-Vogelarten in der Agrarlandschaft</vt:lpstr>
      <vt:lpstr>Maßnahmen für den Vogelschutz</vt:lpstr>
      <vt:lpstr>PowerPoint-Präsentation</vt:lpstr>
      <vt:lpstr>Teilnahme an Citizen Science-Projekten</vt:lpstr>
      <vt:lpstr>Überblick – Nistkasten bauen</vt:lpstr>
      <vt:lpstr>Das Leben wär nur halb so nett, wenn keiner einen Vogel hätt.</vt:lpstr>
      <vt:lpstr>Abstammung</vt:lpstr>
      <vt:lpstr>Wieso brauchen wir Vögel?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Katharina Heimes</dc:creator>
  <dc:description>Präsentationsvorlage (19:9) | Office 2007</dc:description>
  <cp:lastModifiedBy>Daniela Rettenberger</cp:lastModifiedBy>
  <cp:revision>4</cp:revision>
  <dcterms:created xsi:type="dcterms:W3CDTF">2024-09-10T19:33:32Z</dcterms:created>
  <dcterms:modified xsi:type="dcterms:W3CDTF">2026-01-26T11:50:41Z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001-000-001</vt:lpwstr>
  </property>
  <property fmtid="{D5CDD505-2E9C-101B-9397-08002B2CF9AE}" pid="4" name="Erstellt von">
    <vt:lpwstr>office network</vt:lpwstr>
  </property>
  <property fmtid="{D5CDD505-2E9C-101B-9397-08002B2CF9AE}" pid="5" name="Erstellt am">
    <vt:lpwstr>27.11.2014</vt:lpwstr>
  </property>
  <property fmtid="{D5CDD505-2E9C-101B-9397-08002B2CF9AE}" pid="6" name="Autor 1">
    <vt:lpwstr>clemens morfeld</vt:lpwstr>
  </property>
  <property fmtid="{D5CDD505-2E9C-101B-9397-08002B2CF9AE}" pid="7" name="Stand">
    <vt:lpwstr>27.11.2014</vt:lpwstr>
  </property>
  <property fmtid="{D5CDD505-2E9C-101B-9397-08002B2CF9AE}" pid="8" name="ContentTypeId">
    <vt:lpwstr>0x010100B774588C8BB38546AE75D872BA2C8C93</vt:lpwstr>
  </property>
  <property fmtid="{D5CDD505-2E9C-101B-9397-08002B2CF9AE}" pid="9" name="MediaServiceImageTags">
    <vt:lpwstr/>
  </property>
</Properties>
</file>