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92" r:id="rId5"/>
  </p:sldMasterIdLst>
  <p:notesMasterIdLst>
    <p:notesMasterId r:id="rId22"/>
  </p:notesMasterIdLst>
  <p:sldIdLst>
    <p:sldId id="289" r:id="rId6"/>
    <p:sldId id="259" r:id="rId7"/>
    <p:sldId id="268" r:id="rId8"/>
    <p:sldId id="281" r:id="rId9"/>
    <p:sldId id="280" r:id="rId10"/>
    <p:sldId id="272" r:id="rId11"/>
    <p:sldId id="282" r:id="rId12"/>
    <p:sldId id="283" r:id="rId13"/>
    <p:sldId id="284" r:id="rId14"/>
    <p:sldId id="270" r:id="rId15"/>
    <p:sldId id="267" r:id="rId16"/>
    <p:sldId id="285" r:id="rId17"/>
    <p:sldId id="287" r:id="rId18"/>
    <p:sldId id="286" r:id="rId19"/>
    <p:sldId id="288" r:id="rId20"/>
    <p:sldId id="292" r:id="rId2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636A42DE-BD33-4B48-BB1F-8C77B258D8BF}">
          <p14:sldIdLst>
            <p14:sldId id="289"/>
          </p14:sldIdLst>
        </p14:section>
        <p14:section name="Einführung" id="{ABA249CD-9814-4AE6-8BDE-3EACF748A9CC}">
          <p14:sldIdLst>
            <p14:sldId id="259"/>
            <p14:sldId id="268"/>
            <p14:sldId id="281"/>
            <p14:sldId id="280"/>
          </p14:sldIdLst>
        </p14:section>
        <p14:section name="Stationen" id="{C35DC0D8-E440-4A85-9F82-3143A2160CA4}">
          <p14:sldIdLst>
            <p14:sldId id="272"/>
            <p14:sldId id="282"/>
            <p14:sldId id="283"/>
            <p14:sldId id="284"/>
          </p14:sldIdLst>
        </p14:section>
        <p14:section name="Plakat" id="{ED4045E5-8F58-4C45-8FC2-874E4F26377E}">
          <p14:sldIdLst>
            <p14:sldId id="270"/>
            <p14:sldId id="267"/>
          </p14:sldIdLst>
        </p14:section>
        <p14:section name="Fledermauskasten" id="{3247E128-1F65-49E8-B91F-F2F9D519A60A}">
          <p14:sldIdLst>
            <p14:sldId id="285"/>
            <p14:sldId id="287"/>
            <p14:sldId id="286"/>
            <p14:sldId id="288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pos="3742">
          <p15:clr>
            <a:srgbClr val="A4A3A4"/>
          </p15:clr>
        </p15:guide>
        <p15:guide id="3" pos="2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4"/>
    <a:srgbClr val="86846B"/>
    <a:srgbClr val="59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0C42A-61AF-4ED3-93E4-ACEFBAF4DFED}" v="1" dt="2026-02-20T12:53:24.547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8" autoAdjust="0"/>
    <p:restoredTop sz="89432" autoAdjust="0"/>
  </p:normalViewPr>
  <p:slideViewPr>
    <p:cSldViewPr showGuides="1">
      <p:cViewPr varScale="1">
        <p:scale>
          <a:sx n="75" d="100"/>
          <a:sy n="75" d="100"/>
        </p:scale>
        <p:origin x="1312" y="36"/>
      </p:cViewPr>
      <p:guideLst>
        <p:guide orient="horz" pos="680"/>
        <p:guide pos="3742"/>
        <p:guide pos="20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Rettenberger" userId="2d36efe0-473b-425b-ad50-08d8a9c212f8" providerId="ADAL" clId="{ABA54603-3222-43C8-8809-302DFE3A9AE5}"/>
    <pc:docChg chg="modSld">
      <pc:chgData name="Daniela Rettenberger" userId="2d36efe0-473b-425b-ad50-08d8a9c212f8" providerId="ADAL" clId="{ABA54603-3222-43C8-8809-302DFE3A9AE5}" dt="2026-02-20T12:53:40.413" v="16" actId="1076"/>
      <pc:docMkLst>
        <pc:docMk/>
      </pc:docMkLst>
      <pc:sldChg chg="addSp modSp mod">
        <pc:chgData name="Daniela Rettenberger" userId="2d36efe0-473b-425b-ad50-08d8a9c212f8" providerId="ADAL" clId="{ABA54603-3222-43C8-8809-302DFE3A9AE5}" dt="2026-02-20T12:53:40.413" v="16" actId="1076"/>
        <pc:sldMkLst>
          <pc:docMk/>
          <pc:sldMk cId="1756267155" sldId="281"/>
        </pc:sldMkLst>
        <pc:spChg chg="add mod">
          <ac:chgData name="Daniela Rettenberger" userId="2d36efe0-473b-425b-ad50-08d8a9c212f8" providerId="ADAL" clId="{ABA54603-3222-43C8-8809-302DFE3A9AE5}" dt="2026-02-20T12:53:40.413" v="16" actId="1076"/>
          <ac:spMkLst>
            <pc:docMk/>
            <pc:sldMk cId="1756267155" sldId="281"/>
            <ac:spMk id="2" creationId="{58174B04-3B5C-B013-515C-2B3CACE142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08E0-311A-40C3-B295-F80AAF30ABFC}" type="datetimeFigureOut">
              <a:rPr lang="de-DE" smtClean="0"/>
              <a:pPr/>
              <a:t>20.02.2026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Projekttag zu Nachhaltigkeit und Naturschutz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Anschließend soll in Einzelarbeit ein Plakat erstellt werden zur Gefährdung und dem Schutz der Fledermäuse.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Zusatzinfo optional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Um den Unterricht aufzulockern, kann das Quiz miteingebunden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Nachdem wir jetzt wissen, dass Fledermäuse stark gefährdet sind, wollen wir jetzt dafür arbeiten, den Fledermausschutz bei uns umzusetzen.</a:t>
            </a:r>
          </a:p>
          <a:p>
            <a:r>
              <a:rPr lang="de-AT" dirty="0"/>
              <a:t>Dafür werdet ihr in Partnerarbeit einen Fledermauskasten bauen. [Anleitung online]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Übersicht über die verwendeten Materialien und Werkzeuge</a:t>
            </a:r>
          </a:p>
          <a:p>
            <a:r>
              <a:rPr lang="de-DE" dirty="0"/>
              <a:t>[Wenn weniger Zeit zur Verfügung steht, können vorgesägte Bretter verwendet werden, sodass die SchülerInnen den Kasten lediglich zusammenschrauben und gestalten.]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Je nach Zeit kann die Außenseite </a:t>
            </a:r>
            <a:r>
              <a:rPr lang="de-AT"/>
              <a:t>der Fledermauskästen </a:t>
            </a:r>
            <a:r>
              <a:rPr lang="de-AT" dirty="0"/>
              <a:t>anschließend auch gestaltet werden.</a:t>
            </a:r>
          </a:p>
          <a:p>
            <a:r>
              <a:rPr lang="de-AT" dirty="0"/>
              <a:t>[Mit Hilfe von „</a:t>
            </a:r>
            <a:r>
              <a:rPr lang="de-AT" i="1" dirty="0"/>
              <a:t>NABU-Empfehlungen Fledermauskästen“ </a:t>
            </a:r>
            <a:r>
              <a:rPr lang="de-AT" i="0" dirty="0"/>
              <a:t>kann ein geeigneter Platz zum Aufhängen der Fledermauskästen gefunden werden.]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35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verbindet die Filme und Serien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Vampire Diaries</a:t>
            </a:r>
          </a:p>
          <a:p>
            <a:pPr marL="171450" indent="-171450">
              <a:buFontTx/>
              <a:buChar char="-"/>
            </a:pPr>
            <a:r>
              <a:rPr lang="de-DE" dirty="0"/>
              <a:t>Batman</a:t>
            </a:r>
          </a:p>
          <a:p>
            <a:pPr marL="171450" indent="-171450">
              <a:buFontTx/>
              <a:buChar char="-"/>
            </a:pPr>
            <a:r>
              <a:rPr lang="de-DE" dirty="0"/>
              <a:t>Dracula </a:t>
            </a:r>
            <a:r>
              <a:rPr lang="de-DE" dirty="0" err="1"/>
              <a:t>Untold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Twilight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Morbius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-&gt; Vampire/Fledermäuse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Thema: Fledermaus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Fledermäuse üben eine gewisse Faszination auf uns Menschen aus.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Vor allem in Bezug auf Vampire, allerdings wird von Fledermäusen auch oft ein eher negatives Bild gezeigt. Das hängt ebenfalls mit Vampiren zusammen, aber auch durch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Corona.</a:t>
            </a:r>
          </a:p>
          <a:p>
            <a:r>
              <a:rPr lang="de-AT" dirty="0"/>
              <a:t>Wie genau hängt das schlechte Image der Fledermäuse mit Corona zusammen?</a:t>
            </a:r>
          </a:p>
          <a:p>
            <a:pPr marL="171450" indent="-171450">
              <a:buFontTx/>
              <a:buChar char="-"/>
            </a:pPr>
            <a:r>
              <a:rPr lang="de-AT" dirty="0"/>
              <a:t>Corona-Viren sind bisher Fledermaus-Viren gewesen.</a:t>
            </a:r>
          </a:p>
          <a:p>
            <a:pPr marL="171450" indent="-171450">
              <a:buFontTx/>
              <a:buChar char="-"/>
            </a:pPr>
            <a:r>
              <a:rPr lang="de-AT" dirty="0"/>
              <a:t>Übertrag von </a:t>
            </a:r>
            <a:r>
              <a:rPr lang="de-AT"/>
              <a:t>Fledermäusen auf Menschen?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4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DFBDA-9ACC-B26C-9468-71B2F023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8E49CB-BE1C-4414-ED17-813785D92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79FF96-0EB3-4465-AB8A-C13F7AC53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Zu Beginn, um ein wenig über Fledermäuse zu erfahren, habe ich einen kurzen Film mitgebracht. [Film abspielen]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91E29E-C8F6-EE8C-74AF-BC41195FA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86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Jetzt haben wir schon einige Details über Fledermäuse erfahren, um das Ganze zu vertiefen, werden wir die Klasse jetzt in 4 Gruppen aufteilen.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Jede Gruppe begibt sich an eine Station und bearbeitet die Aufgaben.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[Die Bearbeitung kann mit Hilfe der bereitgestellten Informationen oder über Eigenrecherche an Tablets erfolgen.]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[Nach jeweils 15 bis 20 min werden die Stationen gewechselt, sodass nach ca. 1 ½ Std alle SchülerInnen alle Stationen bearbeitet haben.]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[Anschließend werden mit folgenden Folien oder den Lösungsblättern die Aufgaben gemeinsam kontrolliert.]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Lösung für Arbeitsblatt Bat-Year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42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Lösung Arbeitsblatt Gefährdung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41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Lösung Arbeitsblatt Faktencheck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1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82400"/>
            <a:ext cx="6101509" cy="1846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358000"/>
            <a:ext cx="6101509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Bild 8" descr="weisstorch_final_ManfredDelpho_grusskarte_rz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00" y="2725538"/>
            <a:ext cx="3239127" cy="2450544"/>
          </a:xfrm>
          <a:prstGeom prst="rect">
            <a:avLst/>
          </a:prstGeom>
        </p:spPr>
      </p:pic>
      <p:pic>
        <p:nvPicPr>
          <p:cNvPr id="6" name="Grafik 5" descr="NABU_Logo_fuer_ppt_NAB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1200" y="10801"/>
            <a:ext cx="1522479" cy="12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D561-5946-493F-A66D-FF6A0E1488A2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5BD3-428F-4998-8FF6-DB4C7D2C0F27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628"/>
            <a:ext cx="8037513" cy="1848928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6598"/>
            <a:ext cx="8037513" cy="2078691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rgbClr val="598F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3766-80E5-44AE-ACC3-E1E44D327446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5E229-6C93-4E1F-A7DB-D4B782886487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5D2E-4881-4D6A-B3E2-8AC5F5C592EF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FFEE-5BD0-4303-909A-6A1D6DD8324E}" type="datetime1">
              <a:rPr lang="de-DE" smtClean="0"/>
              <a:t>20.02.2026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CC2-857B-4653-8B76-6C22EC7BD227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113964" y="1972800"/>
            <a:ext cx="1844820" cy="2736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sz="1200"/>
              <a:t>Mastertextformat bearbeiten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2000" y="227145"/>
            <a:ext cx="5760000" cy="147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3" name="Bild 8" descr="weisstorch_final_ManfredDelpho_grusskarte_rz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000" y="612000"/>
            <a:ext cx="5662592" cy="4284000"/>
          </a:xfrm>
          <a:prstGeom prst="rect">
            <a:avLst/>
          </a:prstGeom>
        </p:spPr>
      </p:pic>
      <p:pic>
        <p:nvPicPr>
          <p:cNvPr id="10" name="Grafik 9" descr="NABU_Logo_fuer_ppt_NAB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600" y="10800"/>
            <a:ext cx="2029972" cy="17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CE37-56B6-4F97-8CA1-2DF5FABF767E}" type="datetime1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913C-4EDC-454F-BBA0-CD62875C3D64}" type="datetime1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0CB-0F4D-4A46-BA11-455F0F1E48D7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7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3672000"/>
            <a:ext cx="6101509" cy="68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1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4356000"/>
            <a:ext cx="6101509" cy="504000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57200" y="0"/>
            <a:ext cx="1562400" cy="1328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3600" y="1080000"/>
            <a:ext cx="5252856" cy="336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80000"/>
            <a:ext cx="2736000" cy="336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7C57-A197-459E-9A9E-E17A303881A8}" type="datetime1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080000"/>
            <a:ext cx="8229600" cy="336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CABB-C8D4-4B36-B3A1-CC30A60F57DA}" type="datetime1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F2EC-18E4-4E35-8ED1-24C324DDBE10}" type="datetime1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0483-0BCB-44FE-BBEA-DD3E66326E79}" type="datetime1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7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3672000"/>
            <a:ext cx="6101509" cy="68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1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4356000"/>
            <a:ext cx="6101509" cy="504000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57200" y="0"/>
            <a:ext cx="1562400" cy="1328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33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BAD5-6CC0-4807-9496-D849EA30164D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B6E-D41B-4D1B-A75C-D2F1A9C92C07}" type="datetime1">
              <a:rPr lang="de-DE" smtClean="0"/>
              <a:t>20.02.2026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457200" y="1206000"/>
            <a:ext cx="8229600" cy="32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0486-A613-476E-A521-48D6A9F0FB3F}" type="datetime1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476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6000"/>
            <a:ext cx="4038600" cy="3222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6000"/>
            <a:ext cx="4038600" cy="3222000"/>
          </a:xfr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AutoNum type="arabicPeriod"/>
              <a:defRPr sz="1600"/>
            </a:lvl6pPr>
            <a:lvl7pPr>
              <a:buAutoNum type="arabicPeriod"/>
              <a:defRPr sz="1600"/>
            </a:lvl7pPr>
            <a:lvl8pPr>
              <a:buAutoNum type="arabicPeriod"/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EA23-B592-4282-830A-BC692622966B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8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4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145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18E-2429-415C-B4BD-EA37ACE3EE50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0"/>
            <a:ext cx="3211286" cy="4780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4446000"/>
            <a:ext cx="525145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2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9513-0134-47A6-AE04-DA6EB55A9FC5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2494800"/>
            <a:ext cx="3211286" cy="2282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3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203-00FE-4249-AC18-D811345634F6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1648800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5940001" y="3297600"/>
            <a:ext cx="3203575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8229600" cy="33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000" y="4906800"/>
            <a:ext cx="2160000" cy="18000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BD289A01-FE0A-48AB-96B3-7EC42649B1F0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009" y="4906800"/>
            <a:ext cx="4399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a-DK"/>
              <a:t>Umsetzung und Kommunikation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906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NABU_Wormarke_Logo_fuer_ppt_NABU.pn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457200" y="4878000"/>
            <a:ext cx="766800" cy="178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68" r:id="rId4"/>
    <p:sldLayoutId id="2147483682" r:id="rId5"/>
    <p:sldLayoutId id="2147483670" r:id="rId6"/>
    <p:sldLayoutId id="2147483671" r:id="rId7"/>
    <p:sldLayoutId id="2147483672" r:id="rId8"/>
    <p:sldLayoutId id="2147483683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8229600" cy="33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000" y="4906800"/>
            <a:ext cx="2160000" cy="18000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478AAC38-7670-4730-91B2-DF4B8A7E99B0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009" y="4906800"/>
            <a:ext cx="4399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Umsetzung und Kommunikation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906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NABU_Wormarke_Logo_fuer_ppt_NAB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4878000"/>
            <a:ext cx="766800" cy="178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bu.de/tiere-und-pflanzen/saeugetiere/fledermaeuse/2133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bu-shop.de/fledermauskasten-glamis" TargetMode="External"/><Relationship Id="rId5" Type="http://schemas.openxmlformats.org/officeDocument/2006/relationships/hyperlink" Target="https://palettenbett.com/1740/paletten-bruchholzverwertung-ii-fledermauskasten-nistkasten/#gallery-11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YVlrtitd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atabayou.com/bats/habit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de-DE" dirty="0"/>
              <a:t>Projekttag zu Nachhaltigkeit und Naturschutz</a:t>
            </a:r>
          </a:p>
        </p:txBody>
      </p:sp>
      <p:sp>
        <p:nvSpPr>
          <p:cNvPr id="23" name="Untertitel 22">
            <a:extLst>
              <a:ext uri="{FF2B5EF4-FFF2-40B4-BE49-F238E27FC236}">
                <a16:creationId xmlns:a16="http://schemas.microsoft.com/office/drawing/2014/main" id="{1A63FBEE-C992-1B36-0AB1-E83AFF30B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Ein Nachthimmel am Lake Tekapo Neuseeland">
            <a:extLst>
              <a:ext uri="{FF2B5EF4-FFF2-40B4-BE49-F238E27FC236}">
                <a16:creationId xmlns:a16="http://schemas.microsoft.com/office/drawing/2014/main" id="{3A8CA0AA-51AC-EA57-CF89-24A7D1EA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1427AD-BA8D-F8FC-9F0F-1A631301C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653" y="3672000"/>
            <a:ext cx="2057142" cy="1440000"/>
          </a:xfrm>
          <a:prstGeom prst="rect">
            <a:avLst/>
          </a:prstGeom>
        </p:spPr>
      </p:pic>
      <p:pic>
        <p:nvPicPr>
          <p:cNvPr id="8" name="Bildplatzhalter 4">
            <a:extLst>
              <a:ext uri="{FF2B5EF4-FFF2-40B4-BE49-F238E27FC236}">
                <a16:creationId xmlns:a16="http://schemas.microsoft.com/office/drawing/2014/main" id="{6CD7382C-A697-11D7-D526-7B8186131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1700"/>
          <a:stretch/>
        </p:blipFill>
        <p:spPr>
          <a:xfrm>
            <a:off x="457200" y="0"/>
            <a:ext cx="1562400" cy="13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Imagewechsel für die Fledermaus</a:t>
            </a:r>
          </a:p>
          <a:p>
            <a:pPr marL="285750" indent="-285750">
              <a:buFontTx/>
              <a:buChar char="-"/>
            </a:pPr>
            <a:r>
              <a:rPr lang="de-DE" dirty="0"/>
              <a:t>Wenn du Marketingmanager wärest, wie würdest du versuchen, das Image der Fledermaus zu verbessern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Erstelle ein Plakat auf einem DIN A3-Blatt</a:t>
            </a:r>
          </a:p>
          <a:p>
            <a:pPr marL="285750" indent="-285750">
              <a:buFontTx/>
              <a:buChar char="-"/>
            </a:pPr>
            <a:r>
              <a:rPr lang="de-DE" dirty="0"/>
              <a:t>Gestalte es anschaulich mit wichtigsten Informationen zu Fledermäusen und Skizzen/Bildern</a:t>
            </a:r>
          </a:p>
          <a:p>
            <a:pPr marL="285750" indent="-285750">
              <a:buFontTx/>
              <a:buChar char="-"/>
            </a:pPr>
            <a:r>
              <a:rPr lang="de-DE" dirty="0"/>
              <a:t>Nutze die Lösungen der Arbeitsblätter und recherchiere weitere Informationen im Internet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93C-C39F-4C16-BDF2-03BB94BA1CF7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Plakat</a:t>
            </a:r>
          </a:p>
        </p:txBody>
      </p:sp>
      <p:pic>
        <p:nvPicPr>
          <p:cNvPr id="25" name="Bildplatzhalter 2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3135"/>
          <a:stretch/>
        </p:blipFill>
        <p:spPr/>
      </p:pic>
      <p:sp>
        <p:nvSpPr>
          <p:cNvPr id="2" name="Textplatzhalter 28">
            <a:extLst>
              <a:ext uri="{FF2B5EF4-FFF2-40B4-BE49-F238E27FC236}">
                <a16:creationId xmlns:a16="http://schemas.microsoft.com/office/drawing/2014/main" id="{3CA42859-2EA8-CD8B-4D74-3E5804574316}"/>
              </a:ext>
            </a:extLst>
          </p:cNvPr>
          <p:cNvSpPr txBox="1">
            <a:spLocks/>
          </p:cNvSpPr>
          <p:nvPr/>
        </p:nvSpPr>
        <p:spPr>
          <a:xfrm>
            <a:off x="5000400" y="4559667"/>
            <a:ext cx="40392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dirty="0">
                <a:solidFill>
                  <a:schemeClr val="bg1"/>
                </a:solidFill>
                <a:latin typeface="+mn-lt"/>
              </a:rPr>
              <a:t>Zweifarbfledermaus - Foto: Dietmar </a:t>
            </a:r>
            <a:r>
              <a:rPr lang="de-DE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Bildplatzhalter 11" descr="Ein Bild, das Säugetier, Fledermaus, Kleine Braune Fledermaus, Große Braune Fledermaus enthält.&#10;&#10;KI-generierte Inhalte können fehlerhaft sein.">
            <a:extLst>
              <a:ext uri="{FF2B5EF4-FFF2-40B4-BE49-F238E27FC236}">
                <a16:creationId xmlns:a16="http://schemas.microsoft.com/office/drawing/2014/main" id="{A868BE6D-DDC6-9CB1-7B89-4DB9680BFC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31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extplatzhalter 28">
            <a:extLst>
              <a:ext uri="{FF2B5EF4-FFF2-40B4-BE49-F238E27FC236}">
                <a16:creationId xmlns:a16="http://schemas.microsoft.com/office/drawing/2014/main" id="{FE3A4977-2BC9-1CFE-1D67-E823088B9FD7}"/>
              </a:ext>
            </a:extLst>
          </p:cNvPr>
          <p:cNvSpPr txBox="1">
            <a:spLocks/>
          </p:cNvSpPr>
          <p:nvPr/>
        </p:nvSpPr>
        <p:spPr>
          <a:xfrm>
            <a:off x="5032555" y="2017958"/>
            <a:ext cx="40392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dirty="0">
                <a:solidFill>
                  <a:schemeClr val="bg1"/>
                </a:solidFill>
                <a:latin typeface="+mn-lt"/>
              </a:rPr>
              <a:t>Kleiner Abendsegler - Foto: Dietmar </a:t>
            </a:r>
            <a:r>
              <a:rPr lang="de-DE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Federmaustest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Welche Fledermaus bist du?</a:t>
            </a:r>
          </a:p>
          <a:p>
            <a:r>
              <a:rPr lang="de-DE" dirty="0">
                <a:hlinkClick r:id="rId3"/>
              </a:rPr>
              <a:t>NABU-Fledermaustest - Erfahren Sie Ihren Fledermaustyp! – NABU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958C-6492-4CD1-9956-F7230A4009CB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fontAlgn="base"/>
            <a:r>
              <a:rPr lang="de-DE" b="0" i="0" dirty="0">
                <a:solidFill>
                  <a:srgbClr val="86846B"/>
                </a:solidFill>
                <a:effectLst/>
                <a:latin typeface="+mn-lt"/>
              </a:rPr>
              <a:t>Graues Langohr, fressend - Foto: Dietmar </a:t>
            </a:r>
            <a:r>
              <a:rPr lang="de-DE" b="0" i="0" dirty="0" err="1">
                <a:solidFill>
                  <a:srgbClr val="86846B"/>
                </a:solidFill>
                <a:effectLst/>
                <a:latin typeface="+mn-lt"/>
              </a:rPr>
              <a:t>Nill</a:t>
            </a:r>
            <a:endParaRPr lang="de-DE" b="0" i="0" dirty="0">
              <a:solidFill>
                <a:srgbClr val="86846B"/>
              </a:solidFill>
              <a:effectLst/>
              <a:latin typeface="+mn-lt"/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52" y="1082091"/>
            <a:ext cx="4038096" cy="33619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39AF81C-8F06-170F-D949-16BCFB79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Fledermauskasten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7AA10B-2140-B359-FC78-A3026BD5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0A40-48FA-4BAE-A429-2BDA85D89BE4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534336-0E6F-3FAC-83B7-647BB25F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7C09DD-2082-8149-009E-F50555EE2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2080" y="4531144"/>
            <a:ext cx="2088232" cy="291100"/>
          </a:xfrm>
        </p:spPr>
        <p:txBody>
          <a:bodyPr/>
          <a:lstStyle/>
          <a:p>
            <a:r>
              <a:rPr lang="de-DE" sz="1050" dirty="0">
                <a:solidFill>
                  <a:srgbClr val="86846B"/>
                </a:solidFill>
                <a:latin typeface="Source Sans Pro" panose="020B0503030403020204" pitchFamily="34" charset="0"/>
              </a:rPr>
              <a:t>Foto: NABU/Torsten </a:t>
            </a:r>
            <a:r>
              <a:rPr lang="de-DE" sz="1050" dirty="0" err="1">
                <a:solidFill>
                  <a:srgbClr val="86846B"/>
                </a:solidFill>
                <a:latin typeface="Source Sans Pro" panose="020B0503030403020204" pitchFamily="34" charset="0"/>
              </a:rPr>
              <a:t>Porstmann</a:t>
            </a:r>
            <a:endParaRPr lang="de-DE" sz="1050" dirty="0">
              <a:solidFill>
                <a:srgbClr val="86846B"/>
              </a:solidFill>
              <a:latin typeface="Source Sans Pro" panose="020B0503030403020204" pitchFamily="34" charset="0"/>
            </a:endParaRPr>
          </a:p>
          <a:p>
            <a:endParaRPr lang="de-DE" dirty="0"/>
          </a:p>
        </p:txBody>
      </p:sp>
      <p:pic>
        <p:nvPicPr>
          <p:cNvPr id="13" name="Inhaltsplatzhalter 32">
            <a:extLst>
              <a:ext uri="{FF2B5EF4-FFF2-40B4-BE49-F238E27FC236}">
                <a16:creationId xmlns:a16="http://schemas.microsoft.com/office/drawing/2014/main" id="{DCCDC612-3FE6-0A8C-20BB-55949825C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44826" y="1079500"/>
            <a:ext cx="5054348" cy="336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95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Holzbretter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Holzschrauben (18 Stück)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Schleifpapier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Maßband, Lineal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Bleistift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Akkuschrauber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Holzbohrer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8CB3-38F9-468F-9311-42E5EBB6EED1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1" name="Bildplatzhalter 2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 b="412"/>
          <a:stretch/>
        </p:blipFill>
        <p:spPr/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Fledermauskasten – Material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8504C6-647E-BE0A-3325-D6DE28DFA6F6}"/>
              </a:ext>
            </a:extLst>
          </p:cNvPr>
          <p:cNvSpPr txBox="1"/>
          <p:nvPr/>
        </p:nvSpPr>
        <p:spPr>
          <a:xfrm>
            <a:off x="7235970" y="442717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Foto: </a:t>
            </a:r>
            <a:r>
              <a:rPr lang="de-DE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NABU/Christian Stein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8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1A03F21-CD63-33DD-632D-F6F31665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Fledermauskasten bauen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563946-4614-7F60-DF5E-4E58E8CE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FCE-3DBA-499B-8C68-B2FE04C32AA3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E9353A-C622-157B-FA03-D94E7C61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4CFE56-6520-4190-5E1E-350FECDCC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Angaben in cm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3CED1A-8536-C143-8FF5-7451E7BE8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Seitenansicht</a:t>
            </a: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992336F-202B-F41C-1FBA-4444A179D1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186" r="41992" b="18561"/>
          <a:stretch/>
        </p:blipFill>
        <p:spPr>
          <a:xfrm>
            <a:off x="993473" y="1079500"/>
            <a:ext cx="2966053" cy="3367088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3F62DCF-BFC3-EC6A-2BA8-881804465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7779" y="1079500"/>
            <a:ext cx="1439442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781EC820-D61D-22A6-97A2-4AB93721DE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r="3" b="9064"/>
          <a:stretch/>
        </p:blipFill>
        <p:spPr bwMode="auto">
          <a:xfrm>
            <a:off x="457199" y="1080000"/>
            <a:ext cx="5251450" cy="336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FEED2-11DF-7E76-C088-B09362DD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BDA81CE-55B0-4C61-A166-D2EBAD7A19A8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283B2-FF7C-1251-7728-FB7D33E2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de-DE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8FBFC77-0AD6-9453-B702-247DF303FB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43" r="8086"/>
          <a:stretch/>
        </p:blipFill>
        <p:spPr>
          <a:xfrm>
            <a:off x="5940000" y="10"/>
            <a:ext cx="3211286" cy="4780790"/>
          </a:xfrm>
          <a:prstGeom prst="rect">
            <a:avLst/>
          </a:prstGeom>
          <a:noFill/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B59C6B-0E56-17C7-FADC-90295769A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446000"/>
            <a:ext cx="5251450" cy="21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1050" dirty="0">
                <a:solidFill>
                  <a:srgbClr val="86846B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Paletten-Bruchholzverwertung II: Fledermauskasten, Nistkasten - </a:t>
            </a:r>
            <a:r>
              <a:rPr lang="de-DE" sz="1050" dirty="0" err="1">
                <a:solidFill>
                  <a:srgbClr val="86846B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Palettenbett</a:t>
            </a:r>
            <a:r>
              <a:rPr lang="de-DE" sz="1050" dirty="0">
                <a:solidFill>
                  <a:srgbClr val="86846B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und </a:t>
            </a:r>
            <a:r>
              <a:rPr lang="de-DE" sz="1050" dirty="0" err="1">
                <a:solidFill>
                  <a:srgbClr val="86846B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Palettenmöbel</a:t>
            </a:r>
            <a:endParaRPr lang="de-DE" sz="1050" dirty="0">
              <a:solidFill>
                <a:srgbClr val="86846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514D00-AD27-978B-0200-370B27A6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AT" dirty="0"/>
              <a:t>Fledermauskasten gestalten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669A88-78CC-CB63-B4F2-3279E8109CAD}"/>
              </a:ext>
            </a:extLst>
          </p:cNvPr>
          <p:cNvSpPr txBox="1"/>
          <p:nvPr/>
        </p:nvSpPr>
        <p:spPr>
          <a:xfrm>
            <a:off x="6631006" y="4535042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Fledermauskasten „</a:t>
            </a:r>
            <a:r>
              <a:rPr lang="de-DE" sz="1050" dirty="0" err="1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Glamis</a:t>
            </a:r>
            <a:r>
              <a:rPr lang="de-DE" sz="1050" dirty="0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 | NABU-Shop</a:t>
            </a:r>
            <a:endParaRPr lang="de-DE" sz="105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7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2E5BF75-A5A4-CF92-DEB7-F485D58F3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3"/>
          <a:stretch/>
        </p:blipFill>
        <p:spPr>
          <a:xfrm flipH="1">
            <a:off x="395536" y="289256"/>
            <a:ext cx="5016652" cy="336708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FF59B-F3EA-C637-487E-80D462FD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3600" y="1972800"/>
            <a:ext cx="1846800" cy="2736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/>
              <a:t>NABU-Waldinstitut 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Großes Schloss 1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38889 Blankenburg</a:t>
            </a:r>
          </a:p>
          <a:p>
            <a:pPr>
              <a:spcBef>
                <a:spcPts val="600"/>
              </a:spcBef>
            </a:pPr>
            <a:r>
              <a:rPr lang="de-DE" sz="1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Waldinstitut-Blankenburg@NABU.de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www.NABU-Waldinstitut-Blankenburg.de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www.Nachhaltigkeitslabor-Wald.de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B5CFD1-055F-4543-2D2C-2BB9CAE0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2345-C954-489A-81B4-594524CB71BD}" type="datetime1">
              <a:rPr lang="de-DE" smtClean="0"/>
              <a:t>20.02.2026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36BD69-DFED-99FC-9EF1-17FF834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B45D9D-A5F4-0770-EC80-7F93EF81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6343"/>
            <a:ext cx="5760000" cy="864366"/>
          </a:xfrm>
        </p:spPr>
        <p:txBody>
          <a:bodyPr/>
          <a:lstStyle/>
          <a:p>
            <a:r>
              <a:rPr lang="de-AT" dirty="0"/>
              <a:t>Einfach mal abhängen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351CEAB-73DF-B895-AD09-D753DA898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54" y="0"/>
            <a:ext cx="2031492" cy="172212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19DC0EA-579C-C528-4CE7-964A4C76FADF}"/>
              </a:ext>
            </a:extLst>
          </p:cNvPr>
          <p:cNvSpPr txBox="1"/>
          <p:nvPr/>
        </p:nvSpPr>
        <p:spPr>
          <a:xfrm>
            <a:off x="389277" y="3379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©NABU/Christian Stein</a:t>
            </a:r>
          </a:p>
        </p:txBody>
      </p:sp>
    </p:spTree>
    <p:extLst>
      <p:ext uri="{BB962C8B-B14F-4D97-AF65-F5344CB8AC3E}">
        <p14:creationId xmlns:p14="http://schemas.microsoft.com/office/powerpoint/2010/main" val="289524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tman, Held, Charakter, Super Helden">
            <a:extLst>
              <a:ext uri="{FF2B5EF4-FFF2-40B4-BE49-F238E27FC236}">
                <a16:creationId xmlns:a16="http://schemas.microsoft.com/office/drawing/2014/main" id="{C7A54CDB-A62E-ACF7-463C-2B909E5C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5" y="1174170"/>
            <a:ext cx="353568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9C27117-CD7E-89E2-31DF-4159E402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52" y="333180"/>
            <a:ext cx="241763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 und Bild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1A8B-0595-4074-BC16-EF679F300975}" type="datetime1">
              <a:rPr lang="de-DE" smtClean="0"/>
              <a:t>20.02.2026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F78D86-68DF-11A0-74AF-495591ADF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0039"/>
            <a:ext cx="4051862" cy="22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BE37D32-72B7-4E21-EC0A-A3584DCE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" y="122400"/>
            <a:ext cx="295751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rbius">
            <a:extLst>
              <a:ext uri="{FF2B5EF4-FFF2-40B4-BE49-F238E27FC236}">
                <a16:creationId xmlns:a16="http://schemas.microsoft.com/office/drawing/2014/main" id="{1B308E55-B6AF-9566-CE20-6969AE77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31" y="56700"/>
            <a:ext cx="17621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4F6CF77-132D-9809-4A14-61B5A6D151F7}"/>
              </a:ext>
            </a:extLst>
          </p:cNvPr>
          <p:cNvSpPr txBox="1">
            <a:spLocks/>
          </p:cNvSpPr>
          <p:nvPr/>
        </p:nvSpPr>
        <p:spPr>
          <a:xfrm>
            <a:off x="3233871" y="2426973"/>
            <a:ext cx="2327358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>
                <a:solidFill>
                  <a:schemeClr val="bg1"/>
                </a:solidFill>
              </a:rPr>
              <a:t>Columbia Pictures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54543" y="4203211"/>
            <a:ext cx="2327358" cy="216000"/>
          </a:xfrm>
        </p:spPr>
        <p:txBody>
          <a:bodyPr/>
          <a:lstStyle/>
          <a:p>
            <a:r>
              <a:rPr lang="de-DE" sz="1050" dirty="0">
                <a:solidFill>
                  <a:schemeClr val="bg1"/>
                </a:solidFill>
              </a:rPr>
              <a:t>Universal Pictures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F847F2-2530-449F-10A8-E5CA0614D134}"/>
              </a:ext>
            </a:extLst>
          </p:cNvPr>
          <p:cNvSpPr txBox="1"/>
          <p:nvPr/>
        </p:nvSpPr>
        <p:spPr>
          <a:xfrm>
            <a:off x="7131930" y="3309270"/>
            <a:ext cx="2080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i="0" dirty="0">
                <a:solidFill>
                  <a:schemeClr val="bg1"/>
                </a:solidFill>
                <a:effectLst/>
              </a:rPr>
              <a:t> </a:t>
            </a:r>
            <a:r>
              <a:rPr lang="de-DE" sz="1050" dirty="0">
                <a:solidFill>
                  <a:schemeClr val="bg1"/>
                </a:solidFill>
              </a:rPr>
              <a:t>Bella Swan and Edward Cullen | Twilight Saga Wiki | Fandom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Fledermaus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75B-5439-4B9B-8FDD-7E87EE6AAF70}" type="datetime1">
              <a:rPr lang="de-DE" smtClean="0"/>
              <a:t>20.02.2026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Braunes Langohr fliegt durch Nachtkerzen - Foto: Dietmar </a:t>
            </a:r>
            <a:r>
              <a:rPr lang="de-DE" b="0" i="0" dirty="0" err="1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Nill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fontAlgn="base"/>
            <a:r>
              <a:rPr lang="de-DE" b="0" i="0" dirty="0">
                <a:solidFill>
                  <a:srgbClr val="86846B"/>
                </a:solidFill>
                <a:effectLst/>
                <a:latin typeface="+mn-lt"/>
              </a:rPr>
              <a:t>Bechsteinfledermaus - Foto: Dietmar </a:t>
            </a:r>
            <a:r>
              <a:rPr lang="de-DE" b="0" i="0" dirty="0" err="1">
                <a:solidFill>
                  <a:srgbClr val="86846B"/>
                </a:solidFill>
                <a:effectLst/>
                <a:latin typeface="+mn-lt"/>
              </a:rPr>
              <a:t>Nill</a:t>
            </a:r>
            <a:endParaRPr lang="de-DE" b="0" i="0" dirty="0">
              <a:solidFill>
                <a:srgbClr val="86846B"/>
              </a:solidFill>
              <a:effectLst/>
              <a:latin typeface="+mn-lt"/>
            </a:endParaRPr>
          </a:p>
        </p:txBody>
      </p:sp>
      <p:pic>
        <p:nvPicPr>
          <p:cNvPr id="32" name="Inhaltsplatzhalter 3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52" y="1082091"/>
            <a:ext cx="4038096" cy="3361905"/>
          </a:xfrm>
        </p:spPr>
      </p:pic>
      <p:pic>
        <p:nvPicPr>
          <p:cNvPr id="33" name="Inhaltsplatzhalter 3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52" y="1082091"/>
            <a:ext cx="4038096" cy="33619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FBC11B1-C383-3BB8-DCCF-6C9F660222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17" b="895"/>
          <a:stretch/>
        </p:blipFill>
        <p:spPr>
          <a:xfrm>
            <a:off x="20" y="10"/>
            <a:ext cx="9143980" cy="4751990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E87AEC-FC4F-D6B1-9F2A-034CD34ECF0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97028CD-BA5E-4DDA-9A20-6D1DCDF0A344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B2C53E-754C-A4DD-FD7E-948E10EB4C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174B04-3B5C-B013-515C-2B3CACE1426F}"/>
              </a:ext>
            </a:extLst>
          </p:cNvPr>
          <p:cNvSpPr txBox="1"/>
          <p:nvPr/>
        </p:nvSpPr>
        <p:spPr>
          <a:xfrm>
            <a:off x="7776394" y="4441502"/>
            <a:ext cx="136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Grafik: </a:t>
            </a:r>
            <a:r>
              <a:rPr lang="de-DE" sz="12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Pixabay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FE739-F697-3AB8-CD71-9488835A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EEDEB5-5DC6-AF4B-14F9-61B1FD048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1450" cy="3366000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Die Mopsfledermaus im Porträt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37BCC6-54C9-AB5B-9CA4-9A57315F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D569B22-9688-4EEF-A442-6538D62FD7F0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92D5EAA-AE03-2E0F-6748-C2BB7810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B3BF6A-CFD0-782B-906D-4A4BC466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DE" dirty="0"/>
              <a:t>Fledermaus-Film</a:t>
            </a:r>
          </a:p>
        </p:txBody>
      </p:sp>
      <p:sp>
        <p:nvSpPr>
          <p:cNvPr id="2055" name="Text Placeholder 5">
            <a:extLst>
              <a:ext uri="{FF2B5EF4-FFF2-40B4-BE49-F238E27FC236}">
                <a16:creationId xmlns:a16="http://schemas.microsoft.com/office/drawing/2014/main" id="{A59DFF4F-F5A0-0089-D6A2-A4D18622E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0232" y="4561915"/>
            <a:ext cx="2563258" cy="203634"/>
          </a:xfrm>
        </p:spPr>
        <p:txBody>
          <a:bodyPr/>
          <a:lstStyle/>
          <a:p>
            <a:r>
              <a:rPr lang="de-DE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Mopsfledermaus - Foto: Thomas Filip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Säugetier, Fledermaus, Kleine Braune Fledermaus, Große Braune Fledermaus enthält.&#10;&#10;KI-generierte Inhalte können fehlerhaft sein.">
            <a:extLst>
              <a:ext uri="{FF2B5EF4-FFF2-40B4-BE49-F238E27FC236}">
                <a16:creationId xmlns:a16="http://schemas.microsoft.com/office/drawing/2014/main" id="{AF30D791-453C-181C-76CC-E5BE9FA2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14784"/>
          <a:stretch>
            <a:fillRect/>
          </a:stretch>
        </p:blipFill>
        <p:spPr>
          <a:xfrm>
            <a:off x="4614251" y="0"/>
            <a:ext cx="4536504" cy="4765549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03034BD7-DC47-3145-FE73-BACDCAEAF385}"/>
              </a:ext>
            </a:extLst>
          </p:cNvPr>
          <p:cNvSpPr txBox="1">
            <a:spLocks/>
          </p:cNvSpPr>
          <p:nvPr/>
        </p:nvSpPr>
        <p:spPr>
          <a:xfrm>
            <a:off x="5000400" y="4453915"/>
            <a:ext cx="40392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dirty="0">
                <a:solidFill>
                  <a:schemeClr val="bg1"/>
                </a:solidFill>
                <a:latin typeface="+mn-lt"/>
              </a:rPr>
              <a:t>Mopsfledermaus - Foto: Dietmar </a:t>
            </a:r>
            <a:r>
              <a:rPr lang="de-DE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9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BF3-B4A1-4219-8965-9138B9C30E7C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457199" y="2463598"/>
            <a:ext cx="1893919" cy="2340000"/>
          </a:xfrm>
        </p:spPr>
        <p:txBody>
          <a:bodyPr/>
          <a:lstStyle/>
          <a:p>
            <a:r>
              <a:rPr lang="de-DE" b="1" dirty="0"/>
              <a:t>Station: Bat-Year</a:t>
            </a:r>
            <a:endParaRPr lang="de-DE" dirty="0"/>
          </a:p>
          <a:p>
            <a:r>
              <a:rPr lang="de-DE" sz="1050" b="0" i="0" dirty="0" err="1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Batyear</a:t>
            </a:r>
            <a:r>
              <a:rPr lang="de-DE" sz="1050" b="0" i="0" dirty="0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 - das Jahr im Leben einer Fledermaus - Grafik: NABU/Matthias </a:t>
            </a:r>
            <a:r>
              <a:rPr lang="de-DE" sz="1050" b="0" i="0" dirty="0" err="1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Schoebe</a:t>
            </a:r>
            <a:endParaRPr lang="de-DE" sz="105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2574794" y="2463598"/>
            <a:ext cx="1888220" cy="774000"/>
          </a:xfrm>
        </p:spPr>
        <p:txBody>
          <a:bodyPr/>
          <a:lstStyle/>
          <a:p>
            <a:r>
              <a:rPr lang="de-DE" b="1" dirty="0"/>
              <a:t>Station: Gefährdung und Schutz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4686687" y="2463598"/>
            <a:ext cx="1888220" cy="2340000"/>
          </a:xfrm>
        </p:spPr>
        <p:txBody>
          <a:bodyPr/>
          <a:lstStyle/>
          <a:p>
            <a:r>
              <a:rPr lang="de-DE" b="1" dirty="0"/>
              <a:t>Station: Verbreitung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463598"/>
            <a:ext cx="1888220" cy="2340000"/>
          </a:xfrm>
        </p:spPr>
        <p:txBody>
          <a:bodyPr/>
          <a:lstStyle/>
          <a:p>
            <a:r>
              <a:rPr lang="de-DE" b="1" dirty="0"/>
              <a:t>Station: Echolotortung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8" name="Bildplatzhalter 5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462899" y="1203598"/>
            <a:ext cx="1888220" cy="1170384"/>
          </a:xfrm>
        </p:spPr>
      </p:pic>
      <p:pic>
        <p:nvPicPr>
          <p:cNvPr id="59" name="Bildplatzhalter 5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2574793" y="1203598"/>
            <a:ext cx="1888220" cy="1170384"/>
          </a:xfrm>
        </p:spPr>
      </p:pic>
      <p:pic>
        <p:nvPicPr>
          <p:cNvPr id="61" name="Bildplatzhalter 6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6798580" y="1203598"/>
            <a:ext cx="1888220" cy="1170384"/>
          </a:xfrm>
        </p:spPr>
      </p:pic>
      <p:pic>
        <p:nvPicPr>
          <p:cNvPr id="9" name="Bildplatzhalter 8" descr="Ein Bild, das Säugetier, Fledermaus, Kleine Braune Fledermaus, Große Braune Fledermaus enthält.&#10;&#10;KI-generierte Inhalte können fehlerhaft sein.">
            <a:extLst>
              <a:ext uri="{FF2B5EF4-FFF2-40B4-BE49-F238E27FC236}">
                <a16:creationId xmlns:a16="http://schemas.microsoft.com/office/drawing/2014/main" id="{69B18E18-1670-0C7E-AF98-C1AF74922D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305"/>
          <a:stretch>
            <a:fillRect/>
          </a:stretch>
        </p:blipFill>
        <p:spPr>
          <a:xfrm>
            <a:off x="4686687" y="1203598"/>
            <a:ext cx="1888220" cy="1170384"/>
          </a:xfrm>
          <a:prstGeom prst="rect">
            <a:avLst/>
          </a:prstGeom>
        </p:spPr>
      </p:pic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F436D7F0-14BC-3097-6E2A-4D63ADA70BD4}"/>
              </a:ext>
            </a:extLst>
          </p:cNvPr>
          <p:cNvSpPr txBox="1">
            <a:spLocks/>
          </p:cNvSpPr>
          <p:nvPr/>
        </p:nvSpPr>
        <p:spPr>
          <a:xfrm>
            <a:off x="5432568" y="2216221"/>
            <a:ext cx="1014864" cy="181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sz="800" dirty="0">
                <a:solidFill>
                  <a:schemeClr val="bg1"/>
                </a:solidFill>
                <a:latin typeface="+mn-lt"/>
              </a:rPr>
              <a:t>Foto: Dietmar </a:t>
            </a:r>
            <a:r>
              <a:rPr lang="de-DE" sz="800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platzhalter 28">
            <a:extLst>
              <a:ext uri="{FF2B5EF4-FFF2-40B4-BE49-F238E27FC236}">
                <a16:creationId xmlns:a16="http://schemas.microsoft.com/office/drawing/2014/main" id="{228E1CCE-8238-664E-E11B-B5CB69CF18EC}"/>
              </a:ext>
            </a:extLst>
          </p:cNvPr>
          <p:cNvSpPr txBox="1">
            <a:spLocks/>
          </p:cNvSpPr>
          <p:nvPr/>
        </p:nvSpPr>
        <p:spPr>
          <a:xfrm>
            <a:off x="6574907" y="2216221"/>
            <a:ext cx="1014864" cy="181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sz="800" dirty="0">
                <a:solidFill>
                  <a:schemeClr val="bg1"/>
                </a:solidFill>
                <a:latin typeface="+mn-lt"/>
              </a:rPr>
              <a:t>Foto: Dietmar </a:t>
            </a:r>
            <a:r>
              <a:rPr lang="de-DE" sz="800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platzhalter 28">
            <a:extLst>
              <a:ext uri="{FF2B5EF4-FFF2-40B4-BE49-F238E27FC236}">
                <a16:creationId xmlns:a16="http://schemas.microsoft.com/office/drawing/2014/main" id="{67E5E42F-CBE3-664B-8193-E21812199304}"/>
              </a:ext>
            </a:extLst>
          </p:cNvPr>
          <p:cNvSpPr txBox="1">
            <a:spLocks/>
          </p:cNvSpPr>
          <p:nvPr/>
        </p:nvSpPr>
        <p:spPr>
          <a:xfrm>
            <a:off x="3410804" y="2236798"/>
            <a:ext cx="1014864" cy="181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de-DE" sz="800" dirty="0">
                <a:solidFill>
                  <a:schemeClr val="bg1"/>
                </a:solidFill>
                <a:latin typeface="+mn-lt"/>
              </a:rPr>
              <a:t>Foto: Dietmar </a:t>
            </a:r>
            <a:r>
              <a:rPr lang="de-DE" sz="800" dirty="0" err="1">
                <a:solidFill>
                  <a:schemeClr val="bg1"/>
                </a:solidFill>
                <a:latin typeface="+mn-lt"/>
              </a:rPr>
              <a:t>Nill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777E7A62-2ED3-36F3-9865-E01941D6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AT" dirty="0"/>
              <a:t>Station Bat-Year</a:t>
            </a:r>
            <a:endParaRPr lang="de-DE" dirty="0"/>
          </a:p>
        </p:txBody>
      </p:sp>
      <p:pic>
        <p:nvPicPr>
          <p:cNvPr id="16" name="Bildplatzhalter 57">
            <a:extLst>
              <a:ext uri="{FF2B5EF4-FFF2-40B4-BE49-F238E27FC236}">
                <a16:creationId xmlns:a16="http://schemas.microsoft.com/office/drawing/2014/main" id="{6E4E2D64-7C52-4463-AF45-EB78CBA68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r="18361" b="-1"/>
          <a:stretch/>
        </p:blipFill>
        <p:spPr>
          <a:xfrm>
            <a:off x="457200" y="1080000"/>
            <a:ext cx="4038600" cy="3366000"/>
          </a:xfrm>
          <a:noFill/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2401F53-C686-6201-2A0B-F463E6DD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/>
          <a:p>
            <a:r>
              <a:rPr lang="de-DE" dirty="0"/>
              <a:t>2) Wann können Fledermäuse gut beobachtet werden?</a:t>
            </a:r>
          </a:p>
          <a:p>
            <a:pPr marL="285750" indent="-285750">
              <a:buFontTx/>
              <a:buChar char="-"/>
            </a:pPr>
            <a:r>
              <a:rPr lang="de-DE" dirty="0"/>
              <a:t>Juni, Juli, August</a:t>
            </a:r>
          </a:p>
          <a:p>
            <a:pPr marL="285750" indent="-285750">
              <a:buFontTx/>
              <a:buChar char="-"/>
            </a:pPr>
            <a:r>
              <a:rPr lang="de-DE" dirty="0"/>
              <a:t>Dämmerung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Trocken, windstill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B05C61-8E68-114F-396A-2FADB199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076BE36-CBD5-4112-91BB-CCF750B8FBF9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B8D52F-9CB8-B4AD-7FDE-64A7DBD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097E12C-DFC2-7393-9AB9-4E3CC4606AE8}"/>
              </a:ext>
            </a:extLst>
          </p:cNvPr>
          <p:cNvSpPr txBox="1"/>
          <p:nvPr/>
        </p:nvSpPr>
        <p:spPr>
          <a:xfrm>
            <a:off x="457200" y="4446000"/>
            <a:ext cx="3394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i="0" dirty="0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Grafik: NABU/Matthias </a:t>
            </a:r>
            <a:r>
              <a:rPr lang="de-DE" sz="1050" b="0" i="0" dirty="0" err="1">
                <a:solidFill>
                  <a:srgbClr val="86846B"/>
                </a:solidFill>
                <a:effectLst/>
                <a:latin typeface="Source Sans Pro" panose="020B0503030403020204" pitchFamily="34" charset="0"/>
              </a:rPr>
              <a:t>Schoebe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3672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76A0F-1654-FF69-47DC-4F6F72CD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Station Gefährdung und Schutz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89651-5965-B25A-9FBF-5F2EB5987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1</a:t>
            </a:r>
            <a:r>
              <a:rPr lang="de-AT" dirty="0">
                <a:latin typeface="+mn-lt"/>
              </a:rPr>
              <a:t>) Nenne natürliche Feinde der Fledermäuse?</a:t>
            </a:r>
          </a:p>
          <a:p>
            <a:pPr marL="285750" indent="-285750" algn="l">
              <a:buFontTx/>
              <a:buChar char="-"/>
            </a:pPr>
            <a:r>
              <a:rPr lang="de-DE" sz="1400" b="0" i="0" dirty="0">
                <a:solidFill>
                  <a:srgbClr val="111111"/>
                </a:solidFill>
                <a:effectLst/>
                <a:latin typeface="+mn-lt"/>
              </a:rPr>
              <a:t>Katzen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de-DE" sz="1400" b="0" i="0" dirty="0">
                <a:solidFill>
                  <a:srgbClr val="111111"/>
                </a:solidFill>
                <a:effectLst/>
                <a:latin typeface="+mn-lt"/>
              </a:rPr>
              <a:t>Eulen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de-DE" sz="1400" b="0" i="0" dirty="0">
                <a:solidFill>
                  <a:srgbClr val="111111"/>
                </a:solidFill>
                <a:effectLst/>
                <a:latin typeface="+mn-lt"/>
              </a:rPr>
              <a:t>Marder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de-DE" sz="1400" b="0" i="0" dirty="0">
                <a:solidFill>
                  <a:srgbClr val="111111"/>
                </a:solidFill>
                <a:effectLst/>
                <a:latin typeface="+mn-lt"/>
              </a:rPr>
              <a:t>Greifvögel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de-DE" sz="1400" b="0" i="0" dirty="0">
                <a:solidFill>
                  <a:srgbClr val="111111"/>
                </a:solidFill>
                <a:effectLst/>
                <a:latin typeface="+mn-lt"/>
              </a:rPr>
              <a:t>Schlangen</a:t>
            </a:r>
          </a:p>
          <a:p>
            <a:pPr marL="285750" indent="-285750" algn="l">
              <a:spcBef>
                <a:spcPts val="400"/>
              </a:spcBef>
              <a:buFontTx/>
              <a:buChar char="-"/>
            </a:pPr>
            <a:r>
              <a:rPr lang="de-DE" sz="1400" dirty="0">
                <a:solidFill>
                  <a:srgbClr val="111111"/>
                </a:solidFill>
                <a:latin typeface="+mn-lt"/>
              </a:rPr>
              <a:t>…</a:t>
            </a:r>
            <a:endParaRPr lang="de-AT" sz="1400" dirty="0">
              <a:latin typeface="+mn-lt"/>
            </a:endParaRPr>
          </a:p>
          <a:p>
            <a:r>
              <a:rPr lang="de-AT" dirty="0">
                <a:solidFill>
                  <a:srgbClr val="111111"/>
                </a:solidFill>
                <a:latin typeface="+mn-lt"/>
              </a:rPr>
              <a:t>2) </a:t>
            </a:r>
            <a:r>
              <a:rPr lang="de-DE" dirty="0">
                <a:solidFill>
                  <a:srgbClr val="111111"/>
                </a:solidFill>
                <a:latin typeface="+mn-lt"/>
              </a:rPr>
              <a:t>Wieso sind Fledermäuse gefährdet?</a:t>
            </a:r>
          </a:p>
          <a:p>
            <a:pPr marL="285750" indent="-285750" algn="l">
              <a:buFontTx/>
              <a:buChar char="-"/>
            </a:pPr>
            <a:r>
              <a:rPr lang="de-DE" sz="1400" dirty="0">
                <a:latin typeface="+mn-lt"/>
              </a:rPr>
              <a:t>Nahrungsmangel und Lebensraumverlust sind die wichtigsten Ursachen für den dramatischen Rückgang der Fledermauspopulationen</a:t>
            </a:r>
          </a:p>
          <a:p>
            <a:pPr marL="285750" indent="-285750" algn="l">
              <a:buFontTx/>
              <a:buChar char="-"/>
            </a:pPr>
            <a:r>
              <a:rPr lang="de-DE" sz="1400" dirty="0">
                <a:latin typeface="+mn-lt"/>
              </a:rPr>
              <a:t>...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4E4F0A-3F57-D6CB-3C88-E6A1CE2C14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3) Wieso sollten wir Fledermäuse schützen?</a:t>
            </a:r>
          </a:p>
          <a:p>
            <a:pPr marL="285750" indent="-285750">
              <a:buFontTx/>
              <a:buChar char="-"/>
            </a:pPr>
            <a:r>
              <a:rPr lang="de-AT" sz="1400" dirty="0"/>
              <a:t>Sie sind wichtig für die Ökosysteme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AT" sz="1400" dirty="0"/>
              <a:t>Wichtige Dienstleistungen: Bestäuber, fördern genetische Vielfalt, Insektenfresser, Dünger durch Extremente, …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AT" sz="1400" dirty="0"/>
              <a:t>...</a:t>
            </a:r>
          </a:p>
          <a:p>
            <a:r>
              <a:rPr lang="de-AT" dirty="0"/>
              <a:t>4) Wie können wir Fledermäuse schützen?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Strukturreiche Landschaft erschaffen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DE" sz="1400" dirty="0"/>
              <a:t>Fledermausfreundliche Gärten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DE" sz="1400" dirty="0"/>
              <a:t>Windkraftwerke in der Dämmerung abschalten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DE" sz="1400" dirty="0"/>
              <a:t>Fledermauskasten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de-DE" sz="1400" dirty="0"/>
              <a:t>...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C61ED8-5292-D43B-2A1F-BB72DB2D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05CB-DDDB-4372-9447-D3BB7795E26F}" type="datetime1">
              <a:rPr lang="de-DE" smtClean="0"/>
              <a:t>20.02.2026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BE62A4-A2F9-D88E-1851-EFF3F7CB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524A5-53EC-C8B3-552E-59052D43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AT" dirty="0"/>
              <a:t>Station Verbreitung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59016C-DB65-B1BE-A259-20BDD14D7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de-AT"/>
              <a:t>1) Fülle die Lücken</a:t>
            </a:r>
          </a:p>
          <a:p>
            <a:pPr>
              <a:lnSpc>
                <a:spcPct val="90000"/>
              </a:lnSpc>
            </a:pPr>
            <a:r>
              <a:rPr lang="de-DE"/>
              <a:t>Flughunde</a:t>
            </a:r>
          </a:p>
          <a:p>
            <a:pPr>
              <a:lnSpc>
                <a:spcPct val="90000"/>
              </a:lnSpc>
            </a:pPr>
            <a:r>
              <a:rPr lang="de-DE"/>
              <a:t>1400</a:t>
            </a:r>
          </a:p>
          <a:p>
            <a:pPr>
              <a:lnSpc>
                <a:spcPct val="90000"/>
              </a:lnSpc>
            </a:pPr>
            <a:r>
              <a:rPr lang="de-DE"/>
              <a:t>25</a:t>
            </a:r>
          </a:p>
          <a:p>
            <a:pPr>
              <a:lnSpc>
                <a:spcPct val="90000"/>
              </a:lnSpc>
            </a:pPr>
            <a:r>
              <a:rPr lang="de-DE"/>
              <a:t>aktiv</a:t>
            </a:r>
          </a:p>
          <a:p>
            <a:pPr>
              <a:lnSpc>
                <a:spcPct val="90000"/>
              </a:lnSpc>
            </a:pPr>
            <a:r>
              <a:rPr lang="de-DE"/>
              <a:t>Händen</a:t>
            </a:r>
          </a:p>
          <a:p>
            <a:pPr>
              <a:lnSpc>
                <a:spcPct val="90000"/>
              </a:lnSpc>
            </a:pPr>
            <a:r>
              <a:rPr lang="de-DE"/>
              <a:t>Handflügler</a:t>
            </a:r>
          </a:p>
          <a:p>
            <a:pPr>
              <a:lnSpc>
                <a:spcPct val="90000"/>
              </a:lnSpc>
            </a:pPr>
            <a:r>
              <a:rPr lang="de-DE"/>
              <a:t>50 Mio.</a:t>
            </a:r>
          </a:p>
          <a:p>
            <a:pPr>
              <a:lnSpc>
                <a:spcPct val="90000"/>
              </a:lnSpc>
            </a:pPr>
            <a:r>
              <a:rPr lang="de-DE"/>
              <a:t>Echoortungssystem</a:t>
            </a:r>
          </a:p>
          <a:p>
            <a:pPr>
              <a:lnSpc>
                <a:spcPct val="90000"/>
              </a:lnSpc>
            </a:pPr>
            <a:r>
              <a:rPr lang="de-DE"/>
              <a:t>ökologische Nische</a:t>
            </a:r>
          </a:p>
          <a:p>
            <a:pPr>
              <a:lnSpc>
                <a:spcPct val="90000"/>
              </a:lnSpc>
            </a:pPr>
            <a:r>
              <a:rPr lang="de-DE"/>
              <a:t>stabil</a:t>
            </a:r>
          </a:p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90000"/>
              </a:lnSpc>
            </a:pPr>
            <a:r>
              <a:rPr lang="de-DE"/>
              <a:t>bestäuben</a:t>
            </a:r>
          </a:p>
          <a:p>
            <a:pPr>
              <a:lnSpc>
                <a:spcPct val="90000"/>
              </a:lnSpc>
            </a:pPr>
            <a:r>
              <a:rPr lang="de-DE"/>
              <a:t>fressen</a:t>
            </a:r>
          </a:p>
          <a:p>
            <a:pPr>
              <a:lnSpc>
                <a:spcPct val="90000"/>
              </a:lnSpc>
            </a:pPr>
            <a:r>
              <a:rPr lang="de-DE"/>
              <a:t>dienen</a:t>
            </a:r>
          </a:p>
          <a:p>
            <a:pPr>
              <a:lnSpc>
                <a:spcPct val="90000"/>
              </a:lnSpc>
            </a:pPr>
            <a:r>
              <a:rPr lang="de-DE"/>
              <a:t>düngen</a:t>
            </a:r>
          </a:p>
          <a:p>
            <a:pPr>
              <a:lnSpc>
                <a:spcPct val="90000"/>
              </a:lnSpc>
            </a:pPr>
            <a:r>
              <a:rPr lang="de-DE"/>
              <a:t>drei</a:t>
            </a:r>
          </a:p>
          <a:p>
            <a:pPr>
              <a:lnSpc>
                <a:spcPct val="90000"/>
              </a:lnSpc>
            </a:pPr>
            <a:r>
              <a:rPr lang="de-DE"/>
              <a:t>Blut</a:t>
            </a:r>
          </a:p>
          <a:p>
            <a:pPr>
              <a:lnSpc>
                <a:spcPct val="90000"/>
              </a:lnSpc>
            </a:pPr>
            <a:r>
              <a:rPr lang="de-DE"/>
              <a:t>1,5</a:t>
            </a:r>
          </a:p>
          <a:p>
            <a:pPr>
              <a:lnSpc>
                <a:spcPct val="90000"/>
              </a:lnSpc>
            </a:pPr>
            <a:r>
              <a:rPr lang="de-DE"/>
              <a:t>Hummel</a:t>
            </a:r>
          </a:p>
          <a:p>
            <a:pPr>
              <a:lnSpc>
                <a:spcPct val="90000"/>
              </a:lnSpc>
            </a:pPr>
            <a:r>
              <a:rPr lang="de-DE"/>
              <a:t>Zwerg</a:t>
            </a:r>
          </a:p>
          <a:p>
            <a:pPr>
              <a:lnSpc>
                <a:spcPct val="90000"/>
              </a:lnSpc>
            </a:pPr>
            <a:r>
              <a:rPr lang="de-DE"/>
              <a:t>Streichholzschachtel</a:t>
            </a:r>
          </a:p>
        </p:txBody>
      </p:sp>
      <p:pic>
        <p:nvPicPr>
          <p:cNvPr id="8" name="Inhaltsplatzhalter 7" descr="Ein Bild, das Karte, Kunst enthält.&#10;&#10;Automatisch generierte Beschreibung">
            <a:extLst>
              <a:ext uri="{FF2B5EF4-FFF2-40B4-BE49-F238E27FC236}">
                <a16:creationId xmlns:a16="http://schemas.microsoft.com/office/drawing/2014/main" id="{EBFD202A-F6F6-34A9-6055-9E10AB402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55503"/>
            <a:ext cx="4038600" cy="2614993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AA62FF-5017-16E7-7876-7AF81474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16FD04-27A6-4F63-BD5C-B418DEAF0A33}" type="datetime1">
              <a:rPr lang="de-DE" smtClean="0"/>
              <a:t>20.02.2026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B116C3-7FBD-A1C2-6037-FA007339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C88E46-07BB-130F-CAA7-D0266D02E03E}"/>
              </a:ext>
            </a:extLst>
          </p:cNvPr>
          <p:cNvSpPr txBox="1"/>
          <p:nvPr/>
        </p:nvSpPr>
        <p:spPr>
          <a:xfrm>
            <a:off x="7446756" y="3931996"/>
            <a:ext cx="130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4"/>
              </a:rPr>
              <a:t>Bat Habitat </a:t>
            </a:r>
            <a:r>
              <a:rPr lang="de-DE" sz="1200" dirty="0" err="1">
                <a:hlinkClick r:id="rId4"/>
              </a:rPr>
              <a:t>Map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949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74588C8BB38546AE75D872BA2C8C93" ma:contentTypeVersion="13" ma:contentTypeDescription="Ein neues Dokument erstellen." ma:contentTypeScope="" ma:versionID="58fa37c9045ca77d4e6463c40455d9ba">
  <xsd:schema xmlns:xsd="http://www.w3.org/2001/XMLSchema" xmlns:xs="http://www.w3.org/2001/XMLSchema" xmlns:p="http://schemas.microsoft.com/office/2006/metadata/properties" xmlns:ns2="d79e3a34-4957-4529-9d9a-4272915f6d87" targetNamespace="http://schemas.microsoft.com/office/2006/metadata/properties" ma:root="true" ma:fieldsID="519c4560780a20541f6e37892c909446" ns2:_="">
    <xsd:import namespace="d79e3a34-4957-4529-9d9a-4272915f6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e3a34-4957-4529-9d9a-4272915f6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1995c6e-d743-4d98-9217-d92b3435e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9e3a34-4957-4529-9d9a-4272915f6d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F721BF-B559-4A4C-AF0D-1E091CE83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9e3a34-4957-4529-9d9a-4272915f6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CA313-2853-4A51-94F8-4A9E14AFFA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3CAC3-7D62-47A8-98B6-A7903865008F}">
  <ds:schemaRefs>
    <ds:schemaRef ds:uri="http://schemas.microsoft.com/office/2006/metadata/properties"/>
    <ds:schemaRef ds:uri="http://schemas.microsoft.com/office/infopath/2007/PartnerControls"/>
    <ds:schemaRef ds:uri="d79e3a34-4957-4529-9d9a-4272915f6d87"/>
  </ds:schemaRefs>
</ds:datastoreItem>
</file>

<file path=docMetadata/LabelInfo.xml><?xml version="1.0" encoding="utf-8"?>
<clbl:labelList xmlns:clbl="http://schemas.microsoft.com/office/2020/mipLabelMetadata">
  <clbl:label id="{ad40dd9b-5f8f-4af8-aee4-bb88fde993a8}" enabled="0" method="" siteId="{ad40dd9b-5f8f-4af8-aee4-bb88fde993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PowerPoint_16-9(1) (1)</Template>
  <TotalTime>0</TotalTime>
  <Words>813</Words>
  <Application>Microsoft Office PowerPoint</Application>
  <PresentationFormat>Bildschirmpräsentation (16:9)</PresentationFormat>
  <Paragraphs>195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</vt:lpstr>
      <vt:lpstr>NABU-Design</vt:lpstr>
      <vt:lpstr>NABU-Design</vt:lpstr>
      <vt:lpstr>Projekttag zu Nachhaltigkeit und Naturschutz</vt:lpstr>
      <vt:lpstr>Titel und Bild</vt:lpstr>
      <vt:lpstr>Fledermaus</vt:lpstr>
      <vt:lpstr>PowerPoint-Präsentation</vt:lpstr>
      <vt:lpstr>Fledermaus-Film</vt:lpstr>
      <vt:lpstr>Stationen</vt:lpstr>
      <vt:lpstr>Station Bat-Year</vt:lpstr>
      <vt:lpstr>Station Gefährdung und Schutz</vt:lpstr>
      <vt:lpstr>Station Verbreitung</vt:lpstr>
      <vt:lpstr>Plakat</vt:lpstr>
      <vt:lpstr>Federmaustest</vt:lpstr>
      <vt:lpstr>Fledermauskasten</vt:lpstr>
      <vt:lpstr>Fledermauskasten – Material</vt:lpstr>
      <vt:lpstr>Fledermauskasten bauen</vt:lpstr>
      <vt:lpstr>Fledermauskasten gestalten</vt:lpstr>
      <vt:lpstr>Einfach mal abhängen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Heimes</dc:creator>
  <dc:description>Präsentationsvorlage (19:9) | Office 2007</dc:description>
  <cp:lastModifiedBy>Daniela Rettenberger</cp:lastModifiedBy>
  <cp:revision>4</cp:revision>
  <dcterms:created xsi:type="dcterms:W3CDTF">2024-09-10T19:33:32Z</dcterms:created>
  <dcterms:modified xsi:type="dcterms:W3CDTF">2026-02-20T12:53:42Z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office network</vt:lpwstr>
  </property>
  <property fmtid="{D5CDD505-2E9C-101B-9397-08002B2CF9AE}" pid="5" name="Erstellt am">
    <vt:lpwstr>27.11.2014</vt:lpwstr>
  </property>
  <property fmtid="{D5CDD505-2E9C-101B-9397-08002B2CF9AE}" pid="6" name="Autor 1">
    <vt:lpwstr>clemens morfeld</vt:lpwstr>
  </property>
  <property fmtid="{D5CDD505-2E9C-101B-9397-08002B2CF9AE}" pid="7" name="Stand">
    <vt:lpwstr>27.11.2014</vt:lpwstr>
  </property>
  <property fmtid="{D5CDD505-2E9C-101B-9397-08002B2CF9AE}" pid="8" name="ContentTypeId">
    <vt:lpwstr>0x010100B774588C8BB38546AE75D872BA2C8C93</vt:lpwstr>
  </property>
  <property fmtid="{D5CDD505-2E9C-101B-9397-08002B2CF9AE}" pid="9" name="MediaServiceImageTags">
    <vt:lpwstr/>
  </property>
</Properties>
</file>