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4"/>
    <p:sldMasterId id="2147483692" r:id="rId5"/>
  </p:sldMasterIdLst>
  <p:notesMasterIdLst>
    <p:notesMasterId r:id="rId20"/>
  </p:notesMasterIdLst>
  <p:sldIdLst>
    <p:sldId id="259" r:id="rId6"/>
    <p:sldId id="267" r:id="rId7"/>
    <p:sldId id="279" r:id="rId8"/>
    <p:sldId id="272" r:id="rId9"/>
    <p:sldId id="285" r:id="rId10"/>
    <p:sldId id="286" r:id="rId11"/>
    <p:sldId id="287" r:id="rId12"/>
    <p:sldId id="288" r:id="rId13"/>
    <p:sldId id="270" r:id="rId14"/>
    <p:sldId id="281" r:id="rId15"/>
    <p:sldId id="282" r:id="rId16"/>
    <p:sldId id="283" r:id="rId17"/>
    <p:sldId id="284" r:id="rId18"/>
    <p:sldId id="289" r:id="rId1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pos="3742">
          <p15:clr>
            <a:srgbClr val="A4A3A4"/>
          </p15:clr>
        </p15:guide>
        <p15:guide id="3" pos="20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46B"/>
    <a:srgbClr val="0068B4"/>
    <a:srgbClr val="598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58" autoAdjust="0"/>
    <p:restoredTop sz="89432" autoAdjust="0"/>
  </p:normalViewPr>
  <p:slideViewPr>
    <p:cSldViewPr showGuides="1">
      <p:cViewPr varScale="1">
        <p:scale>
          <a:sx n="75" d="100"/>
          <a:sy n="75" d="100"/>
        </p:scale>
        <p:origin x="1312" y="40"/>
      </p:cViewPr>
      <p:guideLst>
        <p:guide orient="horz" pos="680"/>
        <p:guide pos="3742"/>
        <p:guide pos="20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Rettenberger" userId="2d36efe0-473b-425b-ad50-08d8a9c212f8" providerId="ADAL" clId="{ABA54603-3222-43C8-8809-302DFE3A9AE5}"/>
    <pc:docChg chg="undo custSel modSld">
      <pc:chgData name="Daniela Rettenberger" userId="2d36efe0-473b-425b-ad50-08d8a9c212f8" providerId="ADAL" clId="{ABA54603-3222-43C8-8809-302DFE3A9AE5}" dt="2026-02-20T12:46:17.432" v="8" actId="403"/>
      <pc:docMkLst>
        <pc:docMk/>
      </pc:docMkLst>
      <pc:sldChg chg="modSp mod">
        <pc:chgData name="Daniela Rettenberger" userId="2d36efe0-473b-425b-ad50-08d8a9c212f8" providerId="ADAL" clId="{ABA54603-3222-43C8-8809-302DFE3A9AE5}" dt="2026-02-20T12:46:17.432" v="8" actId="403"/>
        <pc:sldMkLst>
          <pc:docMk/>
          <pc:sldMk cId="1590830757" sldId="289"/>
        </pc:sldMkLst>
        <pc:spChg chg="mod">
          <ac:chgData name="Daniela Rettenberger" userId="2d36efe0-473b-425b-ad50-08d8a9c212f8" providerId="ADAL" clId="{ABA54603-3222-43C8-8809-302DFE3A9AE5}" dt="2026-02-20T12:46:17.432" v="8" actId="403"/>
          <ac:spMkLst>
            <pc:docMk/>
            <pc:sldMk cId="1590830757" sldId="289"/>
            <ac:spMk id="6" creationId="{A6068616-B4F2-ECE1-2526-4B7D06920F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F08E0-311A-40C3-B295-F80AAF30ABFC}" type="datetimeFigureOut">
              <a:rPr lang="de-DE" smtClean="0"/>
              <a:pPr/>
              <a:t>20.02.2026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37B36-256F-44A3-8EB0-0E1FC5470C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Projekttag zu Nachhaltigkeit und Naturschutz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Materialliste für </a:t>
            </a:r>
            <a:r>
              <a:rPr lang="de-DE" dirty="0" err="1"/>
              <a:t>Igelhaus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1800" b="0" i="0" u="none" strike="noStrike" baseline="0" dirty="0">
                <a:solidFill>
                  <a:srgbClr val="36B00E"/>
                </a:solidFill>
                <a:latin typeface="SourceSansPro-Regular"/>
              </a:rPr>
              <a:t>Durch die Trennwand entsteht ein verwinkelter Eingangsbereich, wodurch der Igel vor Katzen und anderen Räubern geschützt ist.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311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Reflexion für das fertige </a:t>
            </a:r>
            <a:r>
              <a:rPr lang="de-DE" dirty="0" err="1"/>
              <a:t>Igelhaus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Kleine Einführung in das Thema Igel mit dem Spiel „Wer bin ich?“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Layout (Benutzerdefiniertes Layout): Bild vollflächig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Stationen für Kleingruppen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Lösungen zu den AB der Stationen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20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Lösungen zu den AB der Stationen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9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8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Anleitung für die Plakaterstellung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Wieso </a:t>
            </a:r>
            <a:r>
              <a:rPr lang="de-DE" dirty="0" err="1"/>
              <a:t>Igelhaus</a:t>
            </a:r>
            <a:r>
              <a:rPr lang="de-DE" dirty="0"/>
              <a:t>? -&gt; Aufgrund weniger Laub in Gärten, brauchen Igel eine andere Alternative für den Winterschlaf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7B36-256F-44A3-8EB0-0E1FC5470CC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82400"/>
            <a:ext cx="6101509" cy="1846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2358000"/>
            <a:ext cx="6101509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9" name="Bild 8" descr="weisstorch_final_ManfredDelpho_grusskarte_rz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000" y="2725538"/>
            <a:ext cx="3239127" cy="2450544"/>
          </a:xfrm>
          <a:prstGeom prst="rect">
            <a:avLst/>
          </a:prstGeom>
        </p:spPr>
      </p:pic>
      <p:pic>
        <p:nvPicPr>
          <p:cNvPr id="6" name="Grafik 5" descr="NABU_Logo_fuer_ppt_NAB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1200" y="10801"/>
            <a:ext cx="1522479" cy="129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462899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2574793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13"/>
          <p:cNvSpPr>
            <a:spLocks noGrp="1"/>
          </p:cNvSpPr>
          <p:nvPr>
            <p:ph type="pic" sz="quarter" idx="15"/>
          </p:nvPr>
        </p:nvSpPr>
        <p:spPr>
          <a:xfrm>
            <a:off x="4686687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6798580" y="1080000"/>
            <a:ext cx="1888220" cy="1170384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457199" y="2340000"/>
            <a:ext cx="1893919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108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2pPr>
            <a:lvl3pPr marL="216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3pPr>
            <a:lvl4pPr marL="324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4pPr>
            <a:lvl5pPr marL="432000" indent="-108000" algn="l">
              <a:spcBef>
                <a:spcPts val="600"/>
              </a:spcBef>
              <a:buFont typeface="Arial" pitchFamily="34" charset="0"/>
              <a:buChar char="•"/>
              <a:defRPr sz="1400" ker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8"/>
          </p:nvPr>
        </p:nvSpPr>
        <p:spPr>
          <a:xfrm>
            <a:off x="2574794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18"/>
          <p:cNvSpPr>
            <a:spLocks noGrp="1"/>
          </p:cNvSpPr>
          <p:nvPr>
            <p:ph type="body" sz="quarter" idx="19"/>
          </p:nvPr>
        </p:nvSpPr>
        <p:spPr>
          <a:xfrm>
            <a:off x="4686687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798580" y="2340000"/>
            <a:ext cx="1888220" cy="2340000"/>
          </a:xfrm>
        </p:spPr>
        <p:txBody>
          <a:bodyPr/>
          <a:lstStyle>
            <a:lvl1pPr indent="0" algn="l">
              <a:spcBef>
                <a:spcPts val="600"/>
              </a:spcBef>
              <a:buFontTx/>
              <a:buNone/>
              <a:defRPr sz="1400" kern="0"/>
            </a:lvl1pPr>
            <a:lvl2pPr marL="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84150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35877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 smtClean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581025" indent="-108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lang="de-DE" sz="1400" kern="0" baseline="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27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renn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628"/>
            <a:ext cx="8037513" cy="1848928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6598"/>
            <a:ext cx="8037513" cy="2078691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rgbClr val="598F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75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56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7113964" y="1972800"/>
            <a:ext cx="1844820" cy="27360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sz="1200"/>
              <a:t>Mastertextformat bearbeiten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2000" y="227145"/>
            <a:ext cx="5760000" cy="1476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3" name="Bild 8" descr="weisstorch_final_ManfredDelpho_grusskarte_rz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000" y="612000"/>
            <a:ext cx="5662592" cy="4284000"/>
          </a:xfrm>
          <a:prstGeom prst="rect">
            <a:avLst/>
          </a:prstGeom>
        </p:spPr>
      </p:pic>
      <p:pic>
        <p:nvPicPr>
          <p:cNvPr id="10" name="Grafik 9" descr="NABU_Logo_fuer_ppt_NAB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13600" y="10800"/>
            <a:ext cx="2029972" cy="172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7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1" y="3672000"/>
            <a:ext cx="6101509" cy="684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100" cap="none" normalizeH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1" y="4356000"/>
            <a:ext cx="6101509" cy="504000"/>
          </a:xfr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rgbClr val="598F1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457200" y="0"/>
            <a:ext cx="1562400" cy="1328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9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3600" y="1080000"/>
            <a:ext cx="5252856" cy="336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80000"/>
            <a:ext cx="2736000" cy="336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080000"/>
            <a:ext cx="8229600" cy="336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145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0"/>
            <a:ext cx="3211286" cy="4780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4446000"/>
            <a:ext cx="525145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18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476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336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D5B1-68CB-4A29-8F6C-4D18DB05CB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457200" y="1206000"/>
            <a:ext cx="8229600" cy="32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8229600" cy="216000"/>
          </a:xfrm>
        </p:spPr>
        <p:txBody>
          <a:bodyPr/>
          <a:lstStyle>
            <a:lvl1pPr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34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3366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4647600" y="4446000"/>
            <a:ext cx="4039200" cy="216000"/>
          </a:xfrm>
        </p:spPr>
        <p:txBody>
          <a:bodyPr/>
          <a:lstStyle>
            <a:lvl1pPr>
              <a:spcBef>
                <a:spcPts val="700"/>
              </a:spcBef>
              <a:defRPr sz="12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- Licht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080000"/>
            <a:ext cx="9144000" cy="369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6000"/>
            <a:ext cx="4038600" cy="3222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6000"/>
            <a:ext cx="4038600" cy="3222000"/>
          </a:xfr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buAutoNum type="arabicPeriod"/>
              <a:defRPr sz="1600"/>
            </a:lvl6pPr>
            <a:lvl7pPr>
              <a:buAutoNum type="arabicPeriod"/>
              <a:defRPr sz="1600"/>
            </a:lvl7pPr>
            <a:lvl8pPr>
              <a:buAutoNum type="arabicPeriod"/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4762800"/>
            <a:ext cx="914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648200" y="4446000"/>
            <a:ext cx="403860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4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Bild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145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0"/>
            <a:ext cx="3211286" cy="4780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4446000"/>
            <a:ext cx="5251450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5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2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>
                <a:latin typeface="+mn-lt"/>
              </a:defRPr>
            </a:lvl6pPr>
            <a:lvl7pPr>
              <a:defRPr sz="1600">
                <a:latin typeface="+mn-lt"/>
              </a:defRPr>
            </a:lvl7pPr>
            <a:lvl8pPr>
              <a:defRPr sz="1600">
                <a:latin typeface="+mn-lt"/>
              </a:defRPr>
            </a:lvl8pPr>
            <a:lvl9pPr>
              <a:defRPr sz="1600"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2494800"/>
            <a:ext cx="3211286" cy="2282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2286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+ 3 Bilder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5252400" cy="336600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940000" y="1648800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940000" y="1"/>
            <a:ext cx="3211286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57199" y="4446000"/>
            <a:ext cx="5251449" cy="216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5940001" y="3297600"/>
            <a:ext cx="3203575" cy="1479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7200" y="122400"/>
            <a:ext cx="5252400" cy="77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8229600" cy="33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000" y="4906800"/>
            <a:ext cx="2160000" cy="18000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009" y="4906800"/>
            <a:ext cx="4399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906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NABU_Wormarke_Logo_fuer_ppt_NABU.png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457200" y="4878000"/>
            <a:ext cx="766800" cy="178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4" r:id="rId3"/>
    <p:sldLayoutId id="2147483668" r:id="rId4"/>
    <p:sldLayoutId id="2147483682" r:id="rId5"/>
    <p:sldLayoutId id="2147483670" r:id="rId6"/>
    <p:sldLayoutId id="2147483671" r:id="rId7"/>
    <p:sldLayoutId id="2147483672" r:id="rId8"/>
    <p:sldLayoutId id="2147483683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8229600" cy="33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77200"/>
            <a:ext cx="9144000" cy="36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000" y="4906800"/>
            <a:ext cx="2160000" cy="18000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009" y="4906800"/>
            <a:ext cx="4399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000" y="4906800"/>
            <a:ext cx="5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>
                <a:solidFill>
                  <a:schemeClr val="accent6"/>
                </a:solidFill>
                <a:latin typeface="Source Sans Pro"/>
                <a:cs typeface="Source Sans Pro"/>
              </a:defRPr>
            </a:lvl1pPr>
          </a:lstStyle>
          <a:p>
            <a:fld id="{9D26C6B8-7DF4-4F01-8878-A6272B56DA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NABU_Wormarke_Logo_fuer_ppt_NABU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7200" y="4878000"/>
            <a:ext cx="766800" cy="178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-100" baseline="0">
          <a:solidFill>
            <a:schemeClr val="tx2"/>
          </a:solidFill>
          <a:latin typeface="Source Sans Pro"/>
          <a:ea typeface="+mj-ea"/>
          <a:cs typeface="Source Sans Pro"/>
        </a:defRPr>
      </a:lvl1pPr>
    </p:titleStyle>
    <p:bodyStyle>
      <a:lvl1pPr marL="0" indent="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85000"/>
        <a:buFont typeface="Arial" pitchFamily="34" charset="0"/>
        <a:buNone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1pPr>
      <a:lvl2pPr marL="17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2pPr>
      <a:lvl3pPr marL="3636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3pPr>
      <a:lvl4pPr marL="543600" indent="-1836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4pPr>
      <a:lvl5pPr marL="716400" indent="-176400" algn="l" defTabSz="914400" rtl="0" eaLnBrk="1" latinLnBrk="0" hangingPunct="1">
        <a:spcBef>
          <a:spcPts val="700"/>
        </a:spcBef>
        <a:spcAft>
          <a:spcPts val="0"/>
        </a:spcAft>
        <a:buClr>
          <a:schemeClr val="tx2"/>
        </a:buClr>
        <a:buSzPct val="100000"/>
        <a:buFont typeface="Arial"/>
        <a:buChar char="•"/>
        <a:defRPr sz="1600" kern="1200" baseline="0">
          <a:solidFill>
            <a:schemeClr val="tx1"/>
          </a:solidFill>
          <a:latin typeface="Source Sans Pro"/>
          <a:ea typeface="+mn-ea"/>
          <a:cs typeface="Source Sans Pro"/>
        </a:defRPr>
      </a:lvl5pPr>
      <a:lvl6pPr marL="36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spcBef>
          <a:spcPts val="700"/>
        </a:spcBef>
        <a:buClr>
          <a:schemeClr val="tx2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Nahaufnahme eines Herbstblättermusters">
            <a:extLst>
              <a:ext uri="{FF2B5EF4-FFF2-40B4-BE49-F238E27FC236}">
                <a16:creationId xmlns:a16="http://schemas.microsoft.com/office/drawing/2014/main" id="{5CB8A66E-9366-7EDA-7C91-6B5A4E84E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9" b="26252"/>
          <a:stretch>
            <a:fillRect/>
          </a:stretch>
        </p:blipFill>
        <p:spPr>
          <a:xfrm>
            <a:off x="0" y="0"/>
            <a:ext cx="9144000" cy="34155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de-DE" dirty="0"/>
              <a:t>Projekttag zu Nachhaltigkeit und Naturschutz</a:t>
            </a:r>
          </a:p>
        </p:txBody>
      </p:sp>
      <p:sp>
        <p:nvSpPr>
          <p:cNvPr id="23" name="Untertitel 22">
            <a:extLst>
              <a:ext uri="{FF2B5EF4-FFF2-40B4-BE49-F238E27FC236}">
                <a16:creationId xmlns:a16="http://schemas.microsoft.com/office/drawing/2014/main" id="{1A63FBEE-C992-1B36-0AB1-E83AFF30B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9CBA64-42EB-0713-0996-25966929A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653" y="3672000"/>
            <a:ext cx="2057142" cy="1440000"/>
          </a:xfrm>
          <a:prstGeom prst="rect">
            <a:avLst/>
          </a:prstGeom>
        </p:spPr>
      </p:pic>
      <p:pic>
        <p:nvPicPr>
          <p:cNvPr id="6" name="Bildplatzhalter 4">
            <a:extLst>
              <a:ext uri="{FF2B5EF4-FFF2-40B4-BE49-F238E27FC236}">
                <a16:creationId xmlns:a16="http://schemas.microsoft.com/office/drawing/2014/main" id="{3786C46B-C041-2E90-2967-3F9ABAFEA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r="1700"/>
          <a:stretch/>
        </p:blipFill>
        <p:spPr>
          <a:xfrm>
            <a:off x="457200" y="0"/>
            <a:ext cx="1562400" cy="132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Igelhaus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Überwinterung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Winterschlaf: November – März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Nicht zu feucht &amp; nicht zu kalt werden – aber auch nicht zu warm, sonst wachen sie auf und verbrauchen sehr viel Energie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Geschützt vor Fressfeinden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Text: Deutsche Wildtierstiftung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B1099B-3F50-54C4-A34B-0B986039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pic>
        <p:nvPicPr>
          <p:cNvPr id="13" name="Inhaltsplatzhalter 12" descr="Ein Bild, das draußen, Gras, Igel, hölzern enthält.&#10;&#10;KI-generierte Inhalte können fehlerhaft sein.">
            <a:extLst>
              <a:ext uri="{FF2B5EF4-FFF2-40B4-BE49-F238E27FC236}">
                <a16:creationId xmlns:a16="http://schemas.microsoft.com/office/drawing/2014/main" id="{90FFBBF1-C9B3-E1AF-26B4-29ABD8B42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48569"/>
            <a:ext cx="4038600" cy="3028950"/>
          </a:xfrm>
          <a:prstGeom prst="rect">
            <a:avLst/>
          </a:prstGeom>
        </p:spPr>
      </p:pic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B128858B-61CC-A967-BBC2-6F596810EF81}"/>
              </a:ext>
            </a:extLst>
          </p:cNvPr>
          <p:cNvSpPr txBox="1">
            <a:spLocks/>
          </p:cNvSpPr>
          <p:nvPr/>
        </p:nvSpPr>
        <p:spPr>
          <a:xfrm>
            <a:off x="7314022" y="4290145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rgbClr val="86846B"/>
                </a:solidFill>
              </a:rPr>
              <a:t>Foto: Roger </a:t>
            </a:r>
            <a:r>
              <a:rPr lang="de-DE" sz="1000" dirty="0" err="1">
                <a:solidFill>
                  <a:srgbClr val="86846B"/>
                </a:solidFill>
              </a:rPr>
              <a:t>Cornitzius</a:t>
            </a:r>
            <a:r>
              <a:rPr lang="de-DE" sz="1000" dirty="0">
                <a:solidFill>
                  <a:srgbClr val="86846B"/>
                </a:solidFill>
              </a:rPr>
              <a:t> </a:t>
            </a:r>
          </a:p>
        </p:txBody>
      </p:sp>
      <p:sp>
        <p:nvSpPr>
          <p:cNvPr id="15" name="Textplatzhalter 17">
            <a:extLst>
              <a:ext uri="{FF2B5EF4-FFF2-40B4-BE49-F238E27FC236}">
                <a16:creationId xmlns:a16="http://schemas.microsoft.com/office/drawing/2014/main" id="{2CB94382-4F1E-1FF7-8643-DEA8A007612B}"/>
              </a:ext>
            </a:extLst>
          </p:cNvPr>
          <p:cNvSpPr txBox="1">
            <a:spLocks/>
          </p:cNvSpPr>
          <p:nvPr/>
        </p:nvSpPr>
        <p:spPr>
          <a:xfrm>
            <a:off x="5253611" y="2027767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6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DE" dirty="0" err="1"/>
              <a:t>Igelhaus</a:t>
            </a:r>
            <a:r>
              <a:rPr lang="de-DE" dirty="0"/>
              <a:t> – Material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Holzbretter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Holzschrauben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Schleifpapier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Maßband, Lineal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Bleistift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Akkuschrauber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Holzbohrer</a:t>
            </a:r>
          </a:p>
        </p:txBody>
      </p:sp>
      <p:sp>
        <p:nvSpPr>
          <p:cNvPr id="38" name="Date Placeholder 4">
            <a:extLst>
              <a:ext uri="{FF2B5EF4-FFF2-40B4-BE49-F238E27FC236}">
                <a16:creationId xmlns:a16="http://schemas.microsoft.com/office/drawing/2014/main" id="{E1642D20-0ED8-EDC3-A73A-5407CB91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Tag, Datum</a:t>
            </a:r>
          </a:p>
        </p:txBody>
      </p:sp>
      <p:sp>
        <p:nvSpPr>
          <p:cNvPr id="39" name="Footer Placeholder 5">
            <a:extLst>
              <a:ext uri="{FF2B5EF4-FFF2-40B4-BE49-F238E27FC236}">
                <a16:creationId xmlns:a16="http://schemas.microsoft.com/office/drawing/2014/main" id="{E8BD1078-6889-B6D7-BA0B-A6196C07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009" y="4906800"/>
            <a:ext cx="43992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/>
              <a:t>Projekttag zu Nachhaltigkeit und Naturschutz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3AB312AB-BF0D-D663-5EBD-4725D9D8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63C2F784-935A-806C-F979-81F1F6DF1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Inhaltsplatzhalter 6" descr="Ein Bild, das Säugetier, Igel, draußen, Landtier enthält.&#10;&#10;KI-generierte Inhalte können fehlerhaft sein.">
            <a:extLst>
              <a:ext uri="{FF2B5EF4-FFF2-40B4-BE49-F238E27FC236}">
                <a16:creationId xmlns:a16="http://schemas.microsoft.com/office/drawing/2014/main" id="{21F0AE3F-4E61-EB0E-DA35-9BC175FA0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6734"/>
            <a:ext cx="4038600" cy="2692619"/>
          </a:xfrm>
          <a:prstGeom prst="rect">
            <a:avLst/>
          </a:prstGeom>
        </p:spPr>
      </p:pic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73BD5EE0-166D-5D6D-914D-CFF7D2D1C9AB}"/>
              </a:ext>
            </a:extLst>
          </p:cNvPr>
          <p:cNvSpPr txBox="1">
            <a:spLocks/>
          </p:cNvSpPr>
          <p:nvPr/>
        </p:nvSpPr>
        <p:spPr>
          <a:xfrm>
            <a:off x="7314022" y="4263958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rgbClr val="86846B"/>
                </a:solidFill>
              </a:rPr>
              <a:t>Foto: Jan Piecha </a:t>
            </a:r>
          </a:p>
        </p:txBody>
      </p:sp>
    </p:spTree>
    <p:extLst>
      <p:ext uri="{BB962C8B-B14F-4D97-AF65-F5344CB8AC3E}">
        <p14:creationId xmlns:p14="http://schemas.microsoft.com/office/powerpoint/2010/main" val="26235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4038096" cy="774000"/>
          </a:xfrm>
        </p:spPr>
        <p:txBody>
          <a:bodyPr/>
          <a:lstStyle/>
          <a:p>
            <a:r>
              <a:rPr lang="de-DE" dirty="0" err="1"/>
              <a:t>Igelhaus</a:t>
            </a:r>
            <a:r>
              <a:rPr lang="de-DE" dirty="0"/>
              <a:t> – 2 Varianten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1" name="Inhaltsplatzhalter 10" descr="Ein Bild, das Text, Diagramm, Rechteck, Screenshot enthält.&#10;&#10;Automatisch generierte Beschreibung">
            <a:extLst>
              <a:ext uri="{FF2B5EF4-FFF2-40B4-BE49-F238E27FC236}">
                <a16:creationId xmlns:a16="http://schemas.microsoft.com/office/drawing/2014/main" id="{CDED67FB-ABE3-4859-8DCB-04CB164ABE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6692" r="3926"/>
          <a:stretch/>
        </p:blipFill>
        <p:spPr>
          <a:xfrm>
            <a:off x="4913455" y="1321200"/>
            <a:ext cx="3773345" cy="2491200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5C8938E-C4D9-475E-0619-76D237033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20452"/>
            <a:ext cx="3773347" cy="2505919"/>
          </a:xfrm>
          <a:prstGeom prst="rect">
            <a:avLst/>
          </a:prstGeom>
        </p:spPr>
      </p:pic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020D6E17-8D69-9280-8D91-0DA884AC3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>
            <a:normAutofit/>
          </a:bodyPr>
          <a:lstStyle/>
          <a:p>
            <a:r>
              <a:rPr lang="de-AT" dirty="0"/>
              <a:t>Angaben in cm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234639-EA12-EB41-028C-6E4AB845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87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DE" dirty="0" err="1"/>
              <a:t>Igelhaus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E72617C-D4B0-26ED-175C-B1A1C9E3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August/September im Garten aufstellen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Ruhige Ecke aussuchen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Laub im Garten belassen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Ggf. frisches Wasser bereitstellen</a:t>
            </a:r>
          </a:p>
        </p:txBody>
      </p:sp>
      <p:pic>
        <p:nvPicPr>
          <p:cNvPr id="4" name="Bildplatzhalter 40" descr="Ein Bild, das Igel, Säugetier, draußen, Gras enthält.&#10;&#10;KI-generierte Inhalte können fehlerhaft sein.">
            <a:extLst>
              <a:ext uri="{FF2B5EF4-FFF2-40B4-BE49-F238E27FC236}">
                <a16:creationId xmlns:a16="http://schemas.microsoft.com/office/drawing/2014/main" id="{E23FA2A2-ED4C-1F41-B6D2-3363FF674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8717"/>
          <a:stretch>
            <a:fillRect/>
          </a:stretch>
        </p:blipFill>
        <p:spPr>
          <a:xfrm>
            <a:off x="4648200" y="1080000"/>
            <a:ext cx="4038600" cy="3366000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/>
              <a:t>Tag, Datum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E54C7F0-3C88-11BF-9D83-A073565E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009" y="4906800"/>
            <a:ext cx="43992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Projekttag zu Nachhaltigkeit und Naturschutz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20DED6E9-9D9E-F598-365A-D99845A776FE}"/>
              </a:ext>
            </a:extLst>
          </p:cNvPr>
          <p:cNvSpPr txBox="1">
            <a:spLocks/>
          </p:cNvSpPr>
          <p:nvPr/>
        </p:nvSpPr>
        <p:spPr>
          <a:xfrm>
            <a:off x="7314022" y="4449600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50" dirty="0">
                <a:solidFill>
                  <a:srgbClr val="86846B"/>
                </a:solidFill>
              </a:rPr>
              <a:t>Foto: Roger </a:t>
            </a:r>
            <a:r>
              <a:rPr lang="de-DE" sz="1050" dirty="0" err="1">
                <a:solidFill>
                  <a:srgbClr val="86846B"/>
                </a:solidFill>
              </a:rPr>
              <a:t>Cornitzius</a:t>
            </a:r>
            <a:r>
              <a:rPr lang="de-DE" sz="1050" dirty="0">
                <a:solidFill>
                  <a:srgbClr val="86846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60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948785-209B-D8E5-EF5E-F70DF119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1FDC28-CE4B-53C5-FEBF-694535E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14EECE-1552-038E-596F-0203FD54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6E43C30-AF04-DC60-9B55-AE5E33A59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NABU-Waldinstitut Standort Blankenburg</a:t>
            </a:r>
          </a:p>
          <a:p>
            <a:pPr>
              <a:spcBef>
                <a:spcPts val="600"/>
              </a:spcBef>
            </a:pPr>
            <a:r>
              <a:rPr lang="de-DE" dirty="0"/>
              <a:t>Großes Schloss 1</a:t>
            </a:r>
          </a:p>
          <a:p>
            <a:pPr>
              <a:spcBef>
                <a:spcPts val="600"/>
              </a:spcBef>
            </a:pPr>
            <a:r>
              <a:rPr lang="de-DE" dirty="0"/>
              <a:t>38889 Blankenburg</a:t>
            </a:r>
          </a:p>
          <a:p>
            <a:pPr>
              <a:spcBef>
                <a:spcPts val="600"/>
              </a:spcBef>
            </a:pPr>
            <a:r>
              <a:rPr lang="de-DE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Waldinstitut-Blankenburg@NABU.de</a:t>
            </a:r>
          </a:p>
          <a:p>
            <a:pPr>
              <a:spcBef>
                <a:spcPts val="600"/>
              </a:spcBef>
            </a:pPr>
            <a:r>
              <a:rPr lang="de-DE" dirty="0"/>
              <a:t>www.NABU-Waldinstitut-Blankenburg.de</a:t>
            </a:r>
          </a:p>
          <a:p>
            <a:pPr>
              <a:spcBef>
                <a:spcPts val="600"/>
              </a:spcBef>
            </a:pPr>
            <a:r>
              <a:rPr lang="de-DE" dirty="0"/>
              <a:t>www.Nachhaltigkeitslabor-Wald.de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068616-B4F2-ECE1-2526-4B7D0692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"Liebe ist niemals ohne Schmerz",</a:t>
            </a:r>
            <a:br>
              <a:rPr lang="de-DE" dirty="0"/>
            </a:br>
            <a:r>
              <a:rPr lang="de-DE" dirty="0"/>
              <a:t>sagte der Hase und umarmte den Igel.</a:t>
            </a:r>
            <a:br>
              <a:rPr lang="de-DE" dirty="0"/>
            </a:br>
            <a:r>
              <a:rPr lang="de-DE" sz="2000" b="0" i="1" dirty="0"/>
              <a:t>Bob Marley</a:t>
            </a:r>
            <a:endParaRPr lang="de-DE" b="0" i="1" dirty="0"/>
          </a:p>
        </p:txBody>
      </p:sp>
    </p:spTree>
    <p:extLst>
      <p:ext uri="{BB962C8B-B14F-4D97-AF65-F5344CB8AC3E}">
        <p14:creationId xmlns:p14="http://schemas.microsoft.com/office/powerpoint/2010/main" val="159083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DE" dirty="0"/>
              <a:t>Wer bin ich?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33660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Ich bin klein, doch nicht das kleinste aller Tiere.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Von November bis März sieht man mich selten, denn Winterschlaf ist für mich Pflicht.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Mit Freuden mache ich mich über Käfer und Würmer her.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Im Herbst bin ich nicht schwer zu finden, doch ich verstecke mich gern unter Ästen und Laub.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Bei Gefahr kugele ich mich ein und bin durch mein Stachelkleid geschützt.</a:t>
            </a:r>
          </a:p>
          <a:p>
            <a:endParaRPr lang="de-DE" dirty="0"/>
          </a:p>
        </p:txBody>
      </p:sp>
      <p:pic>
        <p:nvPicPr>
          <p:cNvPr id="9" name="Inhaltsplatzhalter 8" descr="Ein Bild, das draußen, Gras, Säugetier, Baum enthält.&#10;&#10;Automatisch generierte Beschreibung">
            <a:extLst>
              <a:ext uri="{FF2B5EF4-FFF2-40B4-BE49-F238E27FC236}">
                <a16:creationId xmlns:a16="http://schemas.microsoft.com/office/drawing/2014/main" id="{5C1B0E79-89DA-631A-CDB2-5635B053D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6271" b="-1"/>
          <a:stretch/>
        </p:blipFill>
        <p:spPr>
          <a:xfrm>
            <a:off x="4648200" y="1080000"/>
            <a:ext cx="4038600" cy="3366000"/>
          </a:xfr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Tag, Datum</a:t>
            </a:r>
            <a:endParaRPr lang="de-DE" dirty="0"/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E7659A4A-E6BD-C0F9-ED29-6DE5C7AB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009" y="4906800"/>
            <a:ext cx="4399200" cy="180000"/>
          </a:xfrm>
        </p:spPr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57200" y="4446000"/>
            <a:ext cx="4039200" cy="21600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4647600" y="4446000"/>
            <a:ext cx="4039200" cy="216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Foto: NABU/Andreas </a:t>
            </a:r>
            <a:r>
              <a:rPr lang="de-DE" dirty="0" err="1">
                <a:solidFill>
                  <a:schemeClr val="accent6"/>
                </a:solidFill>
              </a:rPr>
              <a:t>Bobanac</a:t>
            </a:r>
            <a:endParaRPr lang="de-DE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3ED798-42D5-D89F-D7F6-F6313CD2FD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44802F0-C64D-FF6D-3342-C0EC1D76DDC9}"/>
              </a:ext>
            </a:extLst>
          </p:cNvPr>
          <p:cNvSpPr txBox="1"/>
          <p:nvPr/>
        </p:nvSpPr>
        <p:spPr>
          <a:xfrm>
            <a:off x="4391964" y="776942"/>
            <a:ext cx="3096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chemeClr val="bg1"/>
                </a:solidFill>
              </a:rPr>
              <a:t>Wildtier des Jahres 2024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15" name="Bildplatzhalter 14" descr="Ein Bild, das Säugetier, Igel, draußen, Wildleben enthält.&#10;&#10;KI-generierte Inhalte können fehlerhaft sein.">
            <a:extLst>
              <a:ext uri="{FF2B5EF4-FFF2-40B4-BE49-F238E27FC236}">
                <a16:creationId xmlns:a16="http://schemas.microsoft.com/office/drawing/2014/main" id="{3FBE6874-1C15-71BD-5B14-6E13C31B8B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2" b="107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241CBB6-3B4A-A17B-10A9-84625A5FD0B0}"/>
              </a:ext>
            </a:extLst>
          </p:cNvPr>
          <p:cNvSpPr txBox="1"/>
          <p:nvPr/>
        </p:nvSpPr>
        <p:spPr>
          <a:xfrm>
            <a:off x="4391964" y="17632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>
                <a:solidFill>
                  <a:schemeClr val="bg1"/>
                </a:solidFill>
              </a:rPr>
              <a:t>Wildtier des Jahres 2024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7" name="Textplatzhalter 17">
            <a:extLst>
              <a:ext uri="{FF2B5EF4-FFF2-40B4-BE49-F238E27FC236}">
                <a16:creationId xmlns:a16="http://schemas.microsoft.com/office/drawing/2014/main" id="{1923C616-9AC8-FB00-46D8-2DB16E9AB398}"/>
              </a:ext>
            </a:extLst>
          </p:cNvPr>
          <p:cNvSpPr txBox="1">
            <a:spLocks/>
          </p:cNvSpPr>
          <p:nvPr/>
        </p:nvSpPr>
        <p:spPr>
          <a:xfrm>
            <a:off x="4647600" y="4446000"/>
            <a:ext cx="4039200" cy="216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 lnSpcReduction="10000"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Foto: NABU/Bernd Kunz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Stationen in Kleingruppen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Projekttag zu Nachhaltigkeit und Naturschutz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457199" y="2376000"/>
            <a:ext cx="1893919" cy="447774"/>
          </a:xfrm>
        </p:spPr>
        <p:txBody>
          <a:bodyPr anchor="ctr"/>
          <a:lstStyle/>
          <a:p>
            <a:pPr algn="ctr"/>
            <a:r>
              <a:rPr lang="de-DE" b="1" dirty="0"/>
              <a:t>Station: Allgemeinwissen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2574793" y="2376000"/>
            <a:ext cx="1888220" cy="447774"/>
          </a:xfrm>
        </p:spPr>
        <p:txBody>
          <a:bodyPr anchor="ctr" anchorCtr="1"/>
          <a:lstStyle/>
          <a:p>
            <a:r>
              <a:rPr lang="de-DE" b="1" dirty="0"/>
              <a:t>Station: Jahr des Igels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4690447" y="2377066"/>
            <a:ext cx="1888220" cy="434533"/>
          </a:xfrm>
        </p:spPr>
        <p:txBody>
          <a:bodyPr anchor="ctr"/>
          <a:lstStyle/>
          <a:p>
            <a:pPr algn="ctr"/>
            <a:r>
              <a:rPr lang="de-DE" b="1" dirty="0"/>
              <a:t>Station: Gefährdung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6804447" y="2377067"/>
            <a:ext cx="1888220" cy="434533"/>
          </a:xfrm>
        </p:spPr>
        <p:txBody>
          <a:bodyPr anchor="ctr"/>
          <a:lstStyle/>
          <a:p>
            <a:pPr algn="ctr"/>
            <a:r>
              <a:rPr lang="de-DE" b="1" dirty="0"/>
              <a:t>Station: Igel Basteln</a:t>
            </a:r>
          </a:p>
        </p:txBody>
      </p:sp>
      <p:pic>
        <p:nvPicPr>
          <p:cNvPr id="61" name="Bildplatzhalter 60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 b="3494"/>
          <a:stretch/>
        </p:blipFill>
        <p:spPr/>
      </p:pic>
      <p:pic>
        <p:nvPicPr>
          <p:cNvPr id="2050" name="Picture 2" descr="Igel, Sonnenuntergang, Wiese, Tiere">
            <a:extLst>
              <a:ext uri="{FF2B5EF4-FFF2-40B4-BE49-F238E27FC236}">
                <a16:creationId xmlns:a16="http://schemas.microsoft.com/office/drawing/2014/main" id="{FDC10DED-E3A4-EB87-7C1E-3918EBE20011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" y="2925000"/>
            <a:ext cx="1890000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gel, Natur, Tier, Figur, Lustig">
            <a:extLst>
              <a:ext uri="{FF2B5EF4-FFF2-40B4-BE49-F238E27FC236}">
                <a16:creationId xmlns:a16="http://schemas.microsoft.com/office/drawing/2014/main" id="{80804BA4-0822-E0F1-8DC2-5FDF670A67ED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00" y="2925000"/>
            <a:ext cx="1890000" cy="1170000"/>
          </a:xfrm>
          <a:prstGeom prst="rect">
            <a:avLst/>
          </a:prstGeom>
          <a:noFill/>
          <a:ln>
            <a:solidFill>
              <a:srgbClr val="86846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gel, Wilde Tiere, Auf Nahrungssuche">
            <a:extLst>
              <a:ext uri="{FF2B5EF4-FFF2-40B4-BE49-F238E27FC236}">
                <a16:creationId xmlns:a16="http://schemas.microsoft.com/office/drawing/2014/main" id="{BF6E8D57-ECDB-01E1-3463-CFC90BC8E6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00" y="2926800"/>
            <a:ext cx="1890000" cy="11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Säugetier, Igel, draußen, Wildleben enthält.&#10;&#10;KI-generierte Inhalte können fehlerhaft sein.">
            <a:extLst>
              <a:ext uri="{FF2B5EF4-FFF2-40B4-BE49-F238E27FC236}">
                <a16:creationId xmlns:a16="http://schemas.microsoft.com/office/drawing/2014/main" id="{963EFD54-8F50-73AC-15B4-4EC2410F4E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92" y="1080000"/>
            <a:ext cx="1767888" cy="1170000"/>
          </a:xfrm>
          <a:prstGeom prst="rect">
            <a:avLst/>
          </a:prstGeom>
        </p:spPr>
      </p:pic>
      <p:pic>
        <p:nvPicPr>
          <p:cNvPr id="10" name="Bildplatzhalter 9" descr="Ein Bild, das Säugetier, Igel, draußen, Wildleben enthält.&#10;&#10;KI-generierte Inhalte können fehlerhaft sein.">
            <a:extLst>
              <a:ext uri="{FF2B5EF4-FFF2-40B4-BE49-F238E27FC236}">
                <a16:creationId xmlns:a16="http://schemas.microsoft.com/office/drawing/2014/main" id="{E303E087-DF14-4ACA-C8B3-99319FBABE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" b="31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A59D2B73-366A-A790-1832-9A491839283F}"/>
              </a:ext>
            </a:extLst>
          </p:cNvPr>
          <p:cNvSpPr txBox="1">
            <a:spLocks/>
          </p:cNvSpPr>
          <p:nvPr/>
        </p:nvSpPr>
        <p:spPr>
          <a:xfrm>
            <a:off x="3131840" y="2070000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NABU/Bernd Kunz</a:t>
            </a:r>
          </a:p>
        </p:txBody>
      </p:sp>
      <p:pic>
        <p:nvPicPr>
          <p:cNvPr id="22" name="Bildplatzhalter 21" descr="Ein Bild, das Säugetier, Igel, draußen, Landtier enthält.&#10;&#10;KI-generierte Inhalte können fehlerhaft sein.">
            <a:extLst>
              <a:ext uri="{FF2B5EF4-FFF2-40B4-BE49-F238E27FC236}">
                <a16:creationId xmlns:a16="http://schemas.microsoft.com/office/drawing/2014/main" id="{4A1DFE1B-90C1-1DE4-3617-5B7D4AFEA7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b="34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" name="Textplatzhalter 17">
            <a:extLst>
              <a:ext uri="{FF2B5EF4-FFF2-40B4-BE49-F238E27FC236}">
                <a16:creationId xmlns:a16="http://schemas.microsoft.com/office/drawing/2014/main" id="{6B2BFA59-2F39-89A0-7D14-DD357EE5670B}"/>
              </a:ext>
            </a:extLst>
          </p:cNvPr>
          <p:cNvSpPr txBox="1">
            <a:spLocks/>
          </p:cNvSpPr>
          <p:nvPr/>
        </p:nvSpPr>
        <p:spPr>
          <a:xfrm>
            <a:off x="1019945" y="2054264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Jan Piecha</a:t>
            </a:r>
          </a:p>
        </p:txBody>
      </p:sp>
      <p:pic>
        <p:nvPicPr>
          <p:cNvPr id="28" name="Grafik 27" descr="Ein Bild, das Säugetier, draußen, Gras, Igel enthält.&#10;&#10;KI-generierte Inhalte können fehlerhaft sein.">
            <a:extLst>
              <a:ext uri="{FF2B5EF4-FFF2-40B4-BE49-F238E27FC236}">
                <a16:creationId xmlns:a16="http://schemas.microsoft.com/office/drawing/2014/main" id="{87E0C830-2595-A38B-F757-7FA85ED44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7897"/>
          <a:stretch>
            <a:fillRect/>
          </a:stretch>
        </p:blipFill>
        <p:spPr>
          <a:xfrm>
            <a:off x="2574792" y="2923674"/>
            <a:ext cx="1889207" cy="1170000"/>
          </a:xfrm>
          <a:prstGeom prst="rect">
            <a:avLst/>
          </a:prstGeom>
        </p:spPr>
      </p:pic>
      <p:sp>
        <p:nvSpPr>
          <p:cNvPr id="29" name="Textplatzhalter 17">
            <a:extLst>
              <a:ext uri="{FF2B5EF4-FFF2-40B4-BE49-F238E27FC236}">
                <a16:creationId xmlns:a16="http://schemas.microsoft.com/office/drawing/2014/main" id="{C952BEBF-7A52-681A-63C3-B008C7370E84}"/>
              </a:ext>
            </a:extLst>
          </p:cNvPr>
          <p:cNvSpPr txBox="1">
            <a:spLocks/>
          </p:cNvSpPr>
          <p:nvPr/>
        </p:nvSpPr>
        <p:spPr>
          <a:xfrm>
            <a:off x="3131840" y="3883500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Roger </a:t>
            </a:r>
            <a:r>
              <a:rPr lang="de-DE" sz="800" dirty="0" err="1">
                <a:solidFill>
                  <a:schemeClr val="bg1"/>
                </a:solidFill>
              </a:rPr>
              <a:t>Cornitzius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1" name="Grafik 30" descr="Ein Bild, das Säugetier, Igel, Gras, draußen enthält.&#10;&#10;KI-generierte Inhalte können fehlerhaft sein.">
            <a:extLst>
              <a:ext uri="{FF2B5EF4-FFF2-40B4-BE49-F238E27FC236}">
                <a16:creationId xmlns:a16="http://schemas.microsoft.com/office/drawing/2014/main" id="{42F909CE-86F5-5AC5-E20C-A6BCCE3179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6"/>
          <a:stretch>
            <a:fillRect/>
          </a:stretch>
        </p:blipFill>
        <p:spPr>
          <a:xfrm>
            <a:off x="459356" y="2909238"/>
            <a:ext cx="1884245" cy="1184436"/>
          </a:xfrm>
          <a:prstGeom prst="rect">
            <a:avLst/>
          </a:prstGeom>
        </p:spPr>
      </p:pic>
      <p:sp>
        <p:nvSpPr>
          <p:cNvPr id="32" name="Textplatzhalter 17">
            <a:extLst>
              <a:ext uri="{FF2B5EF4-FFF2-40B4-BE49-F238E27FC236}">
                <a16:creationId xmlns:a16="http://schemas.microsoft.com/office/drawing/2014/main" id="{081CF31A-1DBB-BA16-8218-80F18922972E}"/>
              </a:ext>
            </a:extLst>
          </p:cNvPr>
          <p:cNvSpPr txBox="1">
            <a:spLocks/>
          </p:cNvSpPr>
          <p:nvPr/>
        </p:nvSpPr>
        <p:spPr>
          <a:xfrm>
            <a:off x="1062114" y="3883500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Roger </a:t>
            </a:r>
            <a:r>
              <a:rPr lang="de-DE" sz="800" dirty="0" err="1">
                <a:solidFill>
                  <a:schemeClr val="bg1"/>
                </a:solidFill>
              </a:rPr>
              <a:t>Cornitzius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4" name="Grafik 33" descr="Ein Bild, das Dunkelheit, Nacht, Schwarz, Schwarzweiß enthält.&#10;&#10;KI-generierte Inhalte können fehlerhaft sein.">
            <a:extLst>
              <a:ext uri="{FF2B5EF4-FFF2-40B4-BE49-F238E27FC236}">
                <a16:creationId xmlns:a16="http://schemas.microsoft.com/office/drawing/2014/main" id="{107030A7-7F61-BED8-612D-4AC059F692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/>
          <a:stretch>
            <a:fillRect/>
          </a:stretch>
        </p:blipFill>
        <p:spPr>
          <a:xfrm>
            <a:off x="4690801" y="2923290"/>
            <a:ext cx="1894905" cy="1170384"/>
          </a:xfrm>
          <a:prstGeom prst="rect">
            <a:avLst/>
          </a:prstGeom>
        </p:spPr>
      </p:pic>
      <p:sp>
        <p:nvSpPr>
          <p:cNvPr id="35" name="Textplatzhalter 17">
            <a:extLst>
              <a:ext uri="{FF2B5EF4-FFF2-40B4-BE49-F238E27FC236}">
                <a16:creationId xmlns:a16="http://schemas.microsoft.com/office/drawing/2014/main" id="{4F6802CA-B5FE-D061-7CDB-6C3FC871605C}"/>
              </a:ext>
            </a:extLst>
          </p:cNvPr>
          <p:cNvSpPr txBox="1">
            <a:spLocks/>
          </p:cNvSpPr>
          <p:nvPr/>
        </p:nvSpPr>
        <p:spPr>
          <a:xfrm>
            <a:off x="5245542" y="3850137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NABU/ Jan Piecha </a:t>
            </a:r>
          </a:p>
        </p:txBody>
      </p:sp>
      <p:pic>
        <p:nvPicPr>
          <p:cNvPr id="41" name="Bildplatzhalter 40" descr="Ein Bild, das Igel, Säugetier, draußen, Gras enthält.&#10;&#10;KI-generierte Inhalte können fehlerhaft sein.">
            <a:extLst>
              <a:ext uri="{FF2B5EF4-FFF2-40B4-BE49-F238E27FC236}">
                <a16:creationId xmlns:a16="http://schemas.microsoft.com/office/drawing/2014/main" id="{AD54C230-D0BD-C275-0FDA-235E8C8E05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86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E7FC9620-2314-5E9C-C03F-5CCCF1B0228F}"/>
              </a:ext>
            </a:extLst>
          </p:cNvPr>
          <p:cNvSpPr txBox="1">
            <a:spLocks/>
          </p:cNvSpPr>
          <p:nvPr/>
        </p:nvSpPr>
        <p:spPr>
          <a:xfrm>
            <a:off x="5253611" y="2027767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Roger </a:t>
            </a:r>
            <a:r>
              <a:rPr lang="de-DE" sz="800" dirty="0" err="1">
                <a:solidFill>
                  <a:schemeClr val="bg1"/>
                </a:solidFill>
              </a:rPr>
              <a:t>Cornitzius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3" grpId="0" build="p"/>
      <p:bldP spid="29" grpId="0" build="p"/>
      <p:bldP spid="32" grpId="0" build="p"/>
      <p:bldP spid="35" grpId="0" build="p"/>
      <p:bldP spid="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F112DE6-87B5-BA3C-9268-8776E3E0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Station: Allgemeinwissen</a:t>
            </a:r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BD5D42EC-C096-9A4D-1A78-344B6E90A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91630"/>
            <a:ext cx="4038600" cy="2954370"/>
          </a:xfrm>
        </p:spPr>
        <p:txBody>
          <a:bodyPr numCol="2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Insektenfressern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Würmer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nicht füttern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Katzenfutter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nachtaktive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Winterschlaf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Laubhaufen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24-28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1500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2-7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blind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weichen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die Igelmutter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Stacheln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Feinden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Mensch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Verkehr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Mähroboter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aufgeräumte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gefährdet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351D14-430E-FD01-E439-8D132CC4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E7A66E-5916-8F58-0677-86D7D39E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E70D37-F54C-E4AB-FB0B-D951E6EB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BEEFA9E-FF1A-CF61-DD19-FB7C83CE9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2EB4878-40A0-D427-55AD-6F35FAFF8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6" name="Inhaltsplatzhalter 25" descr="Ein Bild, das Säugetier, Igel, draußen, Gras enthält.&#10;&#10;Automatisch generierte Beschreibung">
            <a:extLst>
              <a:ext uri="{FF2B5EF4-FFF2-40B4-BE49-F238E27FC236}">
                <a16:creationId xmlns:a16="http://schemas.microsoft.com/office/drawing/2014/main" id="{7816BE9D-A2F6-0315-7836-5E670349A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308"/>
            <a:ext cx="4038600" cy="2363471"/>
          </a:xfr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E88B0D0E-102A-F226-CC52-94B8EADCB572}"/>
              </a:ext>
            </a:extLst>
          </p:cNvPr>
          <p:cNvSpPr txBox="1"/>
          <p:nvPr/>
        </p:nvSpPr>
        <p:spPr>
          <a:xfrm>
            <a:off x="457200" y="1080000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1) </a:t>
            </a:r>
            <a:r>
              <a:rPr lang="de-DE" sz="15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Beschrifte Augen, Ohren und Nase des Igels.</a:t>
            </a:r>
            <a:endParaRPr lang="de-DE" sz="15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1652732-351D-A521-C8FA-96EE19A1C44C}"/>
              </a:ext>
            </a:extLst>
          </p:cNvPr>
          <p:cNvSpPr txBox="1"/>
          <p:nvPr/>
        </p:nvSpPr>
        <p:spPr>
          <a:xfrm>
            <a:off x="4647600" y="1077271"/>
            <a:ext cx="403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/>
              <a:t>2) Fülle den Lückentext.</a:t>
            </a:r>
            <a:endParaRPr lang="de-DE" sz="1500" dirty="0"/>
          </a:p>
        </p:txBody>
      </p:sp>
      <p:sp>
        <p:nvSpPr>
          <p:cNvPr id="2" name="Textplatzhalter 17">
            <a:extLst>
              <a:ext uri="{FF2B5EF4-FFF2-40B4-BE49-F238E27FC236}">
                <a16:creationId xmlns:a16="http://schemas.microsoft.com/office/drawing/2014/main" id="{812C6B21-BD54-B839-6BEC-3102ACEF358C}"/>
              </a:ext>
            </a:extLst>
          </p:cNvPr>
          <p:cNvSpPr txBox="1">
            <a:spLocks/>
          </p:cNvSpPr>
          <p:nvPr/>
        </p:nvSpPr>
        <p:spPr>
          <a:xfrm>
            <a:off x="3123022" y="3694990"/>
            <a:ext cx="1372778" cy="18000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800" dirty="0">
                <a:solidFill>
                  <a:schemeClr val="bg1"/>
                </a:solidFill>
              </a:rPr>
              <a:t>Foto: Marc Scharping</a:t>
            </a:r>
          </a:p>
        </p:txBody>
      </p:sp>
    </p:spTree>
    <p:extLst>
      <p:ext uri="{BB962C8B-B14F-4D97-AF65-F5344CB8AC3E}">
        <p14:creationId xmlns:p14="http://schemas.microsoft.com/office/powerpoint/2010/main" val="37557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Ein Bild, das Text, Diagramm, Kreis, Reihe enthält.&#10;&#10;Automatisch generierte Beschreibung">
            <a:extLst>
              <a:ext uri="{FF2B5EF4-FFF2-40B4-BE49-F238E27FC236}">
                <a16:creationId xmlns:a16="http://schemas.microsoft.com/office/drawing/2014/main" id="{712F0D9D-D1F6-1022-F580-6F526C3664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08380" y="410734"/>
            <a:ext cx="4327239" cy="4322032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718801-6D65-D543-970D-243C2007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0000" y="4906800"/>
            <a:ext cx="2160000" cy="18000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dirty="0"/>
              <a:t>Tag, Datum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BC97C5-C29C-9817-94A3-39048E71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7009" y="4906800"/>
            <a:ext cx="43992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/>
              <a:t>Projekttag zu Nachhaltigkeit und Naturschutz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57A2E3-270E-881A-7EA9-BFFB417C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000" y="4906800"/>
            <a:ext cx="5148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26C6B8-7DF4-4F01-8878-A6272B56DAC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79FAF-A7F5-64F1-54E6-CEB59AFC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774000"/>
          </a:xfrm>
        </p:spPr>
        <p:txBody>
          <a:bodyPr anchor="b">
            <a:normAutofit/>
          </a:bodyPr>
          <a:lstStyle/>
          <a:p>
            <a:r>
              <a:rPr lang="de-AT" dirty="0"/>
              <a:t>Station: Jahr des Igels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8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AAC8E39-7D00-0238-7D2D-74D6F8B5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Station: Gefährdung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3D37440-26E1-DE21-9123-6FCAD752BF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1) Nenne Feinde des Igels.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Dachs, Hund, Katze,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Eulen, Greifvögel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i="1" dirty="0"/>
              <a:t>Mensch: Mähroboter, Verkehr, …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F0ACD8C-880B-CF58-593D-A9F15FD39C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2) Wieso steht der Igel auf der internationalen Roten Liste?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stetiger Rückgang der Igelpopulation in den letzten Jahrzehnten in Europa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dauerhafter und fortwährender Verlust von Lebensraum</a:t>
            </a:r>
            <a:endParaRPr lang="de-DE" sz="1400" dirty="0"/>
          </a:p>
          <a:p>
            <a:r>
              <a:rPr lang="de-DE" dirty="0"/>
              <a:t>3) Wie können wir Igel schützen?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kein Einsatz von Dünger und Insektiziden im eigenen Garten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Laub im Garten belassen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geringerer Einsatz von Mährobotern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/>
              <a:t>hochwertiges Katzenfutter und frisches Wasser bereitstellen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de-DE" sz="1400" i="1" dirty="0" err="1"/>
              <a:t>Igelhaus</a:t>
            </a:r>
            <a:r>
              <a:rPr lang="de-DE" sz="1400" i="1" dirty="0"/>
              <a:t> bauen und in den Garten stellen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94CC71-6C26-43E7-FFA9-66DDE443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638681-1B18-446C-EFF3-83EE91436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Projekttag zu Nachhaltigkeit und Naturschutz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59B88-9846-8A2C-2C59-70FAD1B1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7B9E-10CE-43F7-B1C0-FF2E876F370F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2" name="Grafik 11" descr="Ein Bild, das draußen, gefäßlose Landpflanze, Landpflanze, Gefäßpflanze enthält.&#10;&#10;Automatisch generierte Beschreibung">
            <a:extLst>
              <a:ext uri="{FF2B5EF4-FFF2-40B4-BE49-F238E27FC236}">
                <a16:creationId xmlns:a16="http://schemas.microsoft.com/office/drawing/2014/main" id="{9F300ECA-0F32-122A-8BD7-24DFED46B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20744" r="24586" b="20360"/>
          <a:stretch/>
        </p:blipFill>
        <p:spPr>
          <a:xfrm>
            <a:off x="611560" y="2296405"/>
            <a:ext cx="3439809" cy="21802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1C7E54-5953-9034-8C50-D247B298F22F}"/>
              </a:ext>
            </a:extLst>
          </p:cNvPr>
          <p:cNvSpPr txBox="1"/>
          <p:nvPr/>
        </p:nvSpPr>
        <p:spPr>
          <a:xfrm>
            <a:off x="571174" y="4446000"/>
            <a:ext cx="167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accent6"/>
                </a:solidFill>
                <a:latin typeface="Source Sans Pro"/>
              </a:rPr>
              <a:t>Foto: NABU/Jan Piecha</a:t>
            </a:r>
            <a:endParaRPr lang="de-DE" sz="12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74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B8892-FB98-0418-9F22-23038F7C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Station: </a:t>
            </a:r>
            <a:r>
              <a:rPr lang="de-AT"/>
              <a:t>Igel basteln</a:t>
            </a:r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2EAE44F-9646-BBAD-4742-E1783AD35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829" y="1254284"/>
            <a:ext cx="5644342" cy="301752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4CCB62-7D6C-DBB3-8080-7EF93B00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BB3382-04B3-D77E-0CE9-565AAB0D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864DC3-2E1A-4D07-203A-C141D7AF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3341510-CE3C-5D9D-641D-E68A617D0D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7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457199" y="1080000"/>
            <a:ext cx="4114801" cy="3366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Gestalte ein Plakat mit Informationen über Igel.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Füge einfache, wichtige Tipps zum Schutz der kleinen Säugetiere hinzu.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Mit welchen Maßnahmen kann JEDE/R zum Schutz beitragen?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Nutze die Lösungen der Stationen.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Tag, 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Projekttag zu Nachhaltigkeit und Naturschutz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C6B8-7DF4-4F01-8878-A6272B56DAC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 im Naturschutz</a:t>
            </a:r>
          </a:p>
        </p:txBody>
      </p:sp>
      <p:pic>
        <p:nvPicPr>
          <p:cNvPr id="4098" name="Picture 2" descr="Ai Generiert, Igel, Aquarell, Kunst">
            <a:extLst>
              <a:ext uri="{FF2B5EF4-FFF2-40B4-BE49-F238E27FC236}">
                <a16:creationId xmlns:a16="http://schemas.microsoft.com/office/drawing/2014/main" id="{31B8C661-9931-7CCD-DA5B-8C6E094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82" y="-3600"/>
            <a:ext cx="3825963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BU-Design">
  <a:themeElements>
    <a:clrScheme name="NABU Farben">
      <a:dk1>
        <a:srgbClr val="292934"/>
      </a:dk1>
      <a:lt1>
        <a:srgbClr val="FFFFFF"/>
      </a:lt1>
      <a:dk2>
        <a:srgbClr val="0068B4"/>
      </a:dk2>
      <a:lt2>
        <a:srgbClr val="E3E2D4"/>
      </a:lt2>
      <a:accent1>
        <a:srgbClr val="008143"/>
      </a:accent1>
      <a:accent2>
        <a:srgbClr val="76B828"/>
      </a:accent2>
      <a:accent3>
        <a:srgbClr val="DD042D"/>
      </a:accent3>
      <a:accent4>
        <a:srgbClr val="EF7C00"/>
      </a:accent4>
      <a:accent5>
        <a:srgbClr val="FFCC00"/>
      </a:accent5>
      <a:accent6>
        <a:srgbClr val="86846B"/>
      </a:accent6>
      <a:hlink>
        <a:srgbClr val="003560"/>
      </a:hlink>
      <a:folHlink>
        <a:srgbClr val="800080"/>
      </a:folHlink>
    </a:clrScheme>
    <a:fontScheme name="NABU-Schrif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9e3a34-4957-4529-9d9a-4272915f6d8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74588C8BB38546AE75D872BA2C8C93" ma:contentTypeVersion="13" ma:contentTypeDescription="Ein neues Dokument erstellen." ma:contentTypeScope="" ma:versionID="58fa37c9045ca77d4e6463c40455d9ba">
  <xsd:schema xmlns:xsd="http://www.w3.org/2001/XMLSchema" xmlns:xs="http://www.w3.org/2001/XMLSchema" xmlns:p="http://schemas.microsoft.com/office/2006/metadata/properties" xmlns:ns2="d79e3a34-4957-4529-9d9a-4272915f6d87" targetNamespace="http://schemas.microsoft.com/office/2006/metadata/properties" ma:root="true" ma:fieldsID="519c4560780a20541f6e37892c909446" ns2:_="">
    <xsd:import namespace="d79e3a34-4957-4529-9d9a-4272915f6d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e3a34-4957-4529-9d9a-4272915f6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e1995c6e-d743-4d98-9217-d92b3435e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CA313-2853-4A51-94F8-4A9E14AFFA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93CAC3-7D62-47A8-98B6-A7903865008F}">
  <ds:schemaRefs>
    <ds:schemaRef ds:uri="http://schemas.microsoft.com/office/2006/metadata/properties"/>
    <ds:schemaRef ds:uri="http://schemas.microsoft.com/office/infopath/2007/PartnerControls"/>
    <ds:schemaRef ds:uri="d79e3a34-4957-4529-9d9a-4272915f6d87"/>
  </ds:schemaRefs>
</ds:datastoreItem>
</file>

<file path=customXml/itemProps3.xml><?xml version="1.0" encoding="utf-8"?>
<ds:datastoreItem xmlns:ds="http://schemas.openxmlformats.org/officeDocument/2006/customXml" ds:itemID="{2AFB921E-8A68-4A8C-81F8-1841CE735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9e3a34-4957-4529-9d9a-4272915f6d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d40dd9b-5f8f-4af8-aee4-bb88fde993a8}" enabled="0" method="" siteId="{ad40dd9b-5f8f-4af8-aee4-bb88fde993a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PowerPoint_16-9(1) (1)</Template>
  <TotalTime>0</TotalTime>
  <Words>691</Words>
  <Application>Microsoft Office PowerPoint</Application>
  <PresentationFormat>Bildschirmpräsentation (16:9)</PresentationFormat>
  <Paragraphs>164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Source Sans Pro</vt:lpstr>
      <vt:lpstr>SourceSansPro-Regular</vt:lpstr>
      <vt:lpstr>Wingdings</vt:lpstr>
      <vt:lpstr>NABU-Design</vt:lpstr>
      <vt:lpstr>NABU-Design</vt:lpstr>
      <vt:lpstr>Projekttag zu Nachhaltigkeit und Naturschutz</vt:lpstr>
      <vt:lpstr>Wer bin ich?</vt:lpstr>
      <vt:lpstr>PowerPoint-Präsentation</vt:lpstr>
      <vt:lpstr>Stationen in Kleingruppen</vt:lpstr>
      <vt:lpstr>Station: Allgemeinwissen</vt:lpstr>
      <vt:lpstr>Station: Jahr des Igels</vt:lpstr>
      <vt:lpstr>Station: Gefährdung</vt:lpstr>
      <vt:lpstr>Station: Igel basteln</vt:lpstr>
      <vt:lpstr>Kommunikation im Naturschutz</vt:lpstr>
      <vt:lpstr>Igelhaus</vt:lpstr>
      <vt:lpstr>Igelhaus – Material</vt:lpstr>
      <vt:lpstr>Igelhaus – 2 Varianten</vt:lpstr>
      <vt:lpstr>Igelhaus</vt:lpstr>
      <vt:lpstr>"Liebe ist niemals ohne Schmerz", sagte der Hase und umarmte den Igel. Bob Marley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Katharina Heimes</dc:creator>
  <dc:description>Präsentationsvorlage (19:9) | Office 2007</dc:description>
  <cp:lastModifiedBy>Daniela Rettenberger</cp:lastModifiedBy>
  <cp:revision>4</cp:revision>
  <dcterms:created xsi:type="dcterms:W3CDTF">2024-09-10T19:33:32Z</dcterms:created>
  <dcterms:modified xsi:type="dcterms:W3CDTF">2026-02-20T12:46:26Z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001-000-001</vt:lpwstr>
  </property>
  <property fmtid="{D5CDD505-2E9C-101B-9397-08002B2CF9AE}" pid="4" name="Erstellt von">
    <vt:lpwstr>office network</vt:lpwstr>
  </property>
  <property fmtid="{D5CDD505-2E9C-101B-9397-08002B2CF9AE}" pid="5" name="Erstellt am">
    <vt:lpwstr>27.11.2014</vt:lpwstr>
  </property>
  <property fmtid="{D5CDD505-2E9C-101B-9397-08002B2CF9AE}" pid="6" name="Autor 1">
    <vt:lpwstr>clemens morfeld</vt:lpwstr>
  </property>
  <property fmtid="{D5CDD505-2E9C-101B-9397-08002B2CF9AE}" pid="7" name="Stand">
    <vt:lpwstr>27.11.2014</vt:lpwstr>
  </property>
  <property fmtid="{D5CDD505-2E9C-101B-9397-08002B2CF9AE}" pid="8" name="ContentTypeId">
    <vt:lpwstr>0x010100B774588C8BB38546AE75D872BA2C8C93</vt:lpwstr>
  </property>
  <property fmtid="{D5CDD505-2E9C-101B-9397-08002B2CF9AE}" pid="9" name="MediaServiceImageTags">
    <vt:lpwstr/>
  </property>
</Properties>
</file>