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Lst>
  <p:notesMasterIdLst>
    <p:notesMasterId r:id="rId36"/>
  </p:notesMasterIdLst>
  <p:sldIdLst>
    <p:sldId id="305" r:id="rId5"/>
    <p:sldId id="317" r:id="rId6"/>
    <p:sldId id="284" r:id="rId7"/>
    <p:sldId id="328" r:id="rId8"/>
    <p:sldId id="320" r:id="rId9"/>
    <p:sldId id="290" r:id="rId10"/>
    <p:sldId id="292" r:id="rId11"/>
    <p:sldId id="312" r:id="rId12"/>
    <p:sldId id="310" r:id="rId13"/>
    <p:sldId id="311" r:id="rId14"/>
    <p:sldId id="294" r:id="rId15"/>
    <p:sldId id="338" r:id="rId16"/>
    <p:sldId id="308" r:id="rId17"/>
    <p:sldId id="318" r:id="rId18"/>
    <p:sldId id="319" r:id="rId19"/>
    <p:sldId id="316" r:id="rId20"/>
    <p:sldId id="333" r:id="rId21"/>
    <p:sldId id="322" r:id="rId22"/>
    <p:sldId id="323" r:id="rId23"/>
    <p:sldId id="329" r:id="rId24"/>
    <p:sldId id="324" r:id="rId25"/>
    <p:sldId id="330" r:id="rId26"/>
    <p:sldId id="331" r:id="rId27"/>
    <p:sldId id="325" r:id="rId28"/>
    <p:sldId id="326" r:id="rId29"/>
    <p:sldId id="332" r:id="rId30"/>
    <p:sldId id="289" r:id="rId31"/>
    <p:sldId id="334" r:id="rId32"/>
    <p:sldId id="335" r:id="rId33"/>
    <p:sldId id="336" r:id="rId34"/>
    <p:sldId id="337" r:id="rId3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795E8FC-FB8C-4206-8AB2-E8994479229A}">
          <p14:sldIdLst>
            <p14:sldId id="305"/>
            <p14:sldId id="317"/>
            <p14:sldId id="284"/>
            <p14:sldId id="328"/>
            <p14:sldId id="320"/>
            <p14:sldId id="290"/>
            <p14:sldId id="292"/>
            <p14:sldId id="312"/>
            <p14:sldId id="310"/>
            <p14:sldId id="311"/>
            <p14:sldId id="294"/>
            <p14:sldId id="338"/>
          </p14:sldIdLst>
        </p14:section>
        <p14:section name="Tasting" id="{154DB55F-7FA9-43E3-A164-279880CF4FF7}">
          <p14:sldIdLst>
            <p14:sldId id="308"/>
            <p14:sldId id="318"/>
            <p14:sldId id="319"/>
            <p14:sldId id="316"/>
            <p14:sldId id="333"/>
          </p14:sldIdLst>
        </p14:section>
        <p14:section name="Rezeptideen" id="{5FE737D4-DCE2-481D-8C86-536A5E86ECAA}">
          <p14:sldIdLst>
            <p14:sldId id="322"/>
            <p14:sldId id="323"/>
            <p14:sldId id="329"/>
            <p14:sldId id="324"/>
            <p14:sldId id="330"/>
            <p14:sldId id="331"/>
            <p14:sldId id="325"/>
            <p14:sldId id="326"/>
            <p14:sldId id="332"/>
          </p14:sldIdLst>
        </p14:section>
        <p14:section name="Abschluss" id="{F6074551-5596-4191-9F13-F2F6021BD7EE}">
          <p14:sldIdLst>
            <p14:sldId id="289"/>
          </p14:sldIdLst>
        </p14:section>
        <p14:section name="Zusatz Geschichte" id="{72A75778-579D-4859-ABDC-62D28CCE7C2F}">
          <p14:sldIdLst>
            <p14:sldId id="334"/>
            <p14:sldId id="335"/>
            <p14:sldId id="336"/>
            <p14:sldId id="337"/>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F1F"/>
    <a:srgbClr val="0068B4"/>
    <a:srgbClr val="868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9432" autoAdjust="0"/>
  </p:normalViewPr>
  <p:slideViewPr>
    <p:cSldViewPr showGuides="1">
      <p:cViewPr>
        <p:scale>
          <a:sx n="85" d="100"/>
          <a:sy n="85" d="100"/>
        </p:scale>
        <p:origin x="952" y="-29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12.02.2026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radener-deele.de/" TargetMode="External"/><Relationship Id="rId3" Type="http://schemas.openxmlformats.org/officeDocument/2006/relationships/hyperlink" Target="https://www.streuobst-chalets.de/" TargetMode="External"/><Relationship Id="rId7" Type="http://schemas.openxmlformats.org/officeDocument/2006/relationships/hyperlink" Target="https://www.geschichtenhof.de/index.php/erlebnisse/uebernachten-im-schaeferwage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ampspace.com/de/s/campspace-in-grauschwitz-sachsen_18873" TargetMode="External"/><Relationship Id="rId5" Type="http://schemas.openxmlformats.org/officeDocument/2006/relationships/hyperlink" Target="https://www.landsichten.de/gastgeber/streuobst-chalets-neukirch-4482/" TargetMode="External"/><Relationship Id="rId10" Type="http://schemas.openxmlformats.org/officeDocument/2006/relationships/hyperlink" Target="https://nomady.camp/cabin/2277/streuobstwiese-mit-countryflair/preview" TargetMode="External"/><Relationship Id="rId4" Type="http://schemas.openxmlformats.org/officeDocument/2006/relationships/hyperlink" Target="https://hinterland.camp/locations/1391" TargetMode="External"/><Relationship Id="rId9" Type="http://schemas.openxmlformats.org/officeDocument/2006/relationships/hyperlink" Target="https://www.naturhaeuschen.de/ferienhaus/70271"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streuobsthof-stoeckl.de/shop" TargetMode="External"/><Relationship Id="rId3" Type="http://schemas.openxmlformats.org/officeDocument/2006/relationships/hyperlink" Target="https://www.pfeffer-land.de/%C3%A4pfel-kaufen/" TargetMode="External"/><Relationship Id="rId7" Type="http://schemas.openxmlformats.org/officeDocument/2006/relationships/hyperlink" Target="https://www.lefers-shop.d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ruebenecker.de/" TargetMode="External"/><Relationship Id="rId5" Type="http://schemas.openxmlformats.org/officeDocument/2006/relationships/hyperlink" Target="https://obstland-ehlers.de/" TargetMode="External"/><Relationship Id="rId10" Type="http://schemas.openxmlformats.org/officeDocument/2006/relationships/hyperlink" Target="https://www.biohof-lecker.de/" TargetMode="External"/><Relationship Id="rId4" Type="http://schemas.openxmlformats.org/officeDocument/2006/relationships/hyperlink" Target="https://www.herzapfelhof.de/" TargetMode="External"/><Relationship Id="rId9" Type="http://schemas.openxmlformats.org/officeDocument/2006/relationships/hyperlink" Target="https://obstbaumschulehoffmann.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bzfe.de/kueche-und-alltag/vom-acker-bis-zum-teller/aepfel/aepfel-von-der-ernte-in-den-handel#:~:text=Import%20von%20%C3%84pfeln,und%20Argentinien%20in%20den%20Superm%C3%A4rkten." TargetMode="External"/><Relationship Id="rId3" Type="http://schemas.openxmlformats.org/officeDocument/2006/relationships/hyperlink" Target="https://www.oekotest.de/essen-trinken/Pestizide-in-der-Schale-Was-Sie-bei-Bananen-und-Aepfeln-beachten-muessen_600783_1.html" TargetMode="External"/><Relationship Id="rId7" Type="http://schemas.openxmlformats.org/officeDocument/2006/relationships/hyperlink" Target="https://www.vzhh.de/themen/lebensmittel-ernaehrung/verschwendung-von-lebensmitteln/mehr-unperfektes-obst-gemuese-bitte#:~:text=Zahlreiche%20selbst%20gesetzte%20Vorgaben%20des,aber%20untergepfl%C3%BCgt%20oder%20anderweitig%20entsorg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ble.de/SharedDocs/Downloads/DE/Ernaehrung-Lebensmittel/Vermarktungsnormen/VermarktungsnormenObstGemuese/Sortenlisten/Aepfel_EU.pdf?__blob=publicationFile&amp;v=2" TargetMode="External"/><Relationship Id="rId5" Type="http://schemas.openxmlformats.org/officeDocument/2006/relationships/hyperlink" Target="https://www.verbraucherzentrale.nrw/wissen/lebensmittel/kennzeichnung-und-inhaltsstoffe/coating-als-schutzschicht-fuer-obst-und-gemuese-44346" TargetMode="External"/><Relationship Id="rId10" Type="http://schemas.openxmlformats.org/officeDocument/2006/relationships/hyperlink" Target="https://www.naturefund.de/projekte/streuobstwiesen_wiesbaden/projektbrief/news/die_apfelsortenvielfalt_auf_unseren_streuobstwiesen" TargetMode="External"/><Relationship Id="rId4" Type="http://schemas.openxmlformats.org/officeDocument/2006/relationships/hyperlink" Target="https://www.aok.de/pk/magazin/ernaehrung/obstgemuese/obst-und-gemuese-richtig-lagern/#:~:text=Dank%20optimaler%20Lagertechnik%20im%20K%C3%BChlhaus,C%20verlieren%2C%20zum%20Beispiel%20Braeburn." TargetMode="External"/><Relationship Id="rId9" Type="http://schemas.openxmlformats.org/officeDocument/2006/relationships/hyperlink" Target="https://www.bund-lemgo.de/apfelallergie.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285750" indent="-285750">
              <a:buFont typeface="Wingdings" panose="05000000000000000000" pitchFamily="2" charset="2"/>
              <a:buChar char="v"/>
            </a:pPr>
            <a:r>
              <a:rPr lang="de-DE" dirty="0"/>
              <a:t>Definition</a:t>
            </a:r>
          </a:p>
          <a:p>
            <a:r>
              <a:rPr lang="de-DE" dirty="0"/>
              <a:t>„flächig angelegte, extensiv genutzte Obstbaumbestände mit mindestens 25 lebenden Bäumen, überwiegend aus Hochstämmen (mindestens 160 cm Stammhöhe), auf Wiesen mit einer Mindestfläche von1500 qm“</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-&gt; Traditioneller Form des Obstanbaus</a:t>
            </a:r>
          </a:p>
        </p:txBody>
      </p:sp>
      <p:sp>
        <p:nvSpPr>
          <p:cNvPr id="4" name="Foliennummernplatzhalter 3"/>
          <p:cNvSpPr>
            <a:spLocks noGrp="1"/>
          </p:cNvSpPr>
          <p:nvPr>
            <p:ph type="sldNum" sz="quarter" idx="10"/>
          </p:nvPr>
        </p:nvSpPr>
        <p:spPr/>
        <p:txBody>
          <a:bodyPr/>
          <a:lstStyle/>
          <a:p>
            <a:fld id="{E7F37B36-256F-44A3-8EB0-0E1FC5470CC3}" type="slidenum">
              <a:rPr lang="de-DE" smtClean="0"/>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65D3-3000-70DF-5153-9336CE6331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8C10D6-6708-6040-B1EC-5920AF9D765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8BD92073-C730-42CA-2AEB-CBACCA6B875F}"/>
              </a:ext>
            </a:extLst>
          </p:cNvPr>
          <p:cNvSpPr>
            <a:spLocks noGrp="1"/>
          </p:cNvSpPr>
          <p:nvPr>
            <p:ph type="body" idx="1"/>
          </p:nvPr>
        </p:nvSpPr>
        <p:spPr/>
        <p:txBody>
          <a:bodyPr>
            <a:normAutofit/>
          </a:bodyPr>
          <a:lstStyle/>
          <a:p>
            <a:r>
              <a:rPr lang="de-AT" b="1" dirty="0"/>
              <a:t>Biodiverser Lebensraum</a:t>
            </a:r>
          </a:p>
          <a:p>
            <a:pPr marL="171450" indent="-171450">
              <a:buFont typeface="Wingdings" panose="05000000000000000000" pitchFamily="2" charset="2"/>
              <a:buChar char="v"/>
            </a:pPr>
            <a:r>
              <a:rPr lang="de-AT" b="0" dirty="0"/>
              <a:t>5.000 Tier- und Pflanzenarten finden einen Lebensraum auf der Streuobstwiese</a:t>
            </a:r>
          </a:p>
          <a:p>
            <a:r>
              <a:rPr lang="de-AT" b="1" dirty="0"/>
              <a:t>Genetisches Reservoir (-&gt; Artenvielfalt)</a:t>
            </a:r>
          </a:p>
          <a:p>
            <a:pPr marL="285750" indent="-285750">
              <a:buFont typeface="Wingdings" panose="05000000000000000000" pitchFamily="2" charset="2"/>
              <a:buChar char="v"/>
            </a:pPr>
            <a:r>
              <a:rPr lang="de-AT" dirty="0"/>
              <a:t> </a:t>
            </a:r>
            <a:r>
              <a:rPr lang="de-DE" dirty="0"/>
              <a:t>zur Erhaltung alter und regionaler Obstsorten.</a:t>
            </a:r>
          </a:p>
          <a:p>
            <a:r>
              <a:rPr lang="de-DE" b="1" dirty="0"/>
              <a:t>Klimaanpassung</a:t>
            </a:r>
          </a:p>
          <a:p>
            <a:pPr marL="285750" indent="-285750">
              <a:buFont typeface="Wingdings" panose="05000000000000000000" pitchFamily="2" charset="2"/>
              <a:buChar char="v"/>
            </a:pPr>
            <a:r>
              <a:rPr lang="de-DE" dirty="0"/>
              <a:t>Vielfalt an Obstsorten mit speziellen Anpassungen an klimatische Bedingungen, Bodenverhältnisse und der Entwicklung von Toleranzen gegenüber bestimmten Krankheiten und Schädlingen.</a:t>
            </a:r>
          </a:p>
          <a:p>
            <a:pPr marL="285750" indent="-285750">
              <a:buFont typeface="Wingdings" panose="05000000000000000000" pitchFamily="2" charset="2"/>
              <a:buChar char="v"/>
            </a:pPr>
            <a:r>
              <a:rPr lang="de-DE" dirty="0"/>
              <a:t>Positiver Einfluss auf das Mikroklima</a:t>
            </a:r>
          </a:p>
          <a:p>
            <a:r>
              <a:rPr lang="de-DE" sz="1200" b="1" i="0" kern="1200" dirty="0">
                <a:solidFill>
                  <a:schemeClr val="tx1"/>
                </a:solidFill>
                <a:effectLst/>
                <a:latin typeface="+mn-lt"/>
                <a:ea typeface="+mn-ea"/>
                <a:cs typeface="+mn-cs"/>
              </a:rPr>
              <a:t>Erholungswert</a:t>
            </a:r>
            <a:endParaRPr lang="de-DE" sz="1200" b="0" i="0" kern="1200" dirty="0">
              <a:solidFill>
                <a:schemeClr val="tx1"/>
              </a:solidFill>
              <a:effectLst/>
              <a:latin typeface="+mn-lt"/>
              <a:ea typeface="+mn-ea"/>
              <a:cs typeface="+mn-cs"/>
            </a:endParaRPr>
          </a:p>
          <a:p>
            <a:pPr marL="171450" indent="-171450">
              <a:buFont typeface="Wingdings" panose="05000000000000000000" pitchFamily="2" charset="2"/>
              <a:buChar char="v"/>
            </a:pPr>
            <a:r>
              <a:rPr lang="de-DE" sz="1200" b="0" i="0" kern="1200" dirty="0">
                <a:solidFill>
                  <a:schemeClr val="tx1"/>
                </a:solidFill>
                <a:effectLst/>
                <a:latin typeface="+mn-lt"/>
                <a:ea typeface="+mn-ea"/>
                <a:cs typeface="+mn-cs"/>
              </a:rPr>
              <a:t>beliebte Naherholungsräume und bieten ganzjährig ein Naturerlebnis durch ihre wechselnden Erscheinungen in allen Jahreszeiten.</a:t>
            </a:r>
          </a:p>
          <a:p>
            <a:r>
              <a:rPr lang="de-DE" sz="1200" b="1" i="0" kern="1200" dirty="0">
                <a:solidFill>
                  <a:schemeClr val="tx1"/>
                </a:solidFill>
                <a:effectLst/>
                <a:latin typeface="+mn-lt"/>
                <a:ea typeface="+mn-ea"/>
                <a:cs typeface="+mn-cs"/>
              </a:rPr>
              <a:t>Regionale Identität</a:t>
            </a:r>
            <a:endParaRPr lang="de-DE" sz="1200" b="0" i="0" kern="1200" dirty="0">
              <a:solidFill>
                <a:schemeClr val="tx1"/>
              </a:solidFill>
              <a:effectLst/>
              <a:latin typeface="+mn-lt"/>
              <a:ea typeface="+mn-ea"/>
              <a:cs typeface="+mn-cs"/>
            </a:endParaRPr>
          </a:p>
          <a:p>
            <a:pPr marL="171450" indent="-171450">
              <a:buFont typeface="Wingdings" panose="05000000000000000000" pitchFamily="2" charset="2"/>
              <a:buChar char="v"/>
            </a:pPr>
            <a:r>
              <a:rPr lang="de-DE" sz="1200" b="0" i="0" kern="1200" dirty="0">
                <a:solidFill>
                  <a:schemeClr val="tx1"/>
                </a:solidFill>
                <a:effectLst/>
                <a:latin typeface="+mn-lt"/>
                <a:ea typeface="+mn-ea"/>
                <a:cs typeface="+mn-cs"/>
              </a:rPr>
              <a:t>Für viele Menschen sind sie ein Stück Heimat und prägen das Landschaftsbild.</a:t>
            </a:r>
          </a:p>
          <a:p>
            <a:r>
              <a:rPr lang="de-DE" b="1" dirty="0"/>
              <a:t>Tourismus</a:t>
            </a:r>
          </a:p>
          <a:p>
            <a:pPr marL="285750" indent="-285750">
              <a:buFont typeface="Wingdings" panose="05000000000000000000" pitchFamily="2" charset="2"/>
              <a:buChar char="v"/>
            </a:pPr>
            <a:r>
              <a:rPr lang="de-DE" dirty="0"/>
              <a:t>Sie prägen traditionelle Landschaftsbilder, fördern den Agrotourismus und steigern den regionalen Wert von Produkten</a:t>
            </a:r>
          </a:p>
          <a:p>
            <a:pPr marL="0" marR="0" indent="0" algn="l" defTabSz="914400" rtl="0" eaLnBrk="1" fontAlgn="auto" latinLnBrk="0" hangingPunct="1">
              <a:lnSpc>
                <a:spcPct val="100000"/>
              </a:lnSpc>
              <a:spcBef>
                <a:spcPts val="0"/>
              </a:spcBef>
              <a:spcAft>
                <a:spcPts val="0"/>
              </a:spcAft>
              <a:buClrTx/>
              <a:buSzTx/>
              <a:buFontTx/>
              <a:buNone/>
              <a:tabLst/>
              <a:defRPr/>
            </a:pPr>
            <a:r>
              <a:rPr lang="de-DE" b="1" dirty="0"/>
              <a:t>Lebensmittelproduktion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de-DE" dirty="0"/>
              <a:t>Förderung der lokalen Produzenten -&gt; Unabhängigkeit von anderen Ländern/Regionen</a:t>
            </a:r>
          </a:p>
        </p:txBody>
      </p:sp>
      <p:sp>
        <p:nvSpPr>
          <p:cNvPr id="4" name="Foliennummernplatzhalter 3">
            <a:extLst>
              <a:ext uri="{FF2B5EF4-FFF2-40B4-BE49-F238E27FC236}">
                <a16:creationId xmlns:a16="http://schemas.microsoft.com/office/drawing/2014/main" id="{602B2CEF-0948-21DA-7733-8B513769B0F9}"/>
              </a:ext>
            </a:extLst>
          </p:cNvPr>
          <p:cNvSpPr>
            <a:spLocks noGrp="1"/>
          </p:cNvSpPr>
          <p:nvPr>
            <p:ph type="sldNum" sz="quarter" idx="10"/>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235120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indent="0">
              <a:buFontTx/>
              <a:buNone/>
            </a:pPr>
            <a:r>
              <a:rPr lang="de-DE" sz="2400" b="1" u="sng" dirty="0"/>
              <a:t>Warum spielen Streuobstwiesen in der modernen Landwirtschaft kaum eine Rolle?</a:t>
            </a:r>
            <a:endParaRPr lang="de-AT" sz="2400" b="1" u="sng" dirty="0"/>
          </a:p>
          <a:p>
            <a:pPr marL="0" indent="0">
              <a:buFontTx/>
              <a:buNone/>
            </a:pPr>
            <a:r>
              <a:rPr lang="de-AT" b="0" u="sng" dirty="0"/>
              <a:t>Problematiken:</a:t>
            </a:r>
          </a:p>
          <a:p>
            <a:pPr marL="171450" indent="-171450">
              <a:buFontTx/>
              <a:buChar char="-"/>
            </a:pPr>
            <a:r>
              <a:rPr lang="de-AT" dirty="0"/>
              <a:t>Aufwändige Baumpflege, regelmäßiger Baumschnitt</a:t>
            </a:r>
          </a:p>
          <a:p>
            <a:pPr marL="171450" indent="-171450">
              <a:buFontTx/>
              <a:buChar char="-"/>
            </a:pPr>
            <a:r>
              <a:rPr lang="de-AT" dirty="0"/>
              <a:t>Schwierige Ernte, da das Obst in großer Höhe hängt</a:t>
            </a:r>
          </a:p>
          <a:p>
            <a:pPr marL="171450" indent="-171450">
              <a:buFontTx/>
              <a:buChar char="-"/>
            </a:pPr>
            <a:r>
              <a:rPr lang="de-AT" dirty="0"/>
              <a:t>Niedrige Erlöse -&gt; oft nur regional Vermarktung</a:t>
            </a:r>
          </a:p>
          <a:p>
            <a:pPr marL="171450" indent="-171450">
              <a:buFontTx/>
              <a:buChar char="-"/>
            </a:pPr>
            <a:r>
              <a:rPr lang="de-DE" dirty="0"/>
              <a:t>Flächenkonkurrenz: hohe Nachfrage nach Flächen für Biogasanlagen, Häuser, etc.</a:t>
            </a:r>
          </a:p>
          <a:p>
            <a:pPr marL="0" indent="0">
              <a:buFontTx/>
              <a:buNone/>
            </a:pPr>
            <a:endParaRPr lang="de-DE" dirty="0"/>
          </a:p>
          <a:p>
            <a:pPr marL="0" indent="0">
              <a:buFontTx/>
              <a:buNone/>
            </a:pPr>
            <a:r>
              <a:rPr lang="de-DE" b="0" u="sng" dirty="0"/>
              <a:t>Ideen:</a:t>
            </a:r>
          </a:p>
          <a:p>
            <a:pPr marL="285750" indent="-285750">
              <a:buFont typeface="Wingdings" panose="05000000000000000000" pitchFamily="2" charset="2"/>
              <a:buChar char="v"/>
            </a:pPr>
            <a:r>
              <a:rPr lang="de-DE" dirty="0"/>
              <a:t>Online-Verkauf + </a:t>
            </a:r>
            <a:r>
              <a:rPr lang="de-DE" dirty="0" err="1"/>
              <a:t>Sortimentsteigerung</a:t>
            </a:r>
            <a:r>
              <a:rPr lang="de-DE" dirty="0"/>
              <a:t> -&gt; Verarbeitete Produkte anbieten</a:t>
            </a:r>
          </a:p>
          <a:p>
            <a:pPr marL="285750" indent="-285750">
              <a:buFont typeface="Wingdings" panose="05000000000000000000" pitchFamily="2" charset="2"/>
              <a:buChar char="v"/>
            </a:pPr>
            <a:r>
              <a:rPr lang="de-DE" dirty="0"/>
              <a:t>Mehrfachnutzung der Fläche</a:t>
            </a:r>
          </a:p>
          <a:p>
            <a:pPr marL="462150" lvl="1" indent="-285750">
              <a:buFont typeface="Wingdings" panose="05000000000000000000" pitchFamily="2" charset="2"/>
              <a:buChar char="v"/>
            </a:pPr>
            <a:r>
              <a:rPr lang="de-DE" dirty="0"/>
              <a:t>Beweidung</a:t>
            </a:r>
          </a:p>
          <a:p>
            <a:pPr marL="462150" lvl="1" indent="-285750">
              <a:buFont typeface="Wingdings" panose="05000000000000000000" pitchFamily="2" charset="2"/>
              <a:buChar char="v"/>
            </a:pPr>
            <a:r>
              <a:rPr lang="de-DE" dirty="0"/>
              <a:t>Tourismus (Übernachtungen auf </a:t>
            </a:r>
            <a:r>
              <a:rPr lang="de-DE"/>
              <a:t>der Streuobstwiese)*</a:t>
            </a:r>
            <a:endParaRPr lang="de-DE" dirty="0"/>
          </a:p>
          <a:p>
            <a:pPr marL="285750" indent="-285750">
              <a:buFont typeface="Wingdings" panose="05000000000000000000" pitchFamily="2" charset="2"/>
              <a:buChar char="v"/>
            </a:pPr>
            <a:r>
              <a:rPr lang="de-DE" dirty="0"/>
              <a:t>Bildung -&gt; positives Bild in der Gesellschaft + Bildung auf den Flächen</a:t>
            </a:r>
          </a:p>
          <a:p>
            <a:pPr marL="285750" indent="-285750">
              <a:buFont typeface="Wingdings" panose="05000000000000000000" pitchFamily="2" charset="2"/>
              <a:buChar char="v"/>
            </a:pPr>
            <a:r>
              <a:rPr lang="de-DE" dirty="0"/>
              <a:t>Erlebnis schaffen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de-DE" dirty="0"/>
              <a:t>Fördermittel/Zuschüsse für Biodiversität</a:t>
            </a:r>
          </a:p>
          <a:p>
            <a:pPr marL="285750" indent="-285750">
              <a:buFont typeface="Wingdings" panose="05000000000000000000" pitchFamily="2" charset="2"/>
              <a:buChar char="v"/>
            </a:pPr>
            <a:endParaRPr lang="de-DE" dirty="0"/>
          </a:p>
          <a:p>
            <a:pPr marL="0" indent="0">
              <a:buFontTx/>
              <a:buNone/>
            </a:pPr>
            <a:endParaRPr lang="de-DE" dirty="0"/>
          </a:p>
          <a:p>
            <a:pPr marL="171450" indent="-171450">
              <a:buFontTx/>
              <a:buChar char="-"/>
            </a:pPr>
            <a:r>
              <a:rPr lang="de-DE" dirty="0"/>
              <a:t>*Beispiele: </a:t>
            </a:r>
            <a:r>
              <a:rPr lang="de-DE" dirty="0">
                <a:hlinkClick r:id="rId3"/>
              </a:rPr>
              <a:t>Urlaub auf dem Bauernhof | Streuobst Chalets</a:t>
            </a:r>
            <a:r>
              <a:rPr lang="de-DE" dirty="0"/>
              <a:t>; </a:t>
            </a:r>
            <a:r>
              <a:rPr lang="de-DE" dirty="0">
                <a:hlinkClick r:id="rId4"/>
              </a:rPr>
              <a:t>Villa Wölkchen -Zelten auf der Streuobstwiese</a:t>
            </a:r>
            <a:r>
              <a:rPr lang="de-DE" dirty="0"/>
              <a:t>; </a:t>
            </a:r>
            <a:r>
              <a:rPr lang="de-DE" dirty="0">
                <a:hlinkClick r:id="rId5"/>
              </a:rPr>
              <a:t>Streuobst-Chalets - Neukirch, Baden-Württemberg</a:t>
            </a:r>
            <a:r>
              <a:rPr lang="de-DE" dirty="0"/>
              <a:t>; </a:t>
            </a:r>
            <a:r>
              <a:rPr lang="de-DE" dirty="0" err="1">
                <a:hlinkClick r:id="rId6"/>
              </a:rPr>
              <a:t>Campspace</a:t>
            </a:r>
            <a:r>
              <a:rPr lang="de-DE" dirty="0">
                <a:hlinkClick r:id="rId6"/>
              </a:rPr>
              <a:t> in Grauschwitz, Sachsen</a:t>
            </a:r>
            <a:r>
              <a:rPr lang="de-DE" dirty="0"/>
              <a:t>; </a:t>
            </a:r>
            <a:r>
              <a:rPr lang="de-DE" dirty="0">
                <a:hlinkClick r:id="rId7"/>
              </a:rPr>
              <a:t>Übernachten im Schäferwagen</a:t>
            </a:r>
            <a:r>
              <a:rPr lang="de-DE" dirty="0"/>
              <a:t>; </a:t>
            </a:r>
            <a:r>
              <a:rPr lang="de-DE" dirty="0" err="1">
                <a:hlinkClick r:id="rId8"/>
              </a:rPr>
              <a:t>Radener</a:t>
            </a:r>
            <a:r>
              <a:rPr lang="de-DE" dirty="0">
                <a:hlinkClick r:id="rId8"/>
              </a:rPr>
              <a:t> Deele - Das Gasthaus im Grünen</a:t>
            </a:r>
            <a:r>
              <a:rPr lang="de-DE" dirty="0"/>
              <a:t>; </a:t>
            </a:r>
            <a:r>
              <a:rPr lang="de-DE" dirty="0">
                <a:hlinkClick r:id="rId9"/>
              </a:rPr>
              <a:t>Naturhäuschen 70271 - Ferienhaus in Ronnenberg | Naturhäuschen.de</a:t>
            </a:r>
            <a:r>
              <a:rPr lang="de-DE" dirty="0"/>
              <a:t>; </a:t>
            </a:r>
            <a:r>
              <a:rPr lang="de-DE" dirty="0">
                <a:hlinkClick r:id="rId10"/>
              </a:rPr>
              <a:t>Streuobstwiese mit Countryflair | </a:t>
            </a:r>
            <a:r>
              <a:rPr lang="de-DE" dirty="0" err="1">
                <a:hlinkClick r:id="rId10"/>
              </a:rPr>
              <a:t>Nomady</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60768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Für das Tasting werden mindestens 3 verschiedene Apfelsorten, besser 6 benötigt.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5 Streuobstsorten + 1 Supermarksorte: Pink Lady® oder Golden </a:t>
            </a:r>
            <a:r>
              <a:rPr lang="de-AT" dirty="0" err="1"/>
              <a:t>Delicious</a:t>
            </a:r>
            <a:r>
              <a:rPr lang="de-AT" dirty="0"/>
              <a:t> oder </a:t>
            </a:r>
            <a:r>
              <a:rPr lang="de-AT" dirty="0" err="1"/>
              <a:t>Granny</a:t>
            </a:r>
            <a:r>
              <a:rPr lang="de-AT" dirty="0"/>
              <a:t> Smith</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Beim Tasting sollte pro Kind mind. ¼ pro Apfel zur Verfügung stehen -&gt; bei 20 </a:t>
            </a:r>
            <a:r>
              <a:rPr lang="de-AT" dirty="0" err="1"/>
              <a:t>SuS</a:t>
            </a:r>
            <a:r>
              <a:rPr lang="de-AT" dirty="0"/>
              <a:t> bedeutet das pro Sorte werden 5 Äpfel benötigt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AT" u="sng" dirty="0"/>
              <a:t>Einkauf von Streuobst:</a:t>
            </a:r>
          </a:p>
          <a:p>
            <a:r>
              <a:rPr lang="de-AT" dirty="0"/>
              <a:t>Streuobstsorten gibt es am ehesten in Hofläden </a:t>
            </a:r>
            <a:r>
              <a:rPr lang="de-AT"/>
              <a:t>oder Wochenmärkten </a:t>
            </a:r>
            <a:r>
              <a:rPr lang="de-AT" dirty="0"/>
              <a:t>(Überblick einiger Verkäufe </a:t>
            </a:r>
            <a:r>
              <a:rPr lang="de-DE" dirty="0">
                <a:hlinkClick r:id="rId3"/>
              </a:rPr>
              <a:t>Äpfel kaufen - Carina Pfeffer</a:t>
            </a:r>
            <a:r>
              <a:rPr lang="de-DE" dirty="0"/>
              <a:t>)</a:t>
            </a:r>
            <a:r>
              <a:rPr lang="de-AT" dirty="0"/>
              <a:t>, oder manchmal gibt es auch die Möglichkeit auf Streuobstwiesen pflücken zu gehen (das wäre ein tolles Erlebnis für die Klasse)</a:t>
            </a:r>
          </a:p>
          <a:p>
            <a:r>
              <a:rPr lang="de-AT" dirty="0"/>
              <a:t>Alternativ: online-Bestellungen bei folgenden Adressen möglich (Vollständigkeit nicht gewährt): </a:t>
            </a:r>
            <a:r>
              <a:rPr lang="de-DE" dirty="0">
                <a:hlinkClick r:id="rId4"/>
              </a:rPr>
              <a:t>Herzapfelhof </a:t>
            </a:r>
            <a:r>
              <a:rPr lang="de-DE" dirty="0" err="1">
                <a:hlinkClick r:id="rId4"/>
              </a:rPr>
              <a:t>Lühs</a:t>
            </a:r>
            <a:r>
              <a:rPr lang="de-DE" dirty="0">
                <a:hlinkClick r:id="rId4"/>
              </a:rPr>
              <a:t> im Alten Land</a:t>
            </a:r>
            <a:r>
              <a:rPr lang="de-DE" dirty="0"/>
              <a:t>, </a:t>
            </a:r>
            <a:r>
              <a:rPr lang="de-DE" dirty="0">
                <a:hlinkClick r:id="rId5"/>
              </a:rPr>
              <a:t>Frisches Altländer Obst einfach online bestellen - Obstland Ehlers</a:t>
            </a:r>
            <a:r>
              <a:rPr lang="de-DE" dirty="0"/>
              <a:t>, </a:t>
            </a:r>
            <a:r>
              <a:rPr lang="de-DE" dirty="0">
                <a:hlinkClick r:id="rId6"/>
              </a:rPr>
              <a:t>Trübenecker.de</a:t>
            </a:r>
            <a:r>
              <a:rPr lang="de-DE" dirty="0"/>
              <a:t>, </a:t>
            </a:r>
            <a:r>
              <a:rPr lang="en-US" dirty="0" err="1">
                <a:hlinkClick r:id="rId7"/>
              </a:rPr>
              <a:t>Obsthof</a:t>
            </a:r>
            <a:r>
              <a:rPr lang="en-US" dirty="0">
                <a:hlinkClick r:id="rId7"/>
              </a:rPr>
              <a:t> Lefers Online Shop | </a:t>
            </a:r>
            <a:r>
              <a:rPr lang="en-US" dirty="0" err="1">
                <a:hlinkClick r:id="rId7"/>
              </a:rPr>
              <a:t>Obsthof</a:t>
            </a:r>
            <a:r>
              <a:rPr lang="en-US" dirty="0">
                <a:hlinkClick r:id="rId7"/>
              </a:rPr>
              <a:t> Lefers Online Shop</a:t>
            </a:r>
            <a:r>
              <a:rPr lang="en-US" dirty="0"/>
              <a:t>, </a:t>
            </a:r>
            <a:r>
              <a:rPr lang="de-DE" dirty="0">
                <a:hlinkClick r:id="rId8"/>
              </a:rPr>
              <a:t>Bio-Genuss in unserem Shop - Bio Streuobst-Hof Stöckl</a:t>
            </a:r>
            <a:r>
              <a:rPr lang="de-DE" dirty="0"/>
              <a:t>, </a:t>
            </a:r>
            <a:r>
              <a:rPr lang="de-DE" dirty="0">
                <a:hlinkClick r:id="rId9"/>
              </a:rPr>
              <a:t>Obstbaumschule &amp; Obstgarten Dr. Ute Hoffmann</a:t>
            </a:r>
            <a:r>
              <a:rPr lang="de-DE" dirty="0"/>
              <a:t>, </a:t>
            </a:r>
            <a:r>
              <a:rPr lang="de-DE" dirty="0">
                <a:hlinkClick r:id="rId10"/>
              </a:rPr>
              <a:t>Start – </a:t>
            </a:r>
            <a:r>
              <a:rPr lang="de-DE" dirty="0" err="1">
                <a:hlinkClick r:id="rId10"/>
              </a:rPr>
              <a:t>Ökokiste</a:t>
            </a:r>
            <a:r>
              <a:rPr lang="de-DE" dirty="0">
                <a:hlinkClick r:id="rId10"/>
              </a:rPr>
              <a:t> vom Biohof Lecker</a:t>
            </a:r>
            <a:r>
              <a:rPr lang="de-DE" dirty="0"/>
              <a:t>, )</a:t>
            </a:r>
          </a:p>
          <a:p>
            <a:endParaRPr lang="de-AT"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1238731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Tastingkarte</a:t>
            </a:r>
            <a:r>
              <a:rPr lang="de-AT" dirty="0"/>
              <a:t> (1 Karte pro </a:t>
            </a:r>
            <a:r>
              <a:rPr lang="de-AT" dirty="0" err="1"/>
              <a:t>SuS</a:t>
            </a:r>
            <a:r>
              <a:rPr lang="de-AT" dirty="0"/>
              <a:t>) -&gt; Apfeltasting-Tastingkarte.pdf</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1241668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Klasse in 6 Gruppen aufteilen</a:t>
            </a:r>
          </a:p>
          <a:p>
            <a:r>
              <a:rPr lang="de-AT" dirty="0"/>
              <a:t>Jedes Kind erhält eine </a:t>
            </a:r>
            <a:r>
              <a:rPr lang="de-AT" dirty="0" err="1"/>
              <a:t>Tastingkarte</a:t>
            </a:r>
            <a:endParaRPr lang="de-AT" dirty="0"/>
          </a:p>
          <a:p>
            <a:r>
              <a:rPr lang="de-AT" dirty="0"/>
              <a:t>Alle </a:t>
            </a:r>
            <a:r>
              <a:rPr lang="de-AT" dirty="0" err="1"/>
              <a:t>SuS</a:t>
            </a:r>
            <a:r>
              <a:rPr lang="de-AT" dirty="0"/>
              <a:t> dürfen jeden Apfel probieren und diesen bewerten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410305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Quellen (Stand Nov 2025):</a:t>
            </a:r>
          </a:p>
          <a:p>
            <a:r>
              <a:rPr lang="de-AT" dirty="0"/>
              <a:t>Supermarkt</a:t>
            </a:r>
          </a:p>
          <a:p>
            <a:pPr marL="171450" indent="-171450">
              <a:buFontTx/>
              <a:buChar char="-"/>
            </a:pPr>
            <a:r>
              <a:rPr lang="de-DE" dirty="0">
                <a:hlinkClick r:id="rId3"/>
              </a:rPr>
              <a:t>Pestizide in der Schale: Was Sie bei Bananen und Äpfeln beachten müssen - ÖKO-TEST</a:t>
            </a:r>
            <a:endParaRPr lang="de-DE" dirty="0">
              <a:hlinkClick r:id="rId4"/>
            </a:endParaRPr>
          </a:p>
          <a:p>
            <a:pPr marL="171450" indent="-171450">
              <a:buFontTx/>
              <a:buChar char="-"/>
            </a:pPr>
            <a:r>
              <a:rPr lang="de-DE" dirty="0">
                <a:hlinkClick r:id="rId4"/>
              </a:rPr>
              <a:t>Obst und Gemüse richtig lagern</a:t>
            </a:r>
            <a:endParaRPr lang="de-DE" dirty="0"/>
          </a:p>
          <a:p>
            <a:pPr marL="171450" indent="-171450">
              <a:buFontTx/>
              <a:buChar char="-"/>
            </a:pPr>
            <a:r>
              <a:rPr lang="de-DE" dirty="0">
                <a:hlinkClick r:id="rId5"/>
              </a:rPr>
              <a:t>Coating als Schutzschicht für Obst und Gemüse | Verbraucherzentrale NRW</a:t>
            </a:r>
            <a:endParaRPr lang="de-DE" dirty="0"/>
          </a:p>
          <a:p>
            <a:pPr marL="171450" indent="-171450">
              <a:buFontTx/>
              <a:buChar char="-"/>
            </a:pPr>
            <a:r>
              <a:rPr lang="de-DE" dirty="0">
                <a:hlinkClick r:id="rId6"/>
              </a:rPr>
              <a:t>Spezielle Vermarktungsnorm für Äpfel mit Erläuterungen nach VO (EU) 2023/249</a:t>
            </a:r>
            <a:endParaRPr lang="de-DE" dirty="0"/>
          </a:p>
          <a:p>
            <a:pPr marL="171450" indent="-171450">
              <a:buFontTx/>
              <a:buChar char="-"/>
            </a:pPr>
            <a:r>
              <a:rPr lang="de-DE" dirty="0">
                <a:hlinkClick r:id="rId7"/>
              </a:rPr>
              <a:t>Mehr unperfektes Obst und Gemüse, bitte! | Verbraucherzentrale Hamburg</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hlinkClick r:id="rId8"/>
              </a:rPr>
              <a:t>Äpfel: Von der Ernte in den Handel | Bundeszentrum für Ernährung (</a:t>
            </a:r>
            <a:r>
              <a:rPr lang="de-DE" dirty="0" err="1">
                <a:hlinkClick r:id="rId8"/>
              </a:rPr>
              <a:t>BZfE</a:t>
            </a:r>
            <a:r>
              <a:rPr lang="de-DE" dirty="0">
                <a:hlinkClick r:id="rId8"/>
              </a:rPr>
              <a:t>)</a:t>
            </a:r>
            <a:endParaRPr lang="de-AT" dirty="0"/>
          </a:p>
          <a:p>
            <a:endParaRPr lang="de-AT" dirty="0"/>
          </a:p>
          <a:p>
            <a:r>
              <a:rPr lang="de-AT" dirty="0"/>
              <a:t>Streuobst</a:t>
            </a:r>
          </a:p>
          <a:p>
            <a:pPr marL="171450" indent="-171450">
              <a:buFontTx/>
              <a:buChar char="-"/>
            </a:pPr>
            <a:r>
              <a:rPr lang="de-DE" dirty="0">
                <a:hlinkClick r:id="rId9"/>
              </a:rPr>
              <a:t>BUND Lemgo – Homepage</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hlinkClick r:id="rId10"/>
              </a:rPr>
              <a:t>Die Apfelsortenvielfalt auf unseren Streuobstwiesen | </a:t>
            </a:r>
            <a:r>
              <a:rPr lang="de-DE" dirty="0" err="1">
                <a:hlinkClick r:id="rId10"/>
              </a:rPr>
              <a:t>Naturefund</a:t>
            </a:r>
            <a:endParaRPr lang="de-AT" dirty="0"/>
          </a:p>
          <a:p>
            <a:pPr marL="0" indent="0">
              <a:buFontTx/>
              <a:buNone/>
            </a:pPr>
            <a:endParaRPr lang="de-DE" dirty="0"/>
          </a:p>
          <a:p>
            <a:pPr marL="0" indent="0">
              <a:buFontTx/>
              <a:buNone/>
            </a:pPr>
            <a:r>
              <a:rPr lang="de-DE" dirty="0"/>
              <a:t>Es folgt die Verwendung von Streuobst</a:t>
            </a:r>
          </a:p>
        </p:txBody>
      </p:sp>
      <p:sp>
        <p:nvSpPr>
          <p:cNvPr id="4" name="Foliennummernplatzhalter 3"/>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3169226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fontAlgn="base">
              <a:buFont typeface="+mj-lt"/>
              <a:buAutoNum type="arabicPeriod"/>
            </a:pPr>
            <a:r>
              <a:rPr lang="de-DE" dirty="0"/>
              <a:t>Obst gründlich waschen.</a:t>
            </a:r>
          </a:p>
          <a:p>
            <a:pPr marL="342900" indent="-342900" fontAlgn="base">
              <a:buFont typeface="+mj-lt"/>
              <a:buAutoNum type="arabicPeriod"/>
            </a:pPr>
            <a:r>
              <a:rPr lang="de-DE" dirty="0"/>
              <a:t>Stiele, Kerne und Kerngehäuse entfernen und in Stücke schneiden.</a:t>
            </a:r>
          </a:p>
          <a:p>
            <a:pPr marL="342900" indent="-342900" fontAlgn="base">
              <a:buFont typeface="+mj-lt"/>
              <a:buAutoNum type="arabicPeriod"/>
            </a:pPr>
            <a:r>
              <a:rPr lang="de-DE" dirty="0"/>
              <a:t>Früchte bei mittlerer Hitze unter Rühren zu Mus kochen.</a:t>
            </a:r>
          </a:p>
          <a:p>
            <a:pPr marL="342900" indent="-342900" fontAlgn="base">
              <a:buFont typeface="+mj-lt"/>
              <a:buAutoNum type="arabicPeriod"/>
            </a:pPr>
            <a:r>
              <a:rPr lang="de-DE" dirty="0"/>
              <a:t>Gelierzucker langsam in den Topf einrieseln.</a:t>
            </a:r>
          </a:p>
          <a:p>
            <a:pPr marL="342900" indent="-342900" fontAlgn="base">
              <a:buFont typeface="+mj-lt"/>
              <a:buAutoNum type="arabicPeriod"/>
            </a:pPr>
            <a:r>
              <a:rPr lang="de-DE" dirty="0"/>
              <a:t>Kräftig umrühren.</a:t>
            </a:r>
          </a:p>
          <a:p>
            <a:pPr marL="342900" indent="-342900" fontAlgn="base">
              <a:buFont typeface="+mj-lt"/>
              <a:buAutoNum type="arabicPeriod"/>
            </a:pPr>
            <a:r>
              <a:rPr lang="de-DE" dirty="0"/>
              <a:t>Früchte ca. 20 min kochen.</a:t>
            </a:r>
          </a:p>
          <a:p>
            <a:pPr marL="342900" indent="-342900" fontAlgn="base">
              <a:buFont typeface="+mj-lt"/>
              <a:buAutoNum type="arabicPeriod"/>
            </a:pPr>
            <a:r>
              <a:rPr lang="de-DE" dirty="0"/>
              <a:t>Umrühren, um Anbrennen zu vermeiden. </a:t>
            </a:r>
          </a:p>
          <a:p>
            <a:pPr marL="342900" indent="-342900" fontAlgn="base">
              <a:buFont typeface="+mj-lt"/>
              <a:buAutoNum type="arabicPeriod"/>
            </a:pPr>
            <a:r>
              <a:rPr lang="de-DE" dirty="0"/>
              <a:t>Gelierprobe: Nimm einen Teelöffel von der kochenden Marmelade und lass ihn auf eine kalte Untertasse tropfen.</a:t>
            </a:r>
          </a:p>
          <a:p>
            <a:pPr marL="342900" indent="-342900" fontAlgn="base">
              <a:buFont typeface="+mj-lt"/>
              <a:buAutoNum type="arabicPeriod"/>
            </a:pPr>
            <a:r>
              <a:rPr lang="de-DE" dirty="0"/>
              <a:t>Nach ein paar Minuten kühlen die Tropfen ab. Wenn sie fest werden, ist die Marmelade fertig.</a:t>
            </a:r>
          </a:p>
          <a:p>
            <a:pPr marL="342900" indent="-342900" fontAlgn="base">
              <a:buFont typeface="+mj-lt"/>
              <a:buAutoNum type="arabicPeriod"/>
            </a:pPr>
            <a:r>
              <a:rPr lang="de-DE" dirty="0"/>
              <a:t>Sie kann nun in die Gläser gefüllt werden.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22</a:t>
            </a:fld>
            <a:endParaRPr lang="de-DE"/>
          </a:p>
        </p:txBody>
      </p:sp>
    </p:spTree>
    <p:extLst>
      <p:ext uri="{BB962C8B-B14F-4D97-AF65-F5344CB8AC3E}">
        <p14:creationId xmlns:p14="http://schemas.microsoft.com/office/powerpoint/2010/main" val="78532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mj-lt"/>
              <a:buAutoNum type="arabicPeriod"/>
            </a:pPr>
            <a:r>
              <a:rPr lang="de-DE" dirty="0"/>
              <a:t>Zutaten waschen, schälen und in kleine Stücke schneiden.</a:t>
            </a:r>
          </a:p>
          <a:p>
            <a:pPr marL="342900" indent="-342900">
              <a:buFont typeface="+mj-lt"/>
              <a:buAutoNum type="arabicPeriod"/>
            </a:pPr>
            <a:r>
              <a:rPr lang="de-DE" dirty="0"/>
              <a:t>Äpfel in einen Topf geben und mit Wasser übergießen.</a:t>
            </a:r>
          </a:p>
          <a:p>
            <a:pPr marL="342900" indent="-342900">
              <a:buFont typeface="+mj-lt"/>
              <a:buAutoNum type="arabicPeriod"/>
            </a:pPr>
            <a:r>
              <a:rPr lang="de-DE" dirty="0"/>
              <a:t>Bei mittlerer Hitze etwa 20 min kochen.</a:t>
            </a:r>
          </a:p>
          <a:p>
            <a:pPr marL="342900" indent="-342900">
              <a:buFont typeface="+mj-lt"/>
              <a:buAutoNum type="arabicPeriod"/>
            </a:pPr>
            <a:r>
              <a:rPr lang="de-DE" dirty="0"/>
              <a:t>Lege auf den zweiten Topf das Sieb. Breite das </a:t>
            </a:r>
            <a:r>
              <a:rPr lang="de-DE" dirty="0" err="1"/>
              <a:t>Mulltuch</a:t>
            </a:r>
            <a:r>
              <a:rPr lang="de-DE" dirty="0"/>
              <a:t> im Sieb aus. Kippe dann die eingekochte Apfelmasse vorsichtig hinein.</a:t>
            </a:r>
          </a:p>
          <a:p>
            <a:pPr marL="342900" indent="-342900">
              <a:buFont typeface="+mj-lt"/>
              <a:buAutoNum type="arabicPeriod"/>
            </a:pPr>
            <a:r>
              <a:rPr lang="de-DE" dirty="0"/>
              <a:t>Streiche mit einem Löffel die Flüssigkeit aus der Apfelmasse. Nimm das </a:t>
            </a:r>
            <a:r>
              <a:rPr lang="de-DE" dirty="0" err="1"/>
              <a:t>Mulltuch</a:t>
            </a:r>
            <a:r>
              <a:rPr lang="de-DE" dirty="0"/>
              <a:t> zusammen und wringe es aus, um den ganzen Saft auszupressen.</a:t>
            </a:r>
          </a:p>
          <a:p>
            <a:pPr marL="342900" indent="-342900">
              <a:buFont typeface="+mj-lt"/>
              <a:buAutoNum type="arabicPeriod"/>
            </a:pPr>
            <a:r>
              <a:rPr lang="de-DE" dirty="0"/>
              <a:t>Nun kannst du den Apfelsaft nach Belieben abschmecken. Zitronensaft macht ihn herb, Agavendicksaft verleiht ihm zusätzliche Süße.</a:t>
            </a:r>
          </a:p>
          <a:p>
            <a:pPr marL="342900" indent="-342900">
              <a:buFont typeface="+mj-lt"/>
              <a:buAutoNum type="arabicPeriod"/>
            </a:pPr>
            <a:r>
              <a:rPr lang="de-DE" dirty="0"/>
              <a:t>Lass den Saft anschließend weitere 20 Minuten köcheln. Wenn sich auf der Oberfläche Schaum bildet, schöpfe ihn mit der Kelle vorsichtig ab.</a:t>
            </a:r>
          </a:p>
          <a:p>
            <a:pPr marL="342900" indent="-342900">
              <a:buFont typeface="+mj-lt"/>
              <a:buAutoNum type="arabicPeriod"/>
            </a:pPr>
            <a:r>
              <a:rPr lang="de-DE" dirty="0"/>
              <a:t>Fülle den noch warmen Apfelsaft in die sterile(n) Flasche(n) und verschließe sie gut. An einem dunklen und kühlen Ort hält der Saft sich so einige Monate.. </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24</a:t>
            </a:fld>
            <a:endParaRPr lang="de-DE"/>
          </a:p>
        </p:txBody>
      </p:sp>
    </p:spTree>
    <p:extLst>
      <p:ext uri="{BB962C8B-B14F-4D97-AF65-F5344CB8AC3E}">
        <p14:creationId xmlns:p14="http://schemas.microsoft.com/office/powerpoint/2010/main" val="75805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v"/>
            </a:pPr>
            <a:r>
              <a:rPr lang="de-DE" dirty="0"/>
              <a:t>Anfänge des Obstbaus reichen in die Urzeit zurück, als Wildformen von Apfel, Birne, Kirsche, Pflaume und Walnuss genutzt wurden.</a:t>
            </a:r>
          </a:p>
          <a:p>
            <a:pPr marL="285750" indent="-285750">
              <a:buFont typeface="Wingdings" panose="05000000000000000000" pitchFamily="2" charset="2"/>
              <a:buChar char="v"/>
            </a:pPr>
            <a:r>
              <a:rPr lang="de-DE" dirty="0"/>
              <a:t>Die Römer brachten den Obstbau vor 2000 Jahren mit Kulturformen nach Deutschland. Damals entstanden erste Obstgärten am Rande der römischen Villen.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28</a:t>
            </a:fld>
            <a:endParaRPr lang="de-DE"/>
          </a:p>
        </p:txBody>
      </p:sp>
    </p:spTree>
    <p:extLst>
      <p:ext uri="{BB962C8B-B14F-4D97-AF65-F5344CB8AC3E}">
        <p14:creationId xmlns:p14="http://schemas.microsoft.com/office/powerpoint/2010/main" val="5559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171450" indent="-171450">
              <a:buFont typeface="Wingdings" panose="05000000000000000000" pitchFamily="2" charset="2"/>
              <a:buChar char="Ø"/>
            </a:pPr>
            <a:r>
              <a:rPr lang="de-DE" dirty="0"/>
              <a:t>Erst mit Karl dem Großen gab es wieder einen Aufschwung beim Obstbau in dessen Reich zwischen Pyrenäen, Alpen, Elbe und Dänemark.</a:t>
            </a:r>
          </a:p>
          <a:p>
            <a:pPr marL="171450" indent="-171450">
              <a:buFont typeface="Wingdings" panose="05000000000000000000" pitchFamily="2" charset="2"/>
              <a:buChar char="Ø"/>
            </a:pPr>
            <a:r>
              <a:rPr lang="de-DE" dirty="0"/>
              <a:t>Er hatte ein persönliches Interesse an der Obstzucht und schrieb sogar vor, welche Obstarten in seinen Gütern gepflanzt werden sollten.</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de-DE" dirty="0"/>
              <a:t>In den folgenden Jahrhunderten waren es in West- und Mitteleuropa insbesondere die Klöster und Mönche, die durch einen internationalen Tauschhandel die Sortenvielfalt und das Wissen um Okulieren und Pflege bewahrten und weiterentwickelten.</a:t>
            </a:r>
          </a:p>
          <a:p>
            <a:pPr marL="171450" indent="-171450">
              <a:buFont typeface="Wingdings" panose="05000000000000000000" pitchFamily="2" charset="2"/>
              <a:buChar char="Ø"/>
            </a:pPr>
            <a:r>
              <a:rPr lang="de-DE" dirty="0"/>
              <a:t>Kirchliche Orden und Klöster übernahmen </a:t>
            </a:r>
            <a:r>
              <a:rPr lang="de-DE" sz="1200" b="0" i="0" kern="1200" dirty="0">
                <a:solidFill>
                  <a:schemeClr val="tx1"/>
                </a:solidFill>
                <a:effectLst/>
                <a:latin typeface="+mn-lt"/>
                <a:ea typeface="+mn-ea"/>
                <a:cs typeface="+mn-cs"/>
              </a:rPr>
              <a:t>im Mittelalter die Pflege des Wissens um den Obstbau und die Sortenvielfalt.</a:t>
            </a:r>
            <a:endParaRPr lang="de-DE" dirty="0"/>
          </a:p>
          <a:p>
            <a:endParaRPr lang="de-DE" dirty="0"/>
          </a:p>
          <a:p>
            <a:pPr marL="171450" indent="-171450">
              <a:buFont typeface="Wingdings" panose="05000000000000000000" pitchFamily="2" charset="2"/>
              <a:buChar char="Ø"/>
            </a:pPr>
            <a:r>
              <a:rPr lang="de-DE" sz="1200" b="0" i="0" kern="1200" dirty="0">
                <a:solidFill>
                  <a:schemeClr val="tx1"/>
                </a:solidFill>
                <a:effectLst/>
                <a:latin typeface="+mn-lt"/>
                <a:ea typeface="+mn-ea"/>
                <a:cs typeface="+mn-cs"/>
              </a:rPr>
              <a:t>Im 15. und 16. Jahrhundert entwickelten sich auch Obstgärten in und um Städte, teilweise für die Verarbeitung zu Dörrobst oder Schnaps. </a:t>
            </a:r>
          </a:p>
          <a:p>
            <a:pPr marL="171450" indent="-171450">
              <a:buFont typeface="Wingdings" panose="05000000000000000000" pitchFamily="2" charset="2"/>
              <a:buChar char="Ø"/>
            </a:pPr>
            <a:r>
              <a:rPr lang="de-DE" dirty="0"/>
              <a:t>Erst ab dem 16. Jahrhundert entstanden in Teilen des heutigen Deutschlands „Streuobstwiesen“, also nennenswerte Anpflanzungen von Hochstamm-Obstbäumen</a:t>
            </a:r>
          </a:p>
          <a:p>
            <a:pPr marL="171450" indent="-171450">
              <a:buFont typeface="Wingdings" panose="05000000000000000000" pitchFamily="2" charset="2"/>
              <a:buChar char="Ø"/>
            </a:pPr>
            <a:r>
              <a:rPr lang="de-DE" dirty="0"/>
              <a:t>Als Standorte dienten damals weitgehend die gärtnerischen Anlagen rund um Städte und Dörfer. Für das württembergisch-schwäbische Bad Boll ist 1598 in lateinischer und 1602 in deutscher Sprache durch Jakob </a:t>
            </a:r>
            <a:r>
              <a:rPr lang="de-DE" dirty="0" err="1"/>
              <a:t>Bauhinus</a:t>
            </a:r>
            <a:r>
              <a:rPr lang="de-DE" dirty="0"/>
              <a:t> die Dokumentation von über 50 Apfel- und 34 detailliert beschriebenen Birnensorten nebst zahlreichen weiteren Obstarten belegt, die vor Ort gezüchtet wurden im Obstgarten von Herzog Friedrich von Württemberg.</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29</a:t>
            </a:fld>
            <a:endParaRPr lang="de-DE"/>
          </a:p>
        </p:txBody>
      </p:sp>
    </p:spTree>
    <p:extLst>
      <p:ext uri="{BB962C8B-B14F-4D97-AF65-F5344CB8AC3E}">
        <p14:creationId xmlns:p14="http://schemas.microsoft.com/office/powerpoint/2010/main" val="4674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285750" indent="-285750">
              <a:buFont typeface="Wingdings" panose="05000000000000000000" pitchFamily="2" charset="2"/>
              <a:buChar char="v"/>
            </a:pPr>
            <a:r>
              <a:rPr lang="de-DE" dirty="0"/>
              <a:t>Hochstamm-Obstbäume</a:t>
            </a:r>
          </a:p>
          <a:p>
            <a:pPr marL="285750" indent="-285750">
              <a:buFont typeface="Wingdings" panose="05000000000000000000" pitchFamily="2" charset="2"/>
              <a:buChar char="v"/>
            </a:pPr>
            <a:r>
              <a:rPr lang="de-DE" dirty="0"/>
              <a:t>Keine Plantagenreihen, sondern locker verstreut über eine Wiese verteilt.</a:t>
            </a:r>
          </a:p>
          <a:p>
            <a:pPr marL="285750" indent="-285750">
              <a:buFont typeface="Wingdings" panose="05000000000000000000" pitchFamily="2" charset="2"/>
              <a:buChar char="v"/>
            </a:pPr>
            <a:r>
              <a:rPr lang="de-DE" dirty="0"/>
              <a:t>Meist verschiedene Obstarten und große Sortenvielfalt.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3</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30jährigen Krieg wurden Obstbäume häufig gezielt vernichtet, da hiermit eine wichtige Nahrungsgrundlage der feindlichen Bevölkerung auf Jahrzehnte zerstört wurde.</a:t>
            </a:r>
            <a:br>
              <a:rPr lang="de-DE" dirty="0"/>
            </a:br>
            <a:endParaRPr lang="de-DE" dirty="0"/>
          </a:p>
          <a:p>
            <a:r>
              <a:rPr lang="de-DE" sz="1200" b="1" i="0" kern="1200" dirty="0">
                <a:solidFill>
                  <a:schemeClr val="tx1"/>
                </a:solidFill>
                <a:effectLst/>
                <a:latin typeface="+mn-lt"/>
                <a:ea typeface="+mn-ea"/>
                <a:cs typeface="+mn-cs"/>
              </a:rPr>
              <a:t>18./19. Jahrhundert:</a:t>
            </a:r>
            <a:r>
              <a:rPr lang="de-DE" sz="1200" b="0" i="0" kern="1200" dirty="0">
                <a:solidFill>
                  <a:schemeClr val="tx1"/>
                </a:solidFill>
                <a:effectLst/>
                <a:latin typeface="+mn-lt"/>
                <a:ea typeface="+mn-ea"/>
                <a:cs typeface="+mn-cs"/>
              </a:rPr>
              <a:t> </a:t>
            </a:r>
          </a:p>
          <a:p>
            <a:pPr marL="171450" indent="-171450">
              <a:buFont typeface="Wingdings" panose="05000000000000000000" pitchFamily="2" charset="2"/>
              <a:buChar char="Ø"/>
            </a:pPr>
            <a:r>
              <a:rPr lang="de-DE" sz="1200" b="0" i="0" kern="1200" dirty="0">
                <a:solidFill>
                  <a:schemeClr val="tx1"/>
                </a:solidFill>
                <a:effectLst/>
                <a:latin typeface="+mn-lt"/>
                <a:ea typeface="+mn-ea"/>
                <a:cs typeface="+mn-cs"/>
              </a:rPr>
              <a:t>Eine Intensivierung fand vor allem in Hessen statt, mit der Gründung von Baumschulen und der systematischen Beschreibung der Sorten durch die Pomologie. </a:t>
            </a:r>
          </a:p>
          <a:p>
            <a:pPr marL="171450" indent="-171450">
              <a:buFont typeface="Wingdings" panose="05000000000000000000" pitchFamily="2" charset="2"/>
              <a:buChar char="Ø"/>
            </a:pPr>
            <a:r>
              <a:rPr lang="de-DE" sz="1200" b="1" i="0" kern="1200" dirty="0">
                <a:solidFill>
                  <a:schemeClr val="tx1"/>
                </a:solidFill>
                <a:effectLst/>
                <a:latin typeface="+mn-lt"/>
                <a:ea typeface="+mn-ea"/>
                <a:cs typeface="+mn-cs"/>
              </a:rPr>
              <a:t>Pomologie:</a:t>
            </a:r>
            <a:r>
              <a:rPr lang="de-DE" sz="1200" b="0" i="0" kern="1200" dirty="0">
                <a:solidFill>
                  <a:schemeClr val="tx1"/>
                </a:solidFill>
                <a:effectLst/>
                <a:latin typeface="+mn-lt"/>
                <a:ea typeface="+mn-ea"/>
                <a:cs typeface="+mn-cs"/>
              </a:rPr>
              <a:t> Die wissenschaftliche Obstsortenkunde, die durch die systematische Beschreibung neuer Sorten entstand, geht auf Persönlichkeiten wie Johann Hermann Knoop zurück, der 1758 die "</a:t>
            </a:r>
            <a:r>
              <a:rPr lang="de-DE" sz="1200" b="0" i="0" kern="1200" dirty="0" err="1">
                <a:solidFill>
                  <a:schemeClr val="tx1"/>
                </a:solidFill>
                <a:effectLst/>
                <a:latin typeface="+mn-lt"/>
                <a:ea typeface="+mn-ea"/>
                <a:cs typeface="+mn-cs"/>
              </a:rPr>
              <a:t>Pomologia</a:t>
            </a:r>
            <a:r>
              <a:rPr lang="de-DE" sz="1200" b="0" i="0" kern="1200" dirty="0">
                <a:solidFill>
                  <a:schemeClr val="tx1"/>
                </a:solidFill>
                <a:effectLst/>
                <a:latin typeface="+mn-lt"/>
                <a:ea typeface="+mn-ea"/>
                <a:cs typeface="+mn-cs"/>
              </a:rPr>
              <a:t>" veröffentlichte. </a:t>
            </a:r>
          </a:p>
          <a:p>
            <a:endParaRPr lang="de-DE" dirty="0"/>
          </a:p>
          <a:p>
            <a:pPr marL="171450" indent="-171450">
              <a:buFont typeface="Wingdings" panose="05000000000000000000" pitchFamily="2" charset="2"/>
              <a:buChar char="Ø"/>
            </a:pPr>
            <a:r>
              <a:rPr lang="de-DE" sz="1200" b="0" i="0" kern="1200" dirty="0">
                <a:solidFill>
                  <a:schemeClr val="tx1"/>
                </a:solidFill>
                <a:effectLst/>
                <a:latin typeface="+mn-lt"/>
                <a:ea typeface="+mn-ea"/>
                <a:cs typeface="+mn-cs"/>
              </a:rPr>
              <a:t>Im </a:t>
            </a:r>
            <a:r>
              <a:rPr lang="de-DE" sz="1200" b="1" i="0" kern="1200" dirty="0">
                <a:solidFill>
                  <a:schemeClr val="tx1"/>
                </a:solidFill>
                <a:effectLst/>
                <a:latin typeface="+mn-lt"/>
                <a:ea typeface="+mn-ea"/>
                <a:cs typeface="+mn-cs"/>
              </a:rPr>
              <a:t>19. Jahrhundert </a:t>
            </a:r>
            <a:r>
              <a:rPr lang="de-DE" sz="1200" b="0" i="0" kern="1200" dirty="0">
                <a:solidFill>
                  <a:schemeClr val="tx1"/>
                </a:solidFill>
                <a:effectLst/>
                <a:latin typeface="+mn-lt"/>
                <a:ea typeface="+mn-ea"/>
                <a:cs typeface="+mn-cs"/>
              </a:rPr>
              <a:t>verbreiteten sich Streuobstwiesen, was zu einer besonderen Kulturlandschaft führte. </a:t>
            </a:r>
          </a:p>
        </p:txBody>
      </p:sp>
      <p:sp>
        <p:nvSpPr>
          <p:cNvPr id="4" name="Foliennummernplatzhalter 3"/>
          <p:cNvSpPr>
            <a:spLocks noGrp="1"/>
          </p:cNvSpPr>
          <p:nvPr>
            <p:ph type="sldNum" sz="quarter" idx="5"/>
          </p:nvPr>
        </p:nvSpPr>
        <p:spPr/>
        <p:txBody>
          <a:bodyPr/>
          <a:lstStyle/>
          <a:p>
            <a:fld id="{E7F37B36-256F-44A3-8EB0-0E1FC5470CC3}" type="slidenum">
              <a:rPr lang="de-DE" smtClean="0"/>
              <a:pPr/>
              <a:t>30</a:t>
            </a:fld>
            <a:endParaRPr lang="de-DE"/>
          </a:p>
        </p:txBody>
      </p:sp>
    </p:spTree>
    <p:extLst>
      <p:ext uri="{BB962C8B-B14F-4D97-AF65-F5344CB8AC3E}">
        <p14:creationId xmlns:p14="http://schemas.microsoft.com/office/powerpoint/2010/main" val="36003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de-DE" dirty="0"/>
              <a:t>In der Zeit der beiden Weltkriege geht die Zahl der Obstbäume deutlich zurück. </a:t>
            </a:r>
          </a:p>
          <a:p>
            <a:pPr marL="171450" indent="-171450">
              <a:buFont typeface="Wingdings" panose="05000000000000000000" pitchFamily="2" charset="2"/>
              <a:buChar char="Ø"/>
            </a:pPr>
            <a:r>
              <a:rPr lang="de-DE" dirty="0"/>
              <a:t>Aber nicht wegen Zerstörungen wie früher, sondern wegen fehlender Pflege und vermehrter Rodungen. Da Kohle nicht immer zur Verfügung stand, wurde der Heizungsbedarf mit Brennholz gedeckt</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de-DE" dirty="0"/>
              <a:t>20. Jahrhundert: Die Landwirtschaft wurde intensiver und spezialisierter, mit dem Fokus auf Niederstamm-Plantagen statt Hochstamm-Obstbäumen. </a:t>
            </a:r>
          </a:p>
          <a:p>
            <a:pPr marL="171450" indent="-171450">
              <a:buFont typeface="Wingdings" panose="05000000000000000000" pitchFamily="2" charset="2"/>
              <a:buChar char="Ø"/>
            </a:pPr>
            <a:r>
              <a:rPr lang="de-DE" dirty="0"/>
              <a:t>Rückgang: Dies führte zu einem starken Rückgang der Streuobstbestände, begründet durch Intensivierung, Spezialisierung, Rodungsprämien und Bebauung der Ortsränder.</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de-DE" dirty="0"/>
              <a:t>Natur und Naturschutz: Moderne Obstplantagen sind oft auf chemische Hilfsmittel wie Kunstdünger und Pestizide angewiesen. Streuobstwiesen haben jedoch einen hohen Wert als Kulturlandschaft und Gen-Reservoir, was heute zu einem verstärkten Interesse am Erhalt führt. </a:t>
            </a:r>
          </a:p>
        </p:txBody>
      </p:sp>
      <p:sp>
        <p:nvSpPr>
          <p:cNvPr id="4" name="Foliennummernplatzhalter 3"/>
          <p:cNvSpPr>
            <a:spLocks noGrp="1"/>
          </p:cNvSpPr>
          <p:nvPr>
            <p:ph type="sldNum" sz="quarter" idx="5"/>
          </p:nvPr>
        </p:nvSpPr>
        <p:spPr/>
        <p:txBody>
          <a:bodyPr/>
          <a:lstStyle/>
          <a:p>
            <a:fld id="{E7F37B36-256F-44A3-8EB0-0E1FC5470CC3}" type="slidenum">
              <a:rPr lang="de-DE" smtClean="0"/>
              <a:pPr/>
              <a:t>31</a:t>
            </a:fld>
            <a:endParaRPr lang="de-DE"/>
          </a:p>
        </p:txBody>
      </p:sp>
    </p:spTree>
    <p:extLst>
      <p:ext uri="{BB962C8B-B14F-4D97-AF65-F5344CB8AC3E}">
        <p14:creationId xmlns:p14="http://schemas.microsoft.com/office/powerpoint/2010/main" val="186963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Unterschiede zwischen Streuobstwiese und Obstplantage</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296839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A5B0-6EF6-633A-B024-C534F5877C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AFFB52-2061-B4E7-A0BA-B88B5EFC42D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AB84811-BEF1-2F04-6B58-8FD802BBF770}"/>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423056BF-62FD-F42D-C773-AA5B6AAD2947}"/>
              </a:ext>
            </a:extLst>
          </p:cNvPr>
          <p:cNvSpPr>
            <a:spLocks noGrp="1"/>
          </p:cNvSpPr>
          <p:nvPr>
            <p:ph type="sldNum" sz="quarter" idx="10"/>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363111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CCD37-B5FE-627D-4C24-5AC6BDCF05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C7BDBC-140C-FF32-7546-9FB4DEC1076A}"/>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6A82DCF-D8DB-8211-97AA-9028E7826F56}"/>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92934"/>
                </a:solidFill>
              </a:rPr>
              <a:t>Dienten der Ernährungssicherung: Obst wurde frisch gegessen, eingelagert, zu Saft oder Most verarbeitet, und die Wiesenflächen darunter boten Futter oder Weidefläche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92934"/>
                </a:solidFill>
              </a:rPr>
              <a:t>Erste Anfänge in Deutschland durch die Römer vor 2000 Jahren – Obstgärten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92934"/>
                </a:solidFill>
              </a:rPr>
              <a:t>Boom des zwischen 1930 und 1955 – wurde landschaftsprägendes Element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92934"/>
                </a:solidFill>
              </a:rPr>
              <a:t>Heutzutage Nischenprodukte, Direktvermarktung, Tourismus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92934"/>
                </a:solidFill>
              </a:rPr>
              <a:t>-&gt; Weiterführende geschichtliche Entwicklung auf Zusatzfolien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292934"/>
              </a:solidFill>
            </a:endParaRPr>
          </a:p>
        </p:txBody>
      </p:sp>
      <p:sp>
        <p:nvSpPr>
          <p:cNvPr id="4" name="Foliennummernplatzhalter 3">
            <a:extLst>
              <a:ext uri="{FF2B5EF4-FFF2-40B4-BE49-F238E27FC236}">
                <a16:creationId xmlns:a16="http://schemas.microsoft.com/office/drawing/2014/main" id="{22F896B4-207F-9F33-7054-119D5E8F75BA}"/>
              </a:ext>
            </a:extLst>
          </p:cNvPr>
          <p:cNvSpPr>
            <a:spLocks noGrp="1"/>
          </p:cNvSpPr>
          <p:nvPr>
            <p:ph type="sldNum" sz="quarter" idx="10"/>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129791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C2C9-3446-6668-D2D2-9CBD1D7D81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4D084D5-1910-AB82-9C16-D8CB375A577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AE777C8-3D82-4BCE-1450-9A4EC2DC1F18}"/>
              </a:ext>
            </a:extLst>
          </p:cNvPr>
          <p:cNvSpPr>
            <a:spLocks noGrp="1"/>
          </p:cNvSpPr>
          <p:nvPr>
            <p:ph type="body" idx="1"/>
          </p:nvPr>
        </p:nvSpPr>
        <p:spPr/>
        <p:txBody>
          <a:bodyPr>
            <a:normAutofit/>
          </a:bodyPr>
          <a:lstStyle/>
          <a:p>
            <a:r>
              <a:rPr lang="de-AT" b="1" dirty="0"/>
              <a:t>Schafft Lebensraum für:</a:t>
            </a:r>
          </a:p>
          <a:p>
            <a:pPr marL="285750" indent="-285750">
              <a:buFont typeface="Arial" panose="020B0604020202020204" pitchFamily="34" charset="0"/>
              <a:buChar char="•"/>
            </a:pPr>
            <a:r>
              <a:rPr lang="de-AT" dirty="0"/>
              <a:t>Pflanzen</a:t>
            </a:r>
          </a:p>
          <a:p>
            <a:pPr marL="285750" indent="-285750">
              <a:buFont typeface="Arial" panose="020B0604020202020204" pitchFamily="34" charset="0"/>
              <a:buChar char="•"/>
            </a:pPr>
            <a:r>
              <a:rPr lang="de-AT" dirty="0"/>
              <a:t>Insekten</a:t>
            </a:r>
          </a:p>
          <a:p>
            <a:pPr marL="285750" indent="-285750">
              <a:buFont typeface="Arial" panose="020B0604020202020204" pitchFamily="34" charset="0"/>
              <a:buChar char="•"/>
            </a:pPr>
            <a:r>
              <a:rPr lang="de-AT" dirty="0"/>
              <a:t>Vögel</a:t>
            </a:r>
          </a:p>
          <a:p>
            <a:pPr marL="285750" indent="-285750">
              <a:buFont typeface="Arial" panose="020B0604020202020204" pitchFamily="34" charset="0"/>
              <a:buChar char="•"/>
            </a:pPr>
            <a:r>
              <a:rPr lang="de-AT" dirty="0"/>
              <a:t>Säugetiere</a:t>
            </a:r>
          </a:p>
          <a:p>
            <a:pPr marL="285750" indent="-285750">
              <a:buFont typeface="Arial" panose="020B0604020202020204" pitchFamily="34" charset="0"/>
              <a:buChar char="•"/>
            </a:pPr>
            <a:r>
              <a:rPr lang="de-AT" dirty="0"/>
              <a:t>Amphibien &amp; Reptilien</a:t>
            </a:r>
          </a:p>
          <a:p>
            <a:pPr marL="285750" indent="-285750">
              <a:buFont typeface="Arial" panose="020B0604020202020204" pitchFamily="34" charset="0"/>
              <a:buChar char="•"/>
            </a:pPr>
            <a:r>
              <a:rPr lang="de-AT" dirty="0"/>
              <a:t>Pilze &amp; Moose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de-DE" dirty="0"/>
              <a:t>Für b</a:t>
            </a:r>
            <a:r>
              <a:rPr lang="de-DE" sz="1200" b="0" i="0" kern="1200" dirty="0">
                <a:solidFill>
                  <a:schemeClr val="tx1"/>
                </a:solidFill>
                <a:effectLst/>
                <a:latin typeface="+mn-lt"/>
                <a:ea typeface="+mn-ea"/>
                <a:cs typeface="+mn-cs"/>
              </a:rPr>
              <a:t>is zu 5.000 Tier- und Pflanzenarten bietet eine Streuobstwiese Lebensraum</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de-DE" sz="1200" b="0" i="0" kern="1200" dirty="0">
                <a:solidFill>
                  <a:schemeClr val="tx1"/>
                </a:solidFill>
                <a:effectLst/>
                <a:latin typeface="+mn-lt"/>
                <a:ea typeface="+mn-ea"/>
                <a:cs typeface="+mn-cs"/>
              </a:rPr>
              <a:t>Boden- und Gewässerschutz</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lang="de-DE" dirty="0"/>
          </a:p>
        </p:txBody>
      </p:sp>
      <p:sp>
        <p:nvSpPr>
          <p:cNvPr id="4" name="Foliennummernplatzhalter 3">
            <a:extLst>
              <a:ext uri="{FF2B5EF4-FFF2-40B4-BE49-F238E27FC236}">
                <a16:creationId xmlns:a16="http://schemas.microsoft.com/office/drawing/2014/main" id="{346C1EE0-C196-2F90-CF48-16D471C864EA}"/>
              </a:ext>
            </a:extLst>
          </p:cNvPr>
          <p:cNvSpPr>
            <a:spLocks noGrp="1"/>
          </p:cNvSpPr>
          <p:nvPr>
            <p:ph type="sldNum" sz="quarter" idx="10"/>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112017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97D9-6A73-089B-56D3-08907DD80D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1CB00D-A719-8A8F-D820-B4D3383CDE7D}"/>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E324A10-76D9-622E-E58F-FB9088D0DA2B}"/>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Steinkauz: offene Wiesen zur Jagd von Mäusen, Käfern, Regenwürmern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Gartenrotschwanz: </a:t>
            </a:r>
            <a:r>
              <a:rPr lang="de-DE" dirty="0"/>
              <a:t>Sitzwarten zum Insektenfang und reichlich Insekten</a:t>
            </a:r>
            <a:endParaRPr lang="de-DE"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737C7288-7E07-D688-60E3-E52A7B6D251A}"/>
              </a:ext>
            </a:extLst>
          </p:cNvPr>
          <p:cNvSpPr>
            <a:spLocks noGrp="1"/>
          </p:cNvSpPr>
          <p:nvPr>
            <p:ph type="sldNum" sz="quarter" idx="10"/>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38971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B348-E4F4-AFC5-F5B8-E7BC1225C4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AC0544-F982-1474-C1F2-6138C8A90FF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BCF97B2-60D3-85A9-17D8-20B16FF98040}"/>
              </a:ext>
            </a:extLst>
          </p:cNvPr>
          <p:cNvSpPr>
            <a:spLocks noGrp="1"/>
          </p:cNvSpPr>
          <p:nvPr>
            <p:ph type="body" idx="1"/>
          </p:nvPr>
        </p:nvSpPr>
        <p:spPr/>
        <p:txBody>
          <a:bodyPr>
            <a:normAutofit/>
          </a:bodyPr>
          <a:lstStyle/>
          <a:p>
            <a:r>
              <a:rPr lang="de-DE" b="1" dirty="0"/>
              <a:t>Siebenschläfer: Ordnung:</a:t>
            </a:r>
            <a:r>
              <a:rPr lang="de-DE" dirty="0"/>
              <a:t> Nagetiere (</a:t>
            </a:r>
            <a:r>
              <a:rPr lang="de-DE" dirty="0" err="1"/>
              <a:t>Rodentia</a:t>
            </a:r>
            <a:r>
              <a:rPr lang="de-DE" dirty="0"/>
              <a:t>) (wie Mäuse), aber:</a:t>
            </a:r>
          </a:p>
          <a:p>
            <a:r>
              <a:rPr lang="de-DE" b="1" dirty="0"/>
              <a:t>Familie:</a:t>
            </a:r>
            <a:r>
              <a:rPr lang="de-DE" dirty="0"/>
              <a:t> Bilche oder Schlafmäuse (</a:t>
            </a:r>
            <a:r>
              <a:rPr lang="de-DE" dirty="0" err="1"/>
              <a:t>Gliridae</a:t>
            </a:r>
            <a:r>
              <a:rPr lang="de-DE" dirty="0"/>
              <a:t>) – also </a:t>
            </a:r>
            <a:r>
              <a:rPr lang="de-DE" b="1" dirty="0"/>
              <a:t>keine „echten Mäuse“</a:t>
            </a:r>
          </a:p>
          <a:p>
            <a:r>
              <a:rPr lang="de-DE" b="1" dirty="0"/>
              <a:t>Fledermäuse: offene Wiese zur Jagd von Insekten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Igel: </a:t>
            </a:r>
            <a:r>
              <a:rPr lang="de-AT" dirty="0"/>
              <a:t>Wiese mit Schnecken, Käfer, Regenwürmern</a:t>
            </a:r>
          </a:p>
          <a:p>
            <a:endParaRPr lang="de-DE" b="1" dirty="0"/>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425189BA-4DDA-6E84-3A50-141D7328152C}"/>
              </a:ext>
            </a:extLst>
          </p:cNvPr>
          <p:cNvSpPr>
            <a:spLocks noGrp="1"/>
          </p:cNvSpPr>
          <p:nvPr>
            <p:ph type="sldNum" sz="quarter" idx="10"/>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2235593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Streuobstwiesen sind Hotspots für Insekten und bieten einer Vielzahl von Arten wie </a:t>
            </a:r>
            <a:r>
              <a:rPr lang="de-DE" b="1" dirty="0">
                <a:effectLst/>
              </a:rPr>
              <a:t>Bienen, Schmetterlingen, Käfern und Spinnen</a:t>
            </a:r>
            <a:r>
              <a:rPr lang="de-DE" sz="1200" b="0" i="0" kern="1200" dirty="0">
                <a:solidFill>
                  <a:schemeClr val="tx1"/>
                </a:solidFill>
                <a:effectLst/>
                <a:latin typeface="+mn-lt"/>
                <a:ea typeface="+mn-ea"/>
                <a:cs typeface="+mn-cs"/>
              </a:rPr>
              <a:t> Nahrung, Nistplätze und Unterschlupfmöglichkeiten.</a:t>
            </a:r>
          </a:p>
          <a:p>
            <a:r>
              <a:rPr lang="de-DE" sz="1200" b="0" i="0" kern="1200" dirty="0">
                <a:solidFill>
                  <a:schemeClr val="tx1"/>
                </a:solidFill>
                <a:effectLst/>
                <a:latin typeface="+mn-lt"/>
                <a:ea typeface="+mn-ea"/>
                <a:cs typeface="+mn-cs"/>
              </a:rPr>
              <a:t>Die Vielfalt der Blüten, Früchte und die Struktur der Bäume mit Totholz und Höhlen bilden einen wichtigen Lebensraum für über tausend Insektenarten, die für Bestäubung und als Teil des Nahrungsnetzes eine entscheidende Rolle spielen. </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1263984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BEEB314E-DDD6-4A52-B1CA-63E6AA959432}" type="datetime1">
              <a:rPr lang="de-DE" smtClean="0"/>
              <a:t>12.02.2026</a:t>
            </a:fld>
            <a:endParaRPr lang="de-DE" dirty="0"/>
          </a:p>
        </p:txBody>
      </p:sp>
      <p:sp>
        <p:nvSpPr>
          <p:cNvPr id="5" name="Footer Placeholder 4"/>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22FC7213-C45D-4C1E-9F19-978473B012F1}" type="datetime1">
              <a:rPr lang="de-DE" smtClean="0"/>
              <a:t>12.02.2026</a:t>
            </a:fld>
            <a:endParaRPr lang="de-DE" dirty="0"/>
          </a:p>
        </p:txBody>
      </p:sp>
      <p:sp>
        <p:nvSpPr>
          <p:cNvPr id="5" name="Footer Placeholder 4"/>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143DC12-B16A-41AA-85D7-57B7D8B847CE}" type="datetime1">
              <a:rPr lang="de-DE" smtClean="0"/>
              <a:t>12.02.2026</a:t>
            </a:fld>
            <a:endParaRPr lang="de-DE" dirty="0"/>
          </a:p>
        </p:txBody>
      </p:sp>
      <p:sp>
        <p:nvSpPr>
          <p:cNvPr id="5" name="Footer Placeholder 4"/>
          <p:cNvSpPr>
            <a:spLocks noGrp="1"/>
          </p:cNvSpPr>
          <p:nvPr>
            <p:ph type="ftr" sz="quarter" idx="11"/>
          </p:nvPr>
        </p:nvSpPr>
        <p:spPr/>
        <p:txBody>
          <a:bodyPr/>
          <a:lstStyle/>
          <a:p>
            <a:r>
              <a:rPr lang="de-DE"/>
              <a:t>Projekttag zu Nachhaltigkeit und Naturschutz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DB444969-39B9-4D41-A9A1-372EA6275DB8}" type="datetime1">
              <a:rPr lang="de-DE" smtClean="0"/>
              <a:t>12.02.2026</a:t>
            </a:fld>
            <a:endParaRPr lang="de-DE" dirty="0"/>
          </a:p>
        </p:txBody>
      </p:sp>
      <p:sp>
        <p:nvSpPr>
          <p:cNvPr id="6" name="Fußzeilenplatzhalter 5"/>
          <p:cNvSpPr>
            <a:spLocks noGrp="1"/>
          </p:cNvSpPr>
          <p:nvPr>
            <p:ph type="ftr" sz="quarter" idx="15"/>
          </p:nvPr>
        </p:nvSpPr>
        <p:spPr/>
        <p:txBody>
          <a:bodyPr/>
          <a:lstStyle/>
          <a:p>
            <a:r>
              <a:rPr lang="de-DE"/>
              <a:t>Projekttag zu Nachhaltigkeit und Naturschutz</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3E6D93F-08E0-4918-950C-00133460CB27}" type="datetime1">
              <a:rPr lang="de-DE" smtClean="0"/>
              <a:t>12.02.2026</a:t>
            </a:fld>
            <a:endParaRPr lang="de-DE" dirty="0"/>
          </a:p>
        </p:txBody>
      </p:sp>
      <p:sp>
        <p:nvSpPr>
          <p:cNvPr id="4" name="Footer Placeholder 3"/>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FCEC8-3B17-44A2-97DF-63D71502E5E8}" type="datetime1">
              <a:rPr lang="de-DE" smtClean="0"/>
              <a:t>12.02.2026</a:t>
            </a:fld>
            <a:endParaRPr lang="de-DE"/>
          </a:p>
        </p:txBody>
      </p:sp>
      <p:sp>
        <p:nvSpPr>
          <p:cNvPr id="3" name="Footer Placeholder 2"/>
          <p:cNvSpPr>
            <a:spLocks noGrp="1"/>
          </p:cNvSpPr>
          <p:nvPr>
            <p:ph type="ftr" sz="quarter" idx="11"/>
          </p:nvPr>
        </p:nvSpPr>
        <p:spPr/>
        <p:txBody>
          <a:bodyPr/>
          <a:lstStyle>
            <a:lvl1pPr algn="l">
              <a:defRPr/>
            </a:lvl1pPr>
          </a:lstStyle>
          <a:p>
            <a:r>
              <a:rPr lang="de-DE"/>
              <a:t>Projekttag zu Nachhaltigkeit und Naturschutz</a:t>
            </a:r>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57156136-904B-4496-BFCA-63AD30256A94}" type="datetime1">
              <a:rPr lang="de-DE" smtClean="0"/>
              <a:t>12.02.2026</a:t>
            </a:fld>
            <a:endParaRPr lang="de-DE" dirty="0"/>
          </a:p>
        </p:txBody>
      </p:sp>
      <p:sp>
        <p:nvSpPr>
          <p:cNvPr id="4" name="Fußzeilenplatzhalter 3"/>
          <p:cNvSpPr>
            <a:spLocks noGrp="1"/>
          </p:cNvSpPr>
          <p:nvPr>
            <p:ph type="ftr" sz="quarter" idx="11"/>
          </p:nvPr>
        </p:nvSpPr>
        <p:spPr/>
        <p:txBody>
          <a:bodyPr/>
          <a:lstStyle/>
          <a:p>
            <a:r>
              <a:rPr lang="de-DE"/>
              <a:t>Projekttag zu Nachhaltigkeit und Naturschutz</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D8FB87ED-22E4-4C81-9C1A-1CDE680C341B}" type="datetime1">
              <a:rPr lang="de-DE" smtClean="0"/>
              <a:t>12.02.2026</a:t>
            </a:fld>
            <a:endParaRPr lang="de-DE"/>
          </a:p>
        </p:txBody>
      </p:sp>
      <p:sp>
        <p:nvSpPr>
          <p:cNvPr id="5" name="Fußzeilenplatzhalter 4"/>
          <p:cNvSpPr>
            <a:spLocks noGrp="1"/>
          </p:cNvSpPr>
          <p:nvPr>
            <p:ph type="ftr" sz="quarter" idx="11"/>
          </p:nvPr>
        </p:nvSpPr>
        <p:spPr/>
        <p:txBody>
          <a:bodyPr/>
          <a:lstStyle/>
          <a:p>
            <a:r>
              <a:rPr lang="de-DE"/>
              <a:t>Projekttag zu Nachhaltigkeit und Naturschutz</a:t>
            </a:r>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6C95396E-B02A-40A4-B74D-B7311920EA14}" type="datetime1">
              <a:rPr lang="de-DE" smtClean="0"/>
              <a:t>12.02.2026</a:t>
            </a:fld>
            <a:endParaRPr lang="de-DE"/>
          </a:p>
        </p:txBody>
      </p:sp>
      <p:sp>
        <p:nvSpPr>
          <p:cNvPr id="6" name="Fußzeilenplatzhalter 5"/>
          <p:cNvSpPr>
            <a:spLocks noGrp="1"/>
          </p:cNvSpPr>
          <p:nvPr>
            <p:ph type="ftr" sz="quarter" idx="11"/>
          </p:nvPr>
        </p:nvSpPr>
        <p:spPr/>
        <p:txBody>
          <a:bodyPr/>
          <a:lstStyle/>
          <a:p>
            <a:r>
              <a:rPr lang="de-DE"/>
              <a:t>Projekttag zu Nachhaltigkeit und Naturschutz</a:t>
            </a:r>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58187D0-7D66-490D-B6AF-311246480407}" type="datetime1">
              <a:rPr lang="de-DE" smtClean="0"/>
              <a:t>12.02.2026</a:t>
            </a:fld>
            <a:endParaRPr lang="de-DE" dirty="0"/>
          </a:p>
        </p:txBody>
      </p:sp>
      <p:sp>
        <p:nvSpPr>
          <p:cNvPr id="4" name="Footer Placeholder 3"/>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61DA57AE-9691-4743-9874-0A32F98D4925}" type="datetime1">
              <a:rPr lang="de-DE" smtClean="0"/>
              <a:t>12.02.2026</a:t>
            </a:fld>
            <a:endParaRPr lang="de-DE"/>
          </a:p>
        </p:txBody>
      </p:sp>
      <p:sp>
        <p:nvSpPr>
          <p:cNvPr id="6" name="Fußzeilenplatzhalter 5"/>
          <p:cNvSpPr>
            <a:spLocks noGrp="1"/>
          </p:cNvSpPr>
          <p:nvPr>
            <p:ph type="ftr" sz="quarter" idx="11"/>
          </p:nvPr>
        </p:nvSpPr>
        <p:spPr/>
        <p:txBody>
          <a:bodyPr/>
          <a:lstStyle/>
          <a:p>
            <a:r>
              <a:rPr lang="de-DE"/>
              <a:t>Projekttag zu Nachhaltigkeit und Naturschutz</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5D4A8A4-F0DB-4388-8A97-3065323DFC6C}" type="datetime1">
              <a:rPr lang="de-DE" smtClean="0"/>
              <a:t>12.02.2026</a:t>
            </a:fld>
            <a:endParaRPr lang="de-DE"/>
          </a:p>
        </p:txBody>
      </p:sp>
      <p:sp>
        <p:nvSpPr>
          <p:cNvPr id="6" name="Fußzeilenplatzhalter 5"/>
          <p:cNvSpPr>
            <a:spLocks noGrp="1"/>
          </p:cNvSpPr>
          <p:nvPr>
            <p:ph type="ftr" sz="quarter" idx="11"/>
          </p:nvPr>
        </p:nvSpPr>
        <p:spPr/>
        <p:txBody>
          <a:bodyPr/>
          <a:lstStyle/>
          <a:p>
            <a:r>
              <a:rPr lang="de-DE"/>
              <a:t>Projekttag zu Nachhaltigkeit und Naturschutz</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A02458EF-40F9-4217-ADDE-4FE41DCAE170}" type="datetime1">
              <a:rPr lang="de-DE" smtClean="0"/>
              <a:t>12.02.2026</a:t>
            </a:fld>
            <a:endParaRPr lang="de-DE"/>
          </a:p>
        </p:txBody>
      </p:sp>
      <p:sp>
        <p:nvSpPr>
          <p:cNvPr id="5" name="Fußzeilenplatzhalter 4"/>
          <p:cNvSpPr>
            <a:spLocks noGrp="1"/>
          </p:cNvSpPr>
          <p:nvPr>
            <p:ph type="ftr" sz="quarter" idx="11"/>
          </p:nvPr>
        </p:nvSpPr>
        <p:spPr/>
        <p:txBody>
          <a:bodyPr/>
          <a:lstStyle/>
          <a:p>
            <a:r>
              <a:rPr lang="de-DE"/>
              <a:t>Projekttag zu Nachhaltigkeit und Naturschutz</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A6DC0150-F11D-491C-8507-8415A8E6479D}" type="datetime1">
              <a:rPr lang="de-DE" smtClean="0"/>
              <a:t>12.02.2026</a:t>
            </a:fld>
            <a:endParaRPr lang="de-DE"/>
          </a:p>
        </p:txBody>
      </p:sp>
      <p:sp>
        <p:nvSpPr>
          <p:cNvPr id="5" name="Fußzeilenplatzhalter 4"/>
          <p:cNvSpPr>
            <a:spLocks noGrp="1"/>
          </p:cNvSpPr>
          <p:nvPr>
            <p:ph type="ftr" sz="quarter" idx="11"/>
          </p:nvPr>
        </p:nvSpPr>
        <p:spPr/>
        <p:txBody>
          <a:bodyPr/>
          <a:lstStyle/>
          <a:p>
            <a:r>
              <a:rPr lang="de-DE"/>
              <a:t>Projekttag zu Nachhaltigkeit und Naturschutz</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BE89D2BC-69BA-49C5-8FBC-BFC59AB7D405}" type="datetime1">
              <a:rPr lang="de-DE" smtClean="0"/>
              <a:t>12.02.2026</a:t>
            </a:fld>
            <a:endParaRPr lang="de-DE" dirty="0"/>
          </a:p>
        </p:txBody>
      </p:sp>
      <p:sp>
        <p:nvSpPr>
          <p:cNvPr id="5" name="Fußzeilenplatzhalter 4"/>
          <p:cNvSpPr>
            <a:spLocks noGrp="1"/>
          </p:cNvSpPr>
          <p:nvPr>
            <p:ph type="ftr" sz="quarter" idx="11"/>
          </p:nvPr>
        </p:nvSpPr>
        <p:spPr/>
        <p:txBody>
          <a:bodyPr/>
          <a:lstStyle/>
          <a:p>
            <a:r>
              <a:rPr lang="de-DE"/>
              <a:t>Projekttag zu Nachhaltigkeit und Naturschutz</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D37EA70B-449B-4F02-9732-84709ACA7073}" type="datetime1">
              <a:rPr lang="de-DE" smtClean="0"/>
              <a:t>12.02.2026</a:t>
            </a:fld>
            <a:endParaRPr lang="de-DE"/>
          </a:p>
        </p:txBody>
      </p:sp>
      <p:sp>
        <p:nvSpPr>
          <p:cNvPr id="5" name="Footer Placeholder 4"/>
          <p:cNvSpPr>
            <a:spLocks noGrp="1"/>
          </p:cNvSpPr>
          <p:nvPr>
            <p:ph type="ftr" sz="quarter" idx="11"/>
          </p:nvPr>
        </p:nvSpPr>
        <p:spPr/>
        <p:txBody>
          <a:bodyPr/>
          <a:lstStyle>
            <a:lvl1pPr algn="l">
              <a:defRPr/>
            </a:lvl1pPr>
          </a:lstStyle>
          <a:p>
            <a:r>
              <a:rPr lang="de-DE"/>
              <a:t>Projekttag zu Nachhaltigkeit und Naturschutz</a:t>
            </a:r>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9ACA4A4D-C17C-4242-AF33-F721CE122972}" type="datetime1">
              <a:rPr lang="de-DE" smtClean="0"/>
              <a:t>12.02.2026</a:t>
            </a:fld>
            <a:endParaRPr lang="de-DE"/>
          </a:p>
        </p:txBody>
      </p:sp>
      <p:sp>
        <p:nvSpPr>
          <p:cNvPr id="6" name="Fußzeilenplatzhalter 5"/>
          <p:cNvSpPr>
            <a:spLocks noGrp="1"/>
          </p:cNvSpPr>
          <p:nvPr>
            <p:ph type="ftr" sz="quarter" idx="11"/>
          </p:nvPr>
        </p:nvSpPr>
        <p:spPr/>
        <p:txBody>
          <a:bodyPr/>
          <a:lstStyle/>
          <a:p>
            <a:r>
              <a:rPr lang="de-DE"/>
              <a:t>Projekttag zu Nachhaltigkeit und Naturschutz</a:t>
            </a:r>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2CCBB17-FED9-455A-9B38-9BAC5EC71256}" type="datetime1">
              <a:rPr lang="de-DE" smtClean="0"/>
              <a:t>12.02.2026</a:t>
            </a:fld>
            <a:endParaRPr lang="de-DE" dirty="0"/>
          </a:p>
        </p:txBody>
      </p:sp>
      <p:sp>
        <p:nvSpPr>
          <p:cNvPr id="6" name="Footer Placeholder 5"/>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B997FEA-F8D4-45BA-B95F-70392CE46BFA}" type="datetime1">
              <a:rPr lang="de-DE" smtClean="0"/>
              <a:t>12.02.2026</a:t>
            </a:fld>
            <a:endParaRPr lang="de-DE" dirty="0"/>
          </a:p>
        </p:txBody>
      </p:sp>
      <p:sp>
        <p:nvSpPr>
          <p:cNvPr id="6" name="Footer Placeholder 5"/>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AF5A6D3-1C69-4AB7-99BD-D9411D50C10A}" type="datetime1">
              <a:rPr lang="de-DE" smtClean="0"/>
              <a:t>12.02.2026</a:t>
            </a:fld>
            <a:endParaRPr lang="de-DE" dirty="0"/>
          </a:p>
        </p:txBody>
      </p:sp>
      <p:sp>
        <p:nvSpPr>
          <p:cNvPr id="6" name="Footer Placeholder 5"/>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2E78396-2CFC-49E0-B589-8B9566916D88}" type="datetime1">
              <a:rPr lang="de-DE" smtClean="0"/>
              <a:t>12.02.2026</a:t>
            </a:fld>
            <a:endParaRPr lang="de-DE" dirty="0"/>
          </a:p>
        </p:txBody>
      </p:sp>
      <p:sp>
        <p:nvSpPr>
          <p:cNvPr id="6" name="Footer Placeholder 5"/>
          <p:cNvSpPr>
            <a:spLocks noGrp="1"/>
          </p:cNvSpPr>
          <p:nvPr>
            <p:ph type="ftr" sz="quarter" idx="11"/>
          </p:nvPr>
        </p:nvSpPr>
        <p:spPr/>
        <p:txBody>
          <a:bodyPr/>
          <a:lstStyle>
            <a:lvl1pPr algn="l">
              <a:defRPr/>
            </a:lvl1pPr>
          </a:lstStyle>
          <a:p>
            <a:r>
              <a:rPr lang="de-DE"/>
              <a:t>Projekttag zu Nachhaltigkeit und Naturschutz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C5F4C307-512F-4021-BF1F-549ED760BB6D}" type="datetime1">
              <a:rPr lang="de-DE" smtClean="0"/>
              <a:t>12.02.2026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Projekttag zu Nachhaltigkeit und Naturschutz</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www.nabu.de/natur-und-landschaft/landnutzung/streuobst/streuobstwissen/02359.html" TargetMode="Externa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hyperlink" Target="https://www.nabu.de/natur-und-landschaft/landnutzung/streuobst/streuobstwissen/02359.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bu.de/natur-und-landschaft/landnutzung/streuobst/streuobstwissen/02359.html"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jpeg"/><Relationship Id="rId11" Type="http://schemas.openxmlformats.org/officeDocument/2006/relationships/image" Target="../media/image28.png"/><Relationship Id="rId5" Type="http://schemas.openxmlformats.org/officeDocument/2006/relationships/image" Target="../media/image26.jpeg"/><Relationship Id="rId10" Type="http://schemas.openxmlformats.org/officeDocument/2006/relationships/image" Target="../media/image18.png"/><Relationship Id="rId4" Type="http://schemas.openxmlformats.org/officeDocument/2006/relationships/image" Target="../media/image25.jpeg"/><Relationship Id="rId9" Type="http://schemas.openxmlformats.org/officeDocument/2006/relationships/image" Target="../media/image17.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Gras, draußen, Himmel, Landschaft enthält.&#10;&#10;KI-generierte Inhalte können fehlerhaft sein.">
            <a:extLst>
              <a:ext uri="{FF2B5EF4-FFF2-40B4-BE49-F238E27FC236}">
                <a16:creationId xmlns:a16="http://schemas.microsoft.com/office/drawing/2014/main" id="{F9A5621E-20B4-2A2D-EC76-189FC7874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2"/>
            <a:ext cx="9144000" cy="3079775"/>
          </a:xfrm>
          <a:prstGeom prst="rect">
            <a:avLst/>
          </a:prstGeom>
        </p:spPr>
      </p:pic>
      <p:sp>
        <p:nvSpPr>
          <p:cNvPr id="3" name="Titel 2">
            <a:extLst>
              <a:ext uri="{FF2B5EF4-FFF2-40B4-BE49-F238E27FC236}">
                <a16:creationId xmlns:a16="http://schemas.microsoft.com/office/drawing/2014/main" id="{EA891C62-284F-FAD2-ED2B-7150FE06FBA2}"/>
              </a:ext>
            </a:extLst>
          </p:cNvPr>
          <p:cNvSpPr>
            <a:spLocks noGrp="1"/>
          </p:cNvSpPr>
          <p:nvPr>
            <p:ph type="ctrTitle"/>
          </p:nvPr>
        </p:nvSpPr>
        <p:spPr/>
        <p:txBody>
          <a:bodyPr/>
          <a:lstStyle/>
          <a:p>
            <a:r>
              <a:rPr lang="de-AT" dirty="0">
                <a:solidFill>
                  <a:srgbClr val="0D70B8"/>
                </a:solidFill>
              </a:rPr>
              <a:t>Projekttag</a:t>
            </a:r>
            <a:r>
              <a:rPr lang="de-AT" dirty="0"/>
              <a:t> zu Nachhaltigkeit und Naturschutz</a:t>
            </a:r>
            <a:endParaRPr lang="de-DE" dirty="0"/>
          </a:p>
        </p:txBody>
      </p:sp>
      <p:sp>
        <p:nvSpPr>
          <p:cNvPr id="4" name="Untertitel 3">
            <a:extLst>
              <a:ext uri="{FF2B5EF4-FFF2-40B4-BE49-F238E27FC236}">
                <a16:creationId xmlns:a16="http://schemas.microsoft.com/office/drawing/2014/main" id="{38ACBB2B-076C-9D7E-8D79-B10A2C837DD1}"/>
              </a:ext>
            </a:extLst>
          </p:cNvPr>
          <p:cNvSpPr>
            <a:spLocks noGrp="1"/>
          </p:cNvSpPr>
          <p:nvPr>
            <p:ph type="subTitle" idx="1"/>
          </p:nvPr>
        </p:nvSpPr>
        <p:spPr/>
        <p:txBody>
          <a:bodyPr/>
          <a:lstStyle/>
          <a:p>
            <a:r>
              <a:rPr lang="de-AT" dirty="0"/>
              <a:t>Streuobst</a:t>
            </a:r>
            <a:endParaRPr lang="de-DE" dirty="0"/>
          </a:p>
        </p:txBody>
      </p:sp>
      <p:pic>
        <p:nvPicPr>
          <p:cNvPr id="5" name="Bildplatzhalter 4" descr="Die Präsentation wurde durch den NABU erstellt.">
            <a:extLst>
              <a:ext uri="{FF2B5EF4-FFF2-40B4-BE49-F238E27FC236}">
                <a16:creationId xmlns:a16="http://schemas.microsoft.com/office/drawing/2014/main" id="{DBD1A92D-0FF2-1074-CFC6-5F3665F925E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700" r="1700"/>
          <a:stretch/>
        </p:blipFill>
        <p:spPr/>
      </p:pic>
      <p:pic>
        <p:nvPicPr>
          <p:cNvPr id="7" name="Grafik 6" descr="Das Projekt wurde vom Bundesministerium für Umwelt, Klimaschutz, Naturschutz und nukleare Sicherheit gefördert.">
            <a:extLst>
              <a:ext uri="{FF2B5EF4-FFF2-40B4-BE49-F238E27FC236}">
                <a16:creationId xmlns:a16="http://schemas.microsoft.com/office/drawing/2014/main" id="{E6BCACA0-E907-4316-6761-311E8CE8B6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spTree>
    <p:extLst>
      <p:ext uri="{BB962C8B-B14F-4D97-AF65-F5344CB8AC3E}">
        <p14:creationId xmlns:p14="http://schemas.microsoft.com/office/powerpoint/2010/main" val="229483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5A3BF7F-63E8-3C1B-85D1-3BE5B42BD84C}"/>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7932FEF8-D528-8033-15EC-284DEEB5A72A}"/>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D3E26805-8CAB-A201-020B-9F9408C49995}"/>
              </a:ext>
            </a:extLst>
          </p:cNvPr>
          <p:cNvSpPr>
            <a:spLocks noGrp="1"/>
          </p:cNvSpPr>
          <p:nvPr>
            <p:ph type="sldNum" sz="quarter" idx="12"/>
          </p:nvPr>
        </p:nvSpPr>
        <p:spPr/>
        <p:txBody>
          <a:bodyPr/>
          <a:lstStyle/>
          <a:p>
            <a:fld id="{AC3C7B9E-10CE-43F7-B1C0-FF2E876F370F}" type="slidenum">
              <a:rPr lang="de-DE" smtClean="0"/>
              <a:pPr/>
              <a:t>10</a:t>
            </a:fld>
            <a:endParaRPr lang="de-DE"/>
          </a:p>
        </p:txBody>
      </p:sp>
      <p:sp>
        <p:nvSpPr>
          <p:cNvPr id="7" name="Titel 6">
            <a:extLst>
              <a:ext uri="{FF2B5EF4-FFF2-40B4-BE49-F238E27FC236}">
                <a16:creationId xmlns:a16="http://schemas.microsoft.com/office/drawing/2014/main" id="{A6D7A9D4-2978-B2D6-1F2E-939F6C3B6292}"/>
              </a:ext>
            </a:extLst>
          </p:cNvPr>
          <p:cNvSpPr>
            <a:spLocks noGrp="1"/>
          </p:cNvSpPr>
          <p:nvPr>
            <p:ph type="title"/>
          </p:nvPr>
        </p:nvSpPr>
        <p:spPr/>
        <p:txBody>
          <a:bodyPr/>
          <a:lstStyle/>
          <a:p>
            <a:r>
              <a:rPr lang="de-AT" dirty="0"/>
              <a:t>Wir leben hier: Insekten</a:t>
            </a:r>
            <a:endParaRPr lang="de-DE" dirty="0"/>
          </a:p>
        </p:txBody>
      </p:sp>
      <p:pic>
        <p:nvPicPr>
          <p:cNvPr id="2" name="Grafik 1" descr="Ein Bild, das weiß, Pfannenwender enthält.&#10;&#10;KI-generierte Inhalte können fehlerhaft sein.">
            <a:extLst>
              <a:ext uri="{FF2B5EF4-FFF2-40B4-BE49-F238E27FC236}">
                <a16:creationId xmlns:a16="http://schemas.microsoft.com/office/drawing/2014/main" id="{61853CF5-3CCD-DB73-88D2-FD4A5CC58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207783"/>
            <a:ext cx="431429" cy="361677"/>
          </a:xfrm>
          <a:prstGeom prst="rect">
            <a:avLst/>
          </a:prstGeom>
        </p:spPr>
      </p:pic>
      <p:pic>
        <p:nvPicPr>
          <p:cNvPr id="8" name="Grafik 7">
            <a:extLst>
              <a:ext uri="{FF2B5EF4-FFF2-40B4-BE49-F238E27FC236}">
                <a16:creationId xmlns:a16="http://schemas.microsoft.com/office/drawing/2014/main" id="{E7DA0AEF-F5AC-4440-884C-D5138CB5046C}"/>
              </a:ext>
            </a:extLst>
          </p:cNvPr>
          <p:cNvPicPr>
            <a:picLocks noChangeAspect="1"/>
          </p:cNvPicPr>
          <p:nvPr/>
        </p:nvPicPr>
        <p:blipFill>
          <a:blip r:embed="rId4"/>
          <a:stretch>
            <a:fillRect/>
          </a:stretch>
        </p:blipFill>
        <p:spPr>
          <a:xfrm>
            <a:off x="3482346" y="4050124"/>
            <a:ext cx="432000" cy="432000"/>
          </a:xfrm>
          <a:prstGeom prst="rect">
            <a:avLst/>
          </a:prstGeom>
        </p:spPr>
      </p:pic>
      <p:pic>
        <p:nvPicPr>
          <p:cNvPr id="10" name="Grafik 9">
            <a:extLst>
              <a:ext uri="{FF2B5EF4-FFF2-40B4-BE49-F238E27FC236}">
                <a16:creationId xmlns:a16="http://schemas.microsoft.com/office/drawing/2014/main" id="{17FA4BAE-969B-4725-EBC7-581DC77BBC7E}"/>
              </a:ext>
            </a:extLst>
          </p:cNvPr>
          <p:cNvPicPr>
            <a:picLocks noChangeAspect="1"/>
          </p:cNvPicPr>
          <p:nvPr/>
        </p:nvPicPr>
        <p:blipFill>
          <a:blip r:embed="rId5"/>
          <a:stretch>
            <a:fillRect/>
          </a:stretch>
        </p:blipFill>
        <p:spPr>
          <a:xfrm>
            <a:off x="3491309" y="2617801"/>
            <a:ext cx="432000" cy="432000"/>
          </a:xfrm>
          <a:prstGeom prst="rect">
            <a:avLst/>
          </a:prstGeom>
        </p:spPr>
      </p:pic>
      <p:sp>
        <p:nvSpPr>
          <p:cNvPr id="11" name="Textfeld 10">
            <a:extLst>
              <a:ext uri="{FF2B5EF4-FFF2-40B4-BE49-F238E27FC236}">
                <a16:creationId xmlns:a16="http://schemas.microsoft.com/office/drawing/2014/main" id="{AE103D6B-B83E-87C6-7820-8947F41B18AA}"/>
              </a:ext>
            </a:extLst>
          </p:cNvPr>
          <p:cNvSpPr txBox="1"/>
          <p:nvPr/>
        </p:nvSpPr>
        <p:spPr>
          <a:xfrm>
            <a:off x="457200" y="1152572"/>
            <a:ext cx="2870271" cy="3362459"/>
          </a:xfrm>
          <a:prstGeom prst="rect">
            <a:avLst/>
          </a:prstGeom>
          <a:noFill/>
        </p:spPr>
        <p:txBody>
          <a:bodyPr wrap="square" rtlCol="0">
            <a:spAutoFit/>
          </a:bodyPr>
          <a:lstStyle/>
          <a:p>
            <a:pPr marL="285750" indent="-285750">
              <a:spcBef>
                <a:spcPts val="700"/>
              </a:spcBef>
              <a:buClr>
                <a:schemeClr val="tx2"/>
              </a:buClr>
              <a:buSzPct val="85000"/>
              <a:buFont typeface="Wingdings" panose="05000000000000000000" pitchFamily="2" charset="2"/>
              <a:buChar char="v"/>
            </a:pPr>
            <a:r>
              <a:rPr lang="de-AT" sz="1600" dirty="0"/>
              <a:t>Nahrung</a:t>
            </a:r>
          </a:p>
          <a:p>
            <a:pPr>
              <a:spcBef>
                <a:spcPts val="700"/>
              </a:spcBef>
              <a:buClr>
                <a:schemeClr val="tx2"/>
              </a:buClr>
              <a:buSzPct val="85000"/>
            </a:pPr>
            <a:endParaRPr lang="de-AT" sz="1600" dirty="0"/>
          </a:p>
          <a:p>
            <a:pPr>
              <a:spcBef>
                <a:spcPts val="700"/>
              </a:spcBef>
              <a:buClr>
                <a:schemeClr val="tx2"/>
              </a:buClr>
              <a:buSzPct val="85000"/>
            </a:pPr>
            <a:endParaRPr lang="de-AT" sz="1600" dirty="0"/>
          </a:p>
          <a:p>
            <a:pPr>
              <a:spcBef>
                <a:spcPts val="700"/>
              </a:spcBef>
              <a:buClr>
                <a:schemeClr val="tx2"/>
              </a:buClr>
              <a:buSzPct val="85000"/>
            </a:pPr>
            <a:endParaRPr lang="de-AT" sz="1600" dirty="0"/>
          </a:p>
          <a:p>
            <a:pPr marL="285750" indent="-285750">
              <a:spcBef>
                <a:spcPts val="700"/>
              </a:spcBef>
              <a:buClr>
                <a:schemeClr val="tx2"/>
              </a:buClr>
              <a:buSzPct val="85000"/>
              <a:buFont typeface="Wingdings" panose="05000000000000000000" pitchFamily="2" charset="2"/>
              <a:buChar char="v"/>
            </a:pPr>
            <a:r>
              <a:rPr lang="de-AT" sz="1600" dirty="0"/>
              <a:t>Nistplätze</a:t>
            </a:r>
          </a:p>
          <a:p>
            <a:pPr>
              <a:spcBef>
                <a:spcPts val="700"/>
              </a:spcBef>
              <a:buClr>
                <a:schemeClr val="tx2"/>
              </a:buClr>
              <a:buSzPct val="85000"/>
            </a:pPr>
            <a:endParaRPr lang="de-AT" sz="1600" dirty="0"/>
          </a:p>
          <a:p>
            <a:pPr>
              <a:spcBef>
                <a:spcPts val="700"/>
              </a:spcBef>
              <a:buClr>
                <a:schemeClr val="tx2"/>
              </a:buClr>
              <a:buSzPct val="85000"/>
            </a:pPr>
            <a:endParaRPr lang="de-AT" sz="1600" dirty="0"/>
          </a:p>
          <a:p>
            <a:pPr>
              <a:spcBef>
                <a:spcPts val="700"/>
              </a:spcBef>
              <a:buClr>
                <a:schemeClr val="tx2"/>
              </a:buClr>
              <a:buSzPct val="85000"/>
            </a:pPr>
            <a:endParaRPr lang="de-AT" sz="1600" dirty="0"/>
          </a:p>
          <a:p>
            <a:pPr>
              <a:spcBef>
                <a:spcPts val="700"/>
              </a:spcBef>
              <a:buClr>
                <a:schemeClr val="tx2"/>
              </a:buClr>
              <a:buSzPct val="85000"/>
            </a:pPr>
            <a:endParaRPr lang="de-AT" sz="1600" dirty="0"/>
          </a:p>
          <a:p>
            <a:pPr marL="285750" indent="-285750">
              <a:spcBef>
                <a:spcPts val="700"/>
              </a:spcBef>
              <a:buClr>
                <a:schemeClr val="tx2"/>
              </a:buClr>
              <a:buSzPct val="85000"/>
              <a:buFont typeface="Wingdings" panose="05000000000000000000" pitchFamily="2" charset="2"/>
              <a:buChar char="v"/>
            </a:pPr>
            <a:r>
              <a:rPr lang="de-AT" sz="1600" dirty="0"/>
              <a:t>Unterschlupfmöglichkeiten</a:t>
            </a:r>
            <a:endParaRPr lang="de-DE" sz="1600" dirty="0"/>
          </a:p>
        </p:txBody>
      </p:sp>
      <p:sp>
        <p:nvSpPr>
          <p:cNvPr id="12" name="Kreuz 11">
            <a:extLst>
              <a:ext uri="{FF2B5EF4-FFF2-40B4-BE49-F238E27FC236}">
                <a16:creationId xmlns:a16="http://schemas.microsoft.com/office/drawing/2014/main" id="{555E80C0-8011-6E90-CF0D-DF7EA6899F1B}"/>
              </a:ext>
            </a:extLst>
          </p:cNvPr>
          <p:cNvSpPr/>
          <p:nvPr/>
        </p:nvSpPr>
        <p:spPr>
          <a:xfrm>
            <a:off x="3539016" y="2000104"/>
            <a:ext cx="302084" cy="260821"/>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Kreuz 13">
            <a:extLst>
              <a:ext uri="{FF2B5EF4-FFF2-40B4-BE49-F238E27FC236}">
                <a16:creationId xmlns:a16="http://schemas.microsoft.com/office/drawing/2014/main" id="{A3610DE2-B0B5-B2BF-2A4F-BAFF060D1F07}"/>
              </a:ext>
            </a:extLst>
          </p:cNvPr>
          <p:cNvSpPr/>
          <p:nvPr/>
        </p:nvSpPr>
        <p:spPr>
          <a:xfrm>
            <a:off x="3539016" y="3553290"/>
            <a:ext cx="302084" cy="260821"/>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Baum, Wirbellose, Biene, Blüte enthält.&#10;&#10;KI-generierte Inhalte können fehlerhaft sein.">
            <a:extLst>
              <a:ext uri="{FF2B5EF4-FFF2-40B4-BE49-F238E27FC236}">
                <a16:creationId xmlns:a16="http://schemas.microsoft.com/office/drawing/2014/main" id="{4B19C2E8-F182-5B41-E2D9-61422F824FEF}"/>
              </a:ext>
            </a:extLst>
          </p:cNvPr>
          <p:cNvPicPr>
            <a:picLocks noChangeAspect="1"/>
          </p:cNvPicPr>
          <p:nvPr/>
        </p:nvPicPr>
        <p:blipFill>
          <a:blip r:embed="rId6" cstate="print">
            <a:extLst>
              <a:ext uri="{28A0092B-C50C-407E-A947-70E740481C1C}">
                <a14:useLocalDpi xmlns:a14="http://schemas.microsoft.com/office/drawing/2010/main" val="0"/>
              </a:ext>
            </a:extLst>
          </a:blip>
          <a:srcRect l="30098" r="-1"/>
          <a:stretch>
            <a:fillRect/>
          </a:stretch>
        </p:blipFill>
        <p:spPr>
          <a:xfrm>
            <a:off x="5806209" y="0"/>
            <a:ext cx="3337791" cy="4774917"/>
          </a:xfrm>
          <a:prstGeom prst="rect">
            <a:avLst/>
          </a:prstGeom>
        </p:spPr>
      </p:pic>
    </p:spTree>
    <p:extLst>
      <p:ext uri="{BB962C8B-B14F-4D97-AF65-F5344CB8AC3E}">
        <p14:creationId xmlns:p14="http://schemas.microsoft.com/office/powerpoint/2010/main" val="230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D8AD-A7B9-6502-48F6-CAE1181DC3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100846-D05C-6069-8E36-3B68FBC2E34B}"/>
              </a:ext>
            </a:extLst>
          </p:cNvPr>
          <p:cNvSpPr>
            <a:spLocks noGrp="1"/>
          </p:cNvSpPr>
          <p:nvPr>
            <p:ph type="title"/>
          </p:nvPr>
        </p:nvSpPr>
        <p:spPr/>
        <p:txBody>
          <a:bodyPr anchor="b">
            <a:normAutofit/>
          </a:bodyPr>
          <a:lstStyle/>
          <a:p>
            <a:r>
              <a:rPr lang="de-AT" dirty="0"/>
              <a:t>Warum ist eine Streuobstwiese wichtig?</a:t>
            </a:r>
            <a:endParaRPr lang="de-DE" dirty="0"/>
          </a:p>
        </p:txBody>
      </p:sp>
      <p:sp>
        <p:nvSpPr>
          <p:cNvPr id="3" name="Inhaltsplatzhalter 2">
            <a:extLst>
              <a:ext uri="{FF2B5EF4-FFF2-40B4-BE49-F238E27FC236}">
                <a16:creationId xmlns:a16="http://schemas.microsoft.com/office/drawing/2014/main" id="{7E78CA47-3CA7-A596-445D-0A8FBACE2EDF}"/>
              </a:ext>
            </a:extLst>
          </p:cNvPr>
          <p:cNvSpPr>
            <a:spLocks noGrp="1"/>
          </p:cNvSpPr>
          <p:nvPr>
            <p:ph sz="half" idx="1"/>
          </p:nvPr>
        </p:nvSpPr>
        <p:spPr>
          <a:xfrm>
            <a:off x="457200" y="1131590"/>
            <a:ext cx="4038600" cy="3026378"/>
          </a:xfrm>
        </p:spPr>
        <p:txBody>
          <a:bodyPr/>
          <a:lstStyle/>
          <a:p>
            <a:pPr marL="285750" indent="-285750">
              <a:buFont typeface="Wingdings" panose="05000000000000000000" pitchFamily="2" charset="2"/>
              <a:buChar char="v"/>
            </a:pPr>
            <a:r>
              <a:rPr lang="de-AT" b="1" dirty="0"/>
              <a:t>Ökologische Bedeutung:</a:t>
            </a:r>
          </a:p>
          <a:p>
            <a:pPr marL="462150" lvl="1" indent="-285750">
              <a:buFont typeface="Wingdings" panose="05000000000000000000" pitchFamily="2" charset="2"/>
              <a:buChar char="v"/>
            </a:pPr>
            <a:r>
              <a:rPr lang="de-AT" dirty="0"/>
              <a:t>genetisches Reservoir</a:t>
            </a:r>
          </a:p>
          <a:p>
            <a:pPr marL="462150" lvl="1" indent="-285750">
              <a:buFont typeface="Wingdings" panose="05000000000000000000" pitchFamily="2" charset="2"/>
              <a:buChar char="v"/>
            </a:pPr>
            <a:r>
              <a:rPr lang="de-DE" dirty="0"/>
              <a:t>Klimaanpassung</a:t>
            </a:r>
          </a:p>
          <a:p>
            <a:pPr marL="285750" indent="-285750">
              <a:buFont typeface="Wingdings" panose="05000000000000000000" pitchFamily="2" charset="2"/>
              <a:buChar char="v"/>
            </a:pPr>
            <a:r>
              <a:rPr lang="de-DE" b="1" dirty="0"/>
              <a:t>Kulturelle Bedeutung:</a:t>
            </a:r>
          </a:p>
          <a:p>
            <a:pPr marL="462150" lvl="1" indent="-285750">
              <a:buFont typeface="Wingdings" panose="05000000000000000000" pitchFamily="2" charset="2"/>
              <a:buChar char="v"/>
            </a:pPr>
            <a:r>
              <a:rPr lang="de-DE" dirty="0"/>
              <a:t>Erholung</a:t>
            </a:r>
          </a:p>
          <a:p>
            <a:pPr marL="462150" lvl="1" indent="-285750">
              <a:buFont typeface="Wingdings" panose="05000000000000000000" pitchFamily="2" charset="2"/>
              <a:buChar char="v"/>
            </a:pPr>
            <a:r>
              <a:rPr lang="de-DE" dirty="0"/>
              <a:t>regionale Identität</a:t>
            </a:r>
          </a:p>
          <a:p>
            <a:pPr marL="285750" indent="-285750">
              <a:buFont typeface="Wingdings" panose="05000000000000000000" pitchFamily="2" charset="2"/>
              <a:buChar char="v"/>
            </a:pPr>
            <a:r>
              <a:rPr lang="de-DE" b="1" dirty="0"/>
              <a:t>Wirtschaftliche Bedeutung:</a:t>
            </a:r>
          </a:p>
          <a:p>
            <a:pPr marL="462150" lvl="1" indent="-285750">
              <a:buFont typeface="Wingdings" panose="05000000000000000000" pitchFamily="2" charset="2"/>
              <a:buChar char="v"/>
            </a:pPr>
            <a:r>
              <a:rPr lang="de-DE" dirty="0"/>
              <a:t>Tourismus</a:t>
            </a:r>
          </a:p>
          <a:p>
            <a:pPr marL="462150" lvl="1" indent="-285750">
              <a:buFont typeface="Wingdings" panose="05000000000000000000" pitchFamily="2" charset="2"/>
              <a:buChar char="v"/>
            </a:pPr>
            <a:r>
              <a:rPr lang="de-DE" dirty="0"/>
              <a:t>Lebensmittelproduktion</a:t>
            </a:r>
          </a:p>
        </p:txBody>
      </p:sp>
      <p:sp>
        <p:nvSpPr>
          <p:cNvPr id="7" name="Datumsplatzhalter 6">
            <a:extLst>
              <a:ext uri="{FF2B5EF4-FFF2-40B4-BE49-F238E27FC236}">
                <a16:creationId xmlns:a16="http://schemas.microsoft.com/office/drawing/2014/main" id="{8DE139DE-6B67-2EE5-F1C5-A30119A6CD14}"/>
              </a:ext>
            </a:extLst>
          </p:cNvPr>
          <p:cNvSpPr>
            <a:spLocks noGrp="1"/>
          </p:cNvSpPr>
          <p:nvPr>
            <p:ph type="dt" sz="half" idx="10"/>
          </p:nvPr>
        </p:nvSpPr>
        <p:spPr/>
        <p:txBody>
          <a:bodyPr anchor="b">
            <a:noAutofit/>
          </a:bodyPr>
          <a:lstStyle/>
          <a:p>
            <a:pPr>
              <a:lnSpc>
                <a:spcPct val="90000"/>
              </a:lnSpc>
              <a:spcAft>
                <a:spcPts val="600"/>
              </a:spcAft>
            </a:pPr>
            <a:fld id="{9F9156D8-2B57-44F1-AEA1-E7E953E12575}" type="datetime1">
              <a:rPr lang="de-DE" smtClean="0"/>
              <a:t>12.02.2026</a:t>
            </a:fld>
            <a:endParaRPr lang="de-DE" dirty="0"/>
          </a:p>
        </p:txBody>
      </p:sp>
      <p:sp>
        <p:nvSpPr>
          <p:cNvPr id="17" name="Footer Placeholder 4">
            <a:extLst>
              <a:ext uri="{FF2B5EF4-FFF2-40B4-BE49-F238E27FC236}">
                <a16:creationId xmlns:a16="http://schemas.microsoft.com/office/drawing/2014/main" id="{E6B4E382-5D72-8FB1-CE15-B97C5408C90C}"/>
              </a:ext>
            </a:extLst>
          </p:cNvPr>
          <p:cNvSpPr>
            <a:spLocks noGrp="1"/>
          </p:cNvSpPr>
          <p:nvPr>
            <p:ph type="ftr" sz="quarter" idx="11"/>
          </p:nvPr>
        </p:nvSpPr>
        <p:spPr/>
        <p:txBody>
          <a:bodyPr/>
          <a:lstStyle/>
          <a:p>
            <a:pPr>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508EC24E-B6CD-A09E-F96B-7BB8AE31CD02}"/>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11</a:t>
            </a:fld>
            <a:endParaRPr lang="de-DE"/>
          </a:p>
        </p:txBody>
      </p:sp>
      <p:pic>
        <p:nvPicPr>
          <p:cNvPr id="5" name="Grafik 4" descr="Ein Bild, das draußen, Zweig, Natur, Blüte enthält.&#10;&#10;KI-generierte Inhalte können fehlerhaft sein.">
            <a:extLst>
              <a:ext uri="{FF2B5EF4-FFF2-40B4-BE49-F238E27FC236}">
                <a16:creationId xmlns:a16="http://schemas.microsoft.com/office/drawing/2014/main" id="{0FB0CF21-B99D-84A8-12C1-11CFD3CE645B}"/>
              </a:ext>
            </a:extLst>
          </p:cNvPr>
          <p:cNvPicPr>
            <a:picLocks noChangeAspect="1"/>
          </p:cNvPicPr>
          <p:nvPr/>
        </p:nvPicPr>
        <p:blipFill>
          <a:blip r:embed="rId3" cstate="print">
            <a:extLst>
              <a:ext uri="{28A0092B-C50C-407E-A947-70E740481C1C}">
                <a14:useLocalDpi xmlns:a14="http://schemas.microsoft.com/office/drawing/2010/main" val="0"/>
              </a:ext>
            </a:extLst>
          </a:blip>
          <a:srcRect l="25046"/>
          <a:stretch>
            <a:fillRect/>
          </a:stretch>
        </p:blipFill>
        <p:spPr>
          <a:xfrm>
            <a:off x="4572000" y="1048938"/>
            <a:ext cx="4114800" cy="3428123"/>
          </a:xfrm>
          <a:prstGeom prst="rect">
            <a:avLst/>
          </a:prstGeom>
        </p:spPr>
      </p:pic>
    </p:spTree>
    <p:extLst>
      <p:ext uri="{BB962C8B-B14F-4D97-AF65-F5344CB8AC3E}">
        <p14:creationId xmlns:p14="http://schemas.microsoft.com/office/powerpoint/2010/main" val="18112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A1824-39F2-C402-32D2-865D9869D87E}"/>
              </a:ext>
            </a:extLst>
          </p:cNvPr>
          <p:cNvSpPr>
            <a:spLocks noGrp="1"/>
          </p:cNvSpPr>
          <p:nvPr>
            <p:ph type="title"/>
          </p:nvPr>
        </p:nvSpPr>
        <p:spPr/>
        <p:txBody>
          <a:bodyPr/>
          <a:lstStyle/>
          <a:p>
            <a:r>
              <a:rPr lang="de-AT" dirty="0"/>
              <a:t>Nachteile der Streuobstwiese</a:t>
            </a:r>
            <a:endParaRPr lang="de-DE" dirty="0"/>
          </a:p>
        </p:txBody>
      </p:sp>
      <p:sp>
        <p:nvSpPr>
          <p:cNvPr id="3" name="Inhaltsplatzhalter 2">
            <a:extLst>
              <a:ext uri="{FF2B5EF4-FFF2-40B4-BE49-F238E27FC236}">
                <a16:creationId xmlns:a16="http://schemas.microsoft.com/office/drawing/2014/main" id="{15B8AA8B-2F47-70FA-3F3E-E2C89E828F4C}"/>
              </a:ext>
            </a:extLst>
          </p:cNvPr>
          <p:cNvSpPr>
            <a:spLocks noGrp="1"/>
          </p:cNvSpPr>
          <p:nvPr>
            <p:ph sz="half" idx="1"/>
          </p:nvPr>
        </p:nvSpPr>
        <p:spPr>
          <a:xfrm>
            <a:off x="457200" y="1080000"/>
            <a:ext cx="2635263" cy="3366000"/>
          </a:xfrm>
        </p:spPr>
        <p:txBody>
          <a:bodyPr/>
          <a:lstStyle/>
          <a:p>
            <a:r>
              <a:rPr lang="de-AT" b="1" dirty="0"/>
              <a:t>Problematiken:</a:t>
            </a:r>
          </a:p>
          <a:p>
            <a:pPr marL="285750" indent="-285750">
              <a:buFont typeface="Wingdings" panose="05000000000000000000" pitchFamily="2" charset="2"/>
              <a:buChar char="v"/>
            </a:pPr>
            <a:r>
              <a:rPr lang="de-DE" dirty="0"/>
              <a:t>Aufwändige Pflege</a:t>
            </a:r>
          </a:p>
          <a:p>
            <a:pPr marL="285750" indent="-285750">
              <a:buFont typeface="Wingdings" panose="05000000000000000000" pitchFamily="2" charset="2"/>
              <a:buChar char="v"/>
            </a:pPr>
            <a:r>
              <a:rPr lang="de-DE" dirty="0"/>
              <a:t>Niedrige Erlöse</a:t>
            </a:r>
          </a:p>
          <a:p>
            <a:pPr marL="285750" indent="-285750">
              <a:buFont typeface="Wingdings" panose="05000000000000000000" pitchFamily="2" charset="2"/>
              <a:buChar char="v"/>
            </a:pPr>
            <a:r>
              <a:rPr lang="de-DE" dirty="0"/>
              <a:t>Flächenkonkurrenz</a:t>
            </a:r>
          </a:p>
          <a:p>
            <a:endParaRPr lang="de-DE" dirty="0"/>
          </a:p>
          <a:p>
            <a:endParaRPr lang="de-DE" dirty="0"/>
          </a:p>
        </p:txBody>
      </p:sp>
      <p:sp>
        <p:nvSpPr>
          <p:cNvPr id="4" name="Inhaltsplatzhalter 3">
            <a:extLst>
              <a:ext uri="{FF2B5EF4-FFF2-40B4-BE49-F238E27FC236}">
                <a16:creationId xmlns:a16="http://schemas.microsoft.com/office/drawing/2014/main" id="{A909F571-8D11-BD99-9267-BBB171CC607E}"/>
              </a:ext>
            </a:extLst>
          </p:cNvPr>
          <p:cNvSpPr>
            <a:spLocks noGrp="1"/>
          </p:cNvSpPr>
          <p:nvPr>
            <p:ph sz="half" idx="2"/>
          </p:nvPr>
        </p:nvSpPr>
        <p:spPr>
          <a:xfrm>
            <a:off x="455216" y="3155499"/>
            <a:ext cx="5482800" cy="1290501"/>
          </a:xfrm>
        </p:spPr>
        <p:txBody>
          <a:bodyPr/>
          <a:lstStyle/>
          <a:p>
            <a:pPr marL="285750" indent="-285750">
              <a:buFont typeface="Wingdings" panose="05000000000000000000" pitchFamily="2" charset="2"/>
              <a:buChar char="v"/>
            </a:pPr>
            <a:r>
              <a:rPr lang="de-DE" dirty="0"/>
              <a:t>Online-Verkauf + </a:t>
            </a:r>
            <a:r>
              <a:rPr lang="de-DE" dirty="0" err="1"/>
              <a:t>Sortimentsteigerung</a:t>
            </a:r>
            <a:endParaRPr lang="de-DE" dirty="0"/>
          </a:p>
          <a:p>
            <a:pPr marL="285750" indent="-285750">
              <a:buFont typeface="Wingdings" panose="05000000000000000000" pitchFamily="2" charset="2"/>
              <a:buChar char="v"/>
            </a:pPr>
            <a:r>
              <a:rPr lang="de-DE" dirty="0"/>
              <a:t>Mehrfachnutzung der Fläche: Beweidung, Tourismus</a:t>
            </a:r>
          </a:p>
          <a:p>
            <a:pPr marL="285750" indent="-285750">
              <a:buFont typeface="Wingdings" panose="05000000000000000000" pitchFamily="2" charset="2"/>
              <a:buChar char="v"/>
            </a:pPr>
            <a:r>
              <a:rPr lang="de-DE" dirty="0"/>
              <a:t>Bildung</a:t>
            </a:r>
          </a:p>
          <a:p>
            <a:pPr marL="285750" indent="-285750">
              <a:buFont typeface="Wingdings" panose="05000000000000000000" pitchFamily="2" charset="2"/>
              <a:buChar char="v"/>
            </a:pPr>
            <a:r>
              <a:rPr lang="de-DE" dirty="0"/>
              <a:t>Fördermittel/Zuschüsse</a:t>
            </a:r>
          </a:p>
        </p:txBody>
      </p:sp>
      <p:sp>
        <p:nvSpPr>
          <p:cNvPr id="5" name="Datumsplatzhalter 4">
            <a:extLst>
              <a:ext uri="{FF2B5EF4-FFF2-40B4-BE49-F238E27FC236}">
                <a16:creationId xmlns:a16="http://schemas.microsoft.com/office/drawing/2014/main" id="{8D29DF3C-022A-A879-C0D2-8FA3DA1F8D4B}"/>
              </a:ext>
            </a:extLst>
          </p:cNvPr>
          <p:cNvSpPr>
            <a:spLocks noGrp="1"/>
          </p:cNvSpPr>
          <p:nvPr>
            <p:ph type="dt" sz="half" idx="10"/>
          </p:nvPr>
        </p:nvSpPr>
        <p:spPr/>
        <p:txBody>
          <a:bodyPr/>
          <a:lstStyle/>
          <a:p>
            <a:fld id="{9ACA4A4D-C17C-4242-AF33-F721CE122972}" type="datetime1">
              <a:rPr lang="de-DE" smtClean="0"/>
              <a:t>12.02.2026</a:t>
            </a:fld>
            <a:endParaRPr lang="de-DE"/>
          </a:p>
        </p:txBody>
      </p:sp>
      <p:sp>
        <p:nvSpPr>
          <p:cNvPr id="6" name="Fußzeilenplatzhalter 5">
            <a:extLst>
              <a:ext uri="{FF2B5EF4-FFF2-40B4-BE49-F238E27FC236}">
                <a16:creationId xmlns:a16="http://schemas.microsoft.com/office/drawing/2014/main" id="{809F6617-7044-3223-928A-83F2E5CC860D}"/>
              </a:ext>
            </a:extLst>
          </p:cNvPr>
          <p:cNvSpPr>
            <a:spLocks noGrp="1"/>
          </p:cNvSpPr>
          <p:nvPr>
            <p:ph type="ftr" sz="quarter" idx="11"/>
          </p:nvPr>
        </p:nvSpPr>
        <p:spPr/>
        <p:txBody>
          <a:bodyPr/>
          <a:lstStyle/>
          <a:p>
            <a:r>
              <a:rPr lang="de-DE"/>
              <a:t>Projekttag zu Nachhaltigkeit und Naturschutz</a:t>
            </a:r>
            <a:endParaRPr lang="de-DE" dirty="0"/>
          </a:p>
        </p:txBody>
      </p:sp>
      <p:sp>
        <p:nvSpPr>
          <p:cNvPr id="7" name="Foliennummernplatzhalter 6">
            <a:extLst>
              <a:ext uri="{FF2B5EF4-FFF2-40B4-BE49-F238E27FC236}">
                <a16:creationId xmlns:a16="http://schemas.microsoft.com/office/drawing/2014/main" id="{207B49EB-D9A6-407F-5A66-CA321A74DD2A}"/>
              </a:ext>
            </a:extLst>
          </p:cNvPr>
          <p:cNvSpPr>
            <a:spLocks noGrp="1"/>
          </p:cNvSpPr>
          <p:nvPr>
            <p:ph type="sldNum" sz="quarter" idx="12"/>
          </p:nvPr>
        </p:nvSpPr>
        <p:spPr/>
        <p:txBody>
          <a:bodyPr/>
          <a:lstStyle/>
          <a:p>
            <a:fld id="{9D26C6B8-7DF4-4F01-8878-A6272B56DAC3}" type="slidenum">
              <a:rPr lang="de-DE" smtClean="0"/>
              <a:pPr/>
              <a:t>12</a:t>
            </a:fld>
            <a:endParaRPr lang="de-DE"/>
          </a:p>
        </p:txBody>
      </p:sp>
      <p:sp>
        <p:nvSpPr>
          <p:cNvPr id="13" name="Textfeld 12">
            <a:extLst>
              <a:ext uri="{FF2B5EF4-FFF2-40B4-BE49-F238E27FC236}">
                <a16:creationId xmlns:a16="http://schemas.microsoft.com/office/drawing/2014/main" id="{6FF72556-D8B7-91F4-94EB-36A6CF6F1E49}"/>
              </a:ext>
            </a:extLst>
          </p:cNvPr>
          <p:cNvSpPr txBox="1"/>
          <p:nvPr/>
        </p:nvSpPr>
        <p:spPr>
          <a:xfrm>
            <a:off x="372631" y="2751004"/>
            <a:ext cx="6467956" cy="338554"/>
          </a:xfrm>
          <a:prstGeom prst="rect">
            <a:avLst/>
          </a:prstGeom>
          <a:noFill/>
        </p:spPr>
        <p:txBody>
          <a:bodyPr wrap="square">
            <a:spAutoFit/>
          </a:bodyPr>
          <a:lstStyle/>
          <a:p>
            <a:r>
              <a:rPr lang="de-DE" sz="1600" b="1" dirty="0"/>
              <a:t>Welche Maßnahmen helfen, die Situation zu verbessern?</a:t>
            </a:r>
          </a:p>
        </p:txBody>
      </p:sp>
    </p:spTree>
    <p:extLst>
      <p:ext uri="{BB962C8B-B14F-4D97-AF65-F5344CB8AC3E}">
        <p14:creationId xmlns:p14="http://schemas.microsoft.com/office/powerpoint/2010/main" val="36189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kost, Lokale Speisen, Vollwertkost, vegane Ernährung enthält.&#10;&#10;KI-generierte Inhalte können fehlerhaft sein.">
            <a:extLst>
              <a:ext uri="{FF2B5EF4-FFF2-40B4-BE49-F238E27FC236}">
                <a16:creationId xmlns:a16="http://schemas.microsoft.com/office/drawing/2014/main" id="{42671F16-028A-73B3-1415-C6249022A550}"/>
              </a:ext>
            </a:extLst>
          </p:cNvPr>
          <p:cNvPicPr>
            <a:picLocks noChangeAspect="1"/>
          </p:cNvPicPr>
          <p:nvPr/>
        </p:nvPicPr>
        <p:blipFill>
          <a:blip r:embed="rId3" cstate="print">
            <a:extLst>
              <a:ext uri="{28A0092B-C50C-407E-A947-70E740481C1C}">
                <a14:useLocalDpi xmlns:a14="http://schemas.microsoft.com/office/drawing/2010/main" val="0"/>
              </a:ext>
            </a:extLst>
          </a:blip>
          <a:srcRect b="34558"/>
          <a:stretch>
            <a:fillRect/>
          </a:stretch>
        </p:blipFill>
        <p:spPr>
          <a:xfrm>
            <a:off x="450056" y="1080000"/>
            <a:ext cx="8236744" cy="3366000"/>
          </a:xfrm>
          <a:prstGeom prst="rect">
            <a:avLst/>
          </a:prstGeom>
        </p:spPr>
      </p:pic>
      <p:sp>
        <p:nvSpPr>
          <p:cNvPr id="8" name="Titel 7">
            <a:extLst>
              <a:ext uri="{FF2B5EF4-FFF2-40B4-BE49-F238E27FC236}">
                <a16:creationId xmlns:a16="http://schemas.microsoft.com/office/drawing/2014/main" id="{D77CECD4-72F5-1828-DEF9-B867E423FB19}"/>
              </a:ext>
            </a:extLst>
          </p:cNvPr>
          <p:cNvSpPr>
            <a:spLocks noGrp="1"/>
          </p:cNvSpPr>
          <p:nvPr>
            <p:ph type="title"/>
          </p:nvPr>
        </p:nvSpPr>
        <p:spPr>
          <a:xfrm>
            <a:off x="457200" y="122400"/>
            <a:ext cx="8229600" cy="774000"/>
          </a:xfrm>
        </p:spPr>
        <p:txBody>
          <a:bodyPr anchor="b">
            <a:normAutofit/>
          </a:bodyPr>
          <a:lstStyle/>
          <a:p>
            <a:r>
              <a:rPr lang="de-AT" dirty="0"/>
              <a:t>Tasting</a:t>
            </a:r>
            <a:endParaRPr lang="de-DE" dirty="0"/>
          </a:p>
        </p:txBody>
      </p:sp>
      <p:sp>
        <p:nvSpPr>
          <p:cNvPr id="4" name="Datumsplatzhalter 3">
            <a:extLst>
              <a:ext uri="{FF2B5EF4-FFF2-40B4-BE49-F238E27FC236}">
                <a16:creationId xmlns:a16="http://schemas.microsoft.com/office/drawing/2014/main" id="{BC9DD97A-5A8C-BFCE-0AAC-C9AEA3F27BB9}"/>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61DA57AE-9691-4743-9874-0A32F98D4925}" type="datetime1">
              <a:rPr lang="de-DE" smtClean="0"/>
              <a:pPr>
                <a:lnSpc>
                  <a:spcPct val="90000"/>
                </a:lnSpc>
                <a:spcAft>
                  <a:spcPts val="600"/>
                </a:spcAft>
              </a:pPr>
              <a:t>12.02.2026</a:t>
            </a:fld>
            <a:endParaRPr lang="de-DE" dirty="0"/>
          </a:p>
        </p:txBody>
      </p:sp>
      <p:sp>
        <p:nvSpPr>
          <p:cNvPr id="5" name="Fußzeilenplatzhalter 4">
            <a:extLst>
              <a:ext uri="{FF2B5EF4-FFF2-40B4-BE49-F238E27FC236}">
                <a16:creationId xmlns:a16="http://schemas.microsoft.com/office/drawing/2014/main" id="{E5F2252F-C945-3A79-2C31-E33CA5D2EA3D}"/>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e-DE"/>
              <a:t>Projekttag zu Nachhaltigkeit und Naturschutz</a:t>
            </a:r>
          </a:p>
        </p:txBody>
      </p:sp>
      <p:sp>
        <p:nvSpPr>
          <p:cNvPr id="6" name="Foliennummernplatzhalter 5">
            <a:extLst>
              <a:ext uri="{FF2B5EF4-FFF2-40B4-BE49-F238E27FC236}">
                <a16:creationId xmlns:a16="http://schemas.microsoft.com/office/drawing/2014/main" id="{2453973D-9FAA-DBAB-D544-BA0FC73DBB42}"/>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AC3C7B9E-10CE-43F7-B1C0-FF2E876F370F}" type="slidenum">
              <a:rPr lang="de-DE" smtClean="0"/>
              <a:pPr>
                <a:lnSpc>
                  <a:spcPct val="90000"/>
                </a:lnSpc>
                <a:spcAft>
                  <a:spcPts val="600"/>
                </a:spcAft>
              </a:pPr>
              <a:t>13</a:t>
            </a:fld>
            <a:endParaRPr lang="de-DE"/>
          </a:p>
        </p:txBody>
      </p:sp>
    </p:spTree>
    <p:extLst>
      <p:ext uri="{BB962C8B-B14F-4D97-AF65-F5344CB8AC3E}">
        <p14:creationId xmlns:p14="http://schemas.microsoft.com/office/powerpoint/2010/main" val="214536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Die Apfeltasting-Karte dient zur veranschaulichung für den nächsten Arbeitsschritt. 3 Apfelsorten können über verschiedene Kriterien bewertet werden, z.B. Aussehen und verschednen Geschmacksrichtungen.">
            <a:extLst>
              <a:ext uri="{FF2B5EF4-FFF2-40B4-BE49-F238E27FC236}">
                <a16:creationId xmlns:a16="http://schemas.microsoft.com/office/drawing/2014/main" id="{CFA62833-EB11-FBB4-30F5-FB41A6492A69}"/>
              </a:ext>
            </a:extLst>
          </p:cNvPr>
          <p:cNvPicPr>
            <a:picLocks noGrp="1" noChangeAspect="1"/>
          </p:cNvPicPr>
          <p:nvPr>
            <p:ph type="pic" sz="quarter" idx="13"/>
          </p:nvPr>
        </p:nvPicPr>
        <p:blipFill>
          <a:blip r:embed="rId3"/>
          <a:srcRect t="1143" b="3452"/>
          <a:stretch>
            <a:fillRect/>
          </a:stretch>
        </p:blipFill>
        <p:spPr>
          <a:xfrm>
            <a:off x="1056337" y="0"/>
            <a:ext cx="7043663" cy="4788000"/>
          </a:xfrm>
          <a:prstGeom prst="rect">
            <a:avLst/>
          </a:prstGeom>
          <a:noFill/>
        </p:spPr>
      </p:pic>
      <p:sp>
        <p:nvSpPr>
          <p:cNvPr id="4" name="Datumsplatzhalter 3">
            <a:extLst>
              <a:ext uri="{FF2B5EF4-FFF2-40B4-BE49-F238E27FC236}">
                <a16:creationId xmlns:a16="http://schemas.microsoft.com/office/drawing/2014/main" id="{DB0BE2E5-1BD3-CC92-4831-48B65450A1FF}"/>
              </a:ext>
            </a:extLst>
          </p:cNvPr>
          <p:cNvSpPr>
            <a:spLocks noGrp="1"/>
          </p:cNvSpPr>
          <p:nvPr>
            <p:ph type="dt" sz="half" idx="14"/>
          </p:nvPr>
        </p:nvSpPr>
        <p:spPr>
          <a:xfrm>
            <a:off x="5940000" y="4906800"/>
            <a:ext cx="2160000" cy="180000"/>
          </a:xfrm>
        </p:spPr>
        <p:txBody>
          <a:bodyPr anchor="b">
            <a:noAutofit/>
          </a:bodyPr>
          <a:lstStyle/>
          <a:p>
            <a:pPr>
              <a:lnSpc>
                <a:spcPct val="90000"/>
              </a:lnSpc>
              <a:spcAft>
                <a:spcPts val="600"/>
              </a:spcAft>
            </a:pPr>
            <a:fld id="{D8FB87ED-22E4-4C81-9C1A-1CDE680C341B}" type="datetime1">
              <a:rPr lang="de-DE" smtClean="0"/>
              <a:pPr>
                <a:lnSpc>
                  <a:spcPct val="90000"/>
                </a:lnSpc>
                <a:spcAft>
                  <a:spcPts val="600"/>
                </a:spcAft>
              </a:pPr>
              <a:t>12.02.2026</a:t>
            </a:fld>
            <a:endParaRPr lang="de-DE" dirty="0"/>
          </a:p>
        </p:txBody>
      </p:sp>
      <p:sp>
        <p:nvSpPr>
          <p:cNvPr id="5" name="Fußzeilenplatzhalter 4">
            <a:extLst>
              <a:ext uri="{FF2B5EF4-FFF2-40B4-BE49-F238E27FC236}">
                <a16:creationId xmlns:a16="http://schemas.microsoft.com/office/drawing/2014/main" id="{9EAF45C5-7FB7-C81E-8C29-6C02767FE9FE}"/>
              </a:ext>
            </a:extLst>
          </p:cNvPr>
          <p:cNvSpPr>
            <a:spLocks noGrp="1"/>
          </p:cNvSpPr>
          <p:nvPr>
            <p:ph type="ftr" sz="quarter" idx="15"/>
          </p:nvPr>
        </p:nvSpPr>
        <p:spPr>
          <a:xfrm>
            <a:off x="1407009" y="4906800"/>
            <a:ext cx="4399200" cy="180000"/>
          </a:xfrm>
        </p:spPr>
        <p:txBody>
          <a:bodyPr anchor="b">
            <a:normAutofit/>
          </a:bodyPr>
          <a:lstStyle/>
          <a:p>
            <a:pPr>
              <a:lnSpc>
                <a:spcPct val="90000"/>
              </a:lnSpc>
              <a:spcAft>
                <a:spcPts val="600"/>
              </a:spcAft>
            </a:pPr>
            <a:r>
              <a:rPr lang="de-DE" dirty="0"/>
              <a:t>Projekttag zu Nachhaltigkeit und Naturschutz</a:t>
            </a:r>
          </a:p>
        </p:txBody>
      </p:sp>
      <p:sp>
        <p:nvSpPr>
          <p:cNvPr id="6" name="Foliennummernplatzhalter 5">
            <a:extLst>
              <a:ext uri="{FF2B5EF4-FFF2-40B4-BE49-F238E27FC236}">
                <a16:creationId xmlns:a16="http://schemas.microsoft.com/office/drawing/2014/main" id="{B4B476C1-58CD-BD2B-A642-ECD5AAF8BF8F}"/>
              </a:ext>
            </a:extLst>
          </p:cNvPr>
          <p:cNvSpPr>
            <a:spLocks noGrp="1"/>
          </p:cNvSpPr>
          <p:nvPr>
            <p:ph type="sldNum" sz="quarter" idx="16"/>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14</a:t>
            </a:fld>
            <a:endParaRPr lang="de-DE"/>
          </a:p>
        </p:txBody>
      </p:sp>
    </p:spTree>
    <p:extLst>
      <p:ext uri="{BB962C8B-B14F-4D97-AF65-F5344CB8AC3E}">
        <p14:creationId xmlns:p14="http://schemas.microsoft.com/office/powerpoint/2010/main" val="332563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AF1F4A5-32A3-F59B-21FA-2CC4B590B511}"/>
              </a:ext>
            </a:extLst>
          </p:cNvPr>
          <p:cNvSpPr>
            <a:spLocks noGrp="1"/>
          </p:cNvSpPr>
          <p:nvPr>
            <p:ph type="sldNum" sz="quarter" idx="12"/>
          </p:nvPr>
        </p:nvSpPr>
        <p:spPr/>
        <p:txBody>
          <a:bodyPr/>
          <a:lstStyle/>
          <a:p>
            <a:fld id="{9D26C6B8-7DF4-4F01-8878-A6272B56DAC3}" type="slidenum">
              <a:rPr lang="de-DE" smtClean="0"/>
              <a:pPr/>
              <a:t>15</a:t>
            </a:fld>
            <a:endParaRPr lang="de-DE" dirty="0"/>
          </a:p>
        </p:txBody>
      </p:sp>
      <p:sp>
        <p:nvSpPr>
          <p:cNvPr id="3" name="Datumsplatzhalter 2">
            <a:extLst>
              <a:ext uri="{FF2B5EF4-FFF2-40B4-BE49-F238E27FC236}">
                <a16:creationId xmlns:a16="http://schemas.microsoft.com/office/drawing/2014/main" id="{96D0B1A5-80BC-75F4-64EA-39E26CF7DF99}"/>
              </a:ext>
            </a:extLst>
          </p:cNvPr>
          <p:cNvSpPr>
            <a:spLocks noGrp="1"/>
          </p:cNvSpPr>
          <p:nvPr>
            <p:ph type="dt" sz="half" idx="10"/>
          </p:nvPr>
        </p:nvSpPr>
        <p:spPr/>
        <p:txBody>
          <a:bodyPr/>
          <a:lstStyle/>
          <a:p>
            <a:fld id="{DB444969-39B9-4D41-A9A1-372EA6275DB8}" type="datetime1">
              <a:rPr lang="de-DE" smtClean="0"/>
              <a:t>12.02.2026</a:t>
            </a:fld>
            <a:endParaRPr lang="de-DE" dirty="0"/>
          </a:p>
        </p:txBody>
      </p:sp>
      <p:sp>
        <p:nvSpPr>
          <p:cNvPr id="4" name="Fußzeilenplatzhalter 3">
            <a:extLst>
              <a:ext uri="{FF2B5EF4-FFF2-40B4-BE49-F238E27FC236}">
                <a16:creationId xmlns:a16="http://schemas.microsoft.com/office/drawing/2014/main" id="{74C53552-8EE0-5188-5A04-99F3674F70E8}"/>
              </a:ext>
            </a:extLst>
          </p:cNvPr>
          <p:cNvSpPr>
            <a:spLocks noGrp="1"/>
          </p:cNvSpPr>
          <p:nvPr>
            <p:ph type="ftr" sz="quarter" idx="11"/>
          </p:nvPr>
        </p:nvSpPr>
        <p:spPr/>
        <p:txBody>
          <a:bodyPr/>
          <a:lstStyle/>
          <a:p>
            <a:r>
              <a:rPr lang="de-DE" dirty="0"/>
              <a:t>Projekttag zu Nachhaltigkeit und Naturschutz</a:t>
            </a:r>
          </a:p>
        </p:txBody>
      </p:sp>
      <p:pic>
        <p:nvPicPr>
          <p:cNvPr id="40" name="Grafik 39" descr="Seitenansicht eines karierten Picknicktisches">
            <a:extLst>
              <a:ext uri="{FF2B5EF4-FFF2-40B4-BE49-F238E27FC236}">
                <a16:creationId xmlns:a16="http://schemas.microsoft.com/office/drawing/2014/main" id="{70070FF1-4D9D-5B25-3EE6-415E0EB6E3FE}"/>
              </a:ext>
            </a:extLst>
          </p:cNvPr>
          <p:cNvPicPr>
            <a:picLocks noChangeAspect="1"/>
          </p:cNvPicPr>
          <p:nvPr/>
        </p:nvPicPr>
        <p:blipFill>
          <a:blip r:embed="rId3" cstate="print">
            <a:extLst>
              <a:ext uri="{28A0092B-C50C-407E-A947-70E740481C1C}">
                <a14:useLocalDpi xmlns:a14="http://schemas.microsoft.com/office/drawing/2010/main" val="0"/>
              </a:ext>
            </a:extLst>
          </a:blip>
          <a:srcRect r="5027" b="22804"/>
          <a:stretch>
            <a:fillRect/>
          </a:stretch>
        </p:blipFill>
        <p:spPr>
          <a:xfrm>
            <a:off x="-10013" y="-164554"/>
            <a:ext cx="9154013" cy="5308054"/>
          </a:xfrm>
          <a:prstGeom prst="rect">
            <a:avLst/>
          </a:prstGeom>
        </p:spPr>
      </p:pic>
      <p:sp>
        <p:nvSpPr>
          <p:cNvPr id="6" name="Titel 5">
            <a:extLst>
              <a:ext uri="{FF2B5EF4-FFF2-40B4-BE49-F238E27FC236}">
                <a16:creationId xmlns:a16="http://schemas.microsoft.com/office/drawing/2014/main" id="{425B1CF3-E65E-1F42-DF3F-B5262EF60725}"/>
              </a:ext>
            </a:extLst>
          </p:cNvPr>
          <p:cNvSpPr>
            <a:spLocks noGrp="1"/>
          </p:cNvSpPr>
          <p:nvPr>
            <p:ph type="title"/>
          </p:nvPr>
        </p:nvSpPr>
        <p:spPr/>
        <p:txBody>
          <a:bodyPr/>
          <a:lstStyle/>
          <a:p>
            <a:r>
              <a:rPr lang="de-AT" dirty="0"/>
              <a:t>Apfelsorten – Teststationen</a:t>
            </a:r>
            <a:endParaRPr lang="de-DE" dirty="0"/>
          </a:p>
        </p:txBody>
      </p:sp>
      <p:pic>
        <p:nvPicPr>
          <p:cNvPr id="27" name="Grafik 26" descr="ein aufgeschnittener grüner Apfel liegt auf einem Teller">
            <a:extLst>
              <a:ext uri="{FF2B5EF4-FFF2-40B4-BE49-F238E27FC236}">
                <a16:creationId xmlns:a16="http://schemas.microsoft.com/office/drawing/2014/main" id="{5B1B9CAE-057C-1D02-A51A-A52BAB7B3F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00" t="12935" r="15401" b="11067"/>
          <a:stretch>
            <a:fillRect/>
          </a:stretch>
        </p:blipFill>
        <p:spPr>
          <a:xfrm rot="5400000">
            <a:off x="457200" y="954000"/>
            <a:ext cx="1620000" cy="1620000"/>
          </a:xfrm>
          <a:prstGeom prst="flowChartConnector">
            <a:avLst/>
          </a:prstGeom>
        </p:spPr>
      </p:pic>
      <p:pic>
        <p:nvPicPr>
          <p:cNvPr id="29" name="Grafik 28" descr="Achtel eines roten Apfels liegen auf einem Teller. ">
            <a:extLst>
              <a:ext uri="{FF2B5EF4-FFF2-40B4-BE49-F238E27FC236}">
                <a16:creationId xmlns:a16="http://schemas.microsoft.com/office/drawing/2014/main" id="{13631BC9-CDC6-FF9B-F999-1896BBFE9A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7" t="5507" r="32313" b="5507"/>
          <a:stretch>
            <a:fillRect/>
          </a:stretch>
        </p:blipFill>
        <p:spPr>
          <a:xfrm rot="16200000">
            <a:off x="3762000" y="954000"/>
            <a:ext cx="1620000" cy="1620000"/>
          </a:xfrm>
          <a:prstGeom prst="flowChartConnector">
            <a:avLst/>
          </a:prstGeom>
        </p:spPr>
      </p:pic>
      <p:pic>
        <p:nvPicPr>
          <p:cNvPr id="31" name="Grafik 30" descr="In einer Schüssel liegen die Apfelschnitze. Die Schüssel steht auf einer Sortenbeschreibung.">
            <a:extLst>
              <a:ext uri="{FF2B5EF4-FFF2-40B4-BE49-F238E27FC236}">
                <a16:creationId xmlns:a16="http://schemas.microsoft.com/office/drawing/2014/main" id="{2F6A7853-0EB3-34CA-B71F-0A01EC85B4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0" r="24700"/>
          <a:stretch>
            <a:fillRect/>
          </a:stretch>
        </p:blipFill>
        <p:spPr>
          <a:xfrm rot="5400000">
            <a:off x="7066800" y="954000"/>
            <a:ext cx="1620000" cy="1620000"/>
          </a:xfrm>
          <a:prstGeom prst="flowChartConnector">
            <a:avLst/>
          </a:prstGeom>
        </p:spPr>
      </p:pic>
      <p:pic>
        <p:nvPicPr>
          <p:cNvPr id="33" name="Grafik 32" descr="Ein aufgeschnittener Apfel liegt auf einem Teller.">
            <a:extLst>
              <a:ext uri="{FF2B5EF4-FFF2-40B4-BE49-F238E27FC236}">
                <a16:creationId xmlns:a16="http://schemas.microsoft.com/office/drawing/2014/main" id="{1A2E769A-F622-750A-6872-FA399B4A9C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0" t="44465" r="57000" b="68"/>
          <a:stretch>
            <a:fillRect/>
          </a:stretch>
        </p:blipFill>
        <p:spPr>
          <a:xfrm rot="5400000">
            <a:off x="7066800" y="2808000"/>
            <a:ext cx="1620000" cy="1620000"/>
          </a:xfrm>
          <a:prstGeom prst="flowChartConnector">
            <a:avLst/>
          </a:prstGeom>
        </p:spPr>
      </p:pic>
      <p:pic>
        <p:nvPicPr>
          <p:cNvPr id="35" name="Grafik 34" descr="Die Apfelsorte Pink Lady liegt aufgeschnitten in einer Schale.">
            <a:extLst>
              <a:ext uri="{FF2B5EF4-FFF2-40B4-BE49-F238E27FC236}">
                <a16:creationId xmlns:a16="http://schemas.microsoft.com/office/drawing/2014/main" id="{320060C5-01F2-7915-5141-6C809345B2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90" t="131" r="2710" b="-131"/>
          <a:stretch>
            <a:fillRect/>
          </a:stretch>
        </p:blipFill>
        <p:spPr>
          <a:xfrm>
            <a:off x="457200" y="2808000"/>
            <a:ext cx="1620000" cy="1620000"/>
          </a:xfrm>
          <a:prstGeom prst="flowChartConnector">
            <a:avLst/>
          </a:prstGeom>
        </p:spPr>
      </p:pic>
      <p:pic>
        <p:nvPicPr>
          <p:cNvPr id="37" name="Grafik 36" descr="Ein ganzer Apfel und mehrere Apfelschnitzen liegen auf einem Teller.">
            <a:extLst>
              <a:ext uri="{FF2B5EF4-FFF2-40B4-BE49-F238E27FC236}">
                <a16:creationId xmlns:a16="http://schemas.microsoft.com/office/drawing/2014/main" id="{AFCB609D-5EA6-229E-E358-1348DF3A47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53" r="947"/>
          <a:stretch>
            <a:fillRect/>
          </a:stretch>
        </p:blipFill>
        <p:spPr>
          <a:xfrm rot="5400000">
            <a:off x="3762000" y="2808000"/>
            <a:ext cx="1620000" cy="1620000"/>
          </a:xfrm>
          <a:prstGeom prst="flowChartConnector">
            <a:avLst/>
          </a:prstGeom>
        </p:spPr>
      </p:pic>
      <p:sp>
        <p:nvSpPr>
          <p:cNvPr id="38" name="Text Placeholder 2">
            <a:extLst>
              <a:ext uri="{FF2B5EF4-FFF2-40B4-BE49-F238E27FC236}">
                <a16:creationId xmlns:a16="http://schemas.microsoft.com/office/drawing/2014/main" id="{24C58BD1-1C06-29A6-B54F-30E81890DE95}"/>
              </a:ext>
            </a:extLst>
          </p:cNvPr>
          <p:cNvSpPr txBox="1">
            <a:spLocks/>
          </p:cNvSpPr>
          <p:nvPr/>
        </p:nvSpPr>
        <p:spPr>
          <a:xfrm>
            <a:off x="457200" y="4446000"/>
            <a:ext cx="8229600" cy="216000"/>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DE" sz="1200" dirty="0">
                <a:solidFill>
                  <a:schemeClr val="accent6"/>
                </a:solidFill>
                <a:latin typeface="Source Sans Pro"/>
              </a:rPr>
              <a:t>Fotos: </a:t>
            </a:r>
            <a:r>
              <a:rPr lang="de-DE" sz="1200" dirty="0" err="1">
                <a:solidFill>
                  <a:schemeClr val="accent6"/>
                </a:solidFill>
                <a:latin typeface="Source Sans Pro"/>
              </a:rPr>
              <a:t>Apfeltasting</a:t>
            </a:r>
            <a:r>
              <a:rPr lang="de-DE" sz="1200" dirty="0">
                <a:solidFill>
                  <a:schemeClr val="accent6"/>
                </a:solidFill>
                <a:latin typeface="Source Sans Pro"/>
              </a:rPr>
              <a:t> (©NABU/M. Warnecke)</a:t>
            </a:r>
          </a:p>
        </p:txBody>
      </p:sp>
    </p:spTree>
    <p:extLst>
      <p:ext uri="{BB962C8B-B14F-4D97-AF65-F5344CB8AC3E}">
        <p14:creationId xmlns:p14="http://schemas.microsoft.com/office/powerpoint/2010/main" val="161455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0B0081F1-7CDC-05F8-3962-5FD6143038A5}"/>
              </a:ext>
              <a:ext uri="{C183D7F6-B498-43B3-948B-1728B52AA6E4}">
                <adec:decorative xmlns:adec="http://schemas.microsoft.com/office/drawing/2017/decorative" val="1"/>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4291" b="14808"/>
          <a:stretch>
            <a:fillRect/>
          </a:stretch>
        </p:blipFill>
        <p:spPr>
          <a:xfrm>
            <a:off x="457200" y="1080000"/>
            <a:ext cx="8229600" cy="3366000"/>
          </a:xfrm>
          <a:noFill/>
        </p:spPr>
      </p:pic>
      <p:sp>
        <p:nvSpPr>
          <p:cNvPr id="13" name="Text Placeholder 2">
            <a:extLst>
              <a:ext uri="{FF2B5EF4-FFF2-40B4-BE49-F238E27FC236}">
                <a16:creationId xmlns:a16="http://schemas.microsoft.com/office/drawing/2014/main" id="{63284931-857E-FACB-9400-1078448A6E02}"/>
              </a:ext>
            </a:extLst>
          </p:cNvPr>
          <p:cNvSpPr txBox="1">
            <a:spLocks/>
          </p:cNvSpPr>
          <p:nvPr/>
        </p:nvSpPr>
        <p:spPr>
          <a:xfrm>
            <a:off x="457200" y="4446000"/>
            <a:ext cx="8229600" cy="216000"/>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DE" sz="1200" dirty="0">
                <a:solidFill>
                  <a:schemeClr val="accent6"/>
                </a:solidFill>
                <a:latin typeface="Source Sans Pro"/>
              </a:rPr>
              <a:t>Foto: </a:t>
            </a:r>
            <a:r>
              <a:rPr lang="de-DE" sz="1200" dirty="0" err="1">
                <a:solidFill>
                  <a:schemeClr val="accent6"/>
                </a:solidFill>
                <a:latin typeface="Source Sans Pro"/>
              </a:rPr>
              <a:t>Freepik</a:t>
            </a:r>
            <a:endParaRPr lang="de-DE" sz="1200" dirty="0">
              <a:solidFill>
                <a:schemeClr val="accent6"/>
              </a:solidFill>
              <a:latin typeface="Source Sans Pro"/>
            </a:endParaRPr>
          </a:p>
        </p:txBody>
      </p:sp>
      <p:sp>
        <p:nvSpPr>
          <p:cNvPr id="4" name="Datumsplatzhalter 3">
            <a:extLst>
              <a:ext uri="{FF2B5EF4-FFF2-40B4-BE49-F238E27FC236}">
                <a16:creationId xmlns:a16="http://schemas.microsoft.com/office/drawing/2014/main" id="{BF18A869-9C06-931F-18D6-52EDFE2CA5B1}"/>
              </a:ext>
            </a:extLst>
          </p:cNvPr>
          <p:cNvSpPr>
            <a:spLocks noGrp="1"/>
          </p:cNvSpPr>
          <p:nvPr>
            <p:ph type="dt" sz="half" idx="10"/>
          </p:nvPr>
        </p:nvSpPr>
        <p:spPr>
          <a:xfrm>
            <a:off x="5940000" y="4906800"/>
            <a:ext cx="2160000" cy="180000"/>
          </a:xfrm>
        </p:spPr>
        <p:txBody>
          <a:bodyPr vert="horz" lIns="0" tIns="45720" rIns="91440" bIns="0" rtlCol="0" anchor="b" anchorCtr="0">
            <a:noAutofit/>
          </a:bodyPr>
          <a:lstStyle/>
          <a:p>
            <a:pPr>
              <a:lnSpc>
                <a:spcPct val="90000"/>
              </a:lnSpc>
              <a:spcAft>
                <a:spcPts val="600"/>
              </a:spcAft>
            </a:pPr>
            <a:fld id="{D8FB87ED-22E4-4C81-9C1A-1CDE680C341B}" type="datetime1">
              <a:rPr lang="de-DE" smtClean="0"/>
              <a:pPr>
                <a:lnSpc>
                  <a:spcPct val="90000"/>
                </a:lnSpc>
                <a:spcAft>
                  <a:spcPts val="600"/>
                </a:spcAft>
              </a:pPr>
              <a:t>12.02.2026</a:t>
            </a:fld>
            <a:endParaRPr lang="de-DE" dirty="0"/>
          </a:p>
        </p:txBody>
      </p:sp>
      <p:sp>
        <p:nvSpPr>
          <p:cNvPr id="5" name="Fußzeilenplatzhalter 4">
            <a:extLst>
              <a:ext uri="{FF2B5EF4-FFF2-40B4-BE49-F238E27FC236}">
                <a16:creationId xmlns:a16="http://schemas.microsoft.com/office/drawing/2014/main" id="{0CFB778A-1975-54B2-D8EA-A85AD8BDCC7B}"/>
              </a:ext>
            </a:extLst>
          </p:cNvPr>
          <p:cNvSpPr>
            <a:spLocks noGrp="1"/>
          </p:cNvSpPr>
          <p:nvPr>
            <p:ph type="ftr" sz="quarter" idx="11"/>
          </p:nvPr>
        </p:nvSpPr>
        <p:spPr>
          <a:xfrm>
            <a:off x="1407009" y="4906800"/>
            <a:ext cx="4399200" cy="180000"/>
          </a:xfrm>
        </p:spPr>
        <p:txBody>
          <a:bodyPr vert="horz" lIns="0" tIns="0" rIns="0" bIns="0" rtlCol="0" anchor="b" anchorCtr="0">
            <a:normAutofit/>
          </a:bodyPr>
          <a:lstStyle/>
          <a:p>
            <a:pPr>
              <a:lnSpc>
                <a:spcPct val="90000"/>
              </a:lnSpc>
              <a:spcAft>
                <a:spcPts val="600"/>
              </a:spcAft>
            </a:pPr>
            <a:r>
              <a:rPr lang="de-DE" kern="1200">
                <a:latin typeface="Source Sans Pro"/>
                <a:ea typeface="+mn-ea"/>
                <a:cs typeface="Source Sans Pro"/>
              </a:rPr>
              <a:t>Projekttag zu Nachhaltigkeit und Naturschutz</a:t>
            </a:r>
          </a:p>
        </p:txBody>
      </p:sp>
      <p:sp>
        <p:nvSpPr>
          <p:cNvPr id="6" name="Foliennummernplatzhalter 5">
            <a:extLst>
              <a:ext uri="{FF2B5EF4-FFF2-40B4-BE49-F238E27FC236}">
                <a16:creationId xmlns:a16="http://schemas.microsoft.com/office/drawing/2014/main" id="{A565D871-93F8-5B4D-D5B8-62F4B359C2AA}"/>
              </a:ext>
            </a:extLst>
          </p:cNvPr>
          <p:cNvSpPr>
            <a:spLocks noGrp="1"/>
          </p:cNvSpPr>
          <p:nvPr>
            <p:ph type="sldNum" sz="quarter" idx="12"/>
          </p:nvPr>
        </p:nvSpPr>
        <p:spPr>
          <a:xfrm>
            <a:off x="8172000" y="4906800"/>
            <a:ext cx="514800" cy="180000"/>
          </a:xfrm>
        </p:spPr>
        <p:txBody>
          <a:bodyPr vert="horz" lIns="0" tIns="0" rIns="0" bIns="0" rtlCol="0" anchor="b" anchorCtr="0">
            <a:normAutofit/>
          </a:bodyPr>
          <a:lstStyle/>
          <a:p>
            <a:pPr>
              <a:lnSpc>
                <a:spcPct val="90000"/>
              </a:lnSpc>
              <a:spcAft>
                <a:spcPts val="600"/>
              </a:spcAft>
            </a:pPr>
            <a:fld id="{16EFD5B1-68CB-4A29-8F6C-4D18DB05CB6D}" type="slidenum">
              <a:rPr lang="de-DE" smtClean="0"/>
              <a:pPr>
                <a:lnSpc>
                  <a:spcPct val="90000"/>
                </a:lnSpc>
                <a:spcAft>
                  <a:spcPts val="600"/>
                </a:spcAft>
              </a:pPr>
              <a:t>16</a:t>
            </a:fld>
            <a:endParaRPr lang="de-DE"/>
          </a:p>
        </p:txBody>
      </p:sp>
      <p:sp>
        <p:nvSpPr>
          <p:cNvPr id="2" name="Titel 1">
            <a:extLst>
              <a:ext uri="{FF2B5EF4-FFF2-40B4-BE49-F238E27FC236}">
                <a16:creationId xmlns:a16="http://schemas.microsoft.com/office/drawing/2014/main" id="{CFA9146A-3FAF-21BE-D0A3-399AE2BD4A0B}"/>
              </a:ext>
            </a:extLst>
          </p:cNvPr>
          <p:cNvSpPr>
            <a:spLocks noGrp="1"/>
          </p:cNvSpPr>
          <p:nvPr>
            <p:ph type="title"/>
          </p:nvPr>
        </p:nvSpPr>
        <p:spPr>
          <a:xfrm>
            <a:off x="457200" y="122400"/>
            <a:ext cx="8229600" cy="774000"/>
          </a:xfrm>
        </p:spPr>
        <p:txBody>
          <a:bodyPr vert="horz" lIns="0" tIns="0" rIns="0" bIns="0" rtlCol="0" anchor="b" anchorCtr="0">
            <a:normAutofit/>
          </a:bodyPr>
          <a:lstStyle/>
          <a:p>
            <a:r>
              <a:rPr lang="de-DE" b="1" i="0" kern="1200" spc="-100" baseline="0" dirty="0">
                <a:latin typeface="Source Sans Pro"/>
                <a:ea typeface="+mj-ea"/>
                <a:cs typeface="Source Sans Pro"/>
              </a:rPr>
              <a:t>Wie lecker war es? → Tafelranking</a:t>
            </a:r>
          </a:p>
        </p:txBody>
      </p:sp>
    </p:spTree>
    <p:extLst>
      <p:ext uri="{BB962C8B-B14F-4D97-AF65-F5344CB8AC3E}">
        <p14:creationId xmlns:p14="http://schemas.microsoft.com/office/powerpoint/2010/main" val="3315209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6E6D9CD-4051-2F76-0C30-66886DE9D1ED}"/>
              </a:ext>
            </a:extLst>
          </p:cNvPr>
          <p:cNvSpPr>
            <a:spLocks noGrp="1"/>
          </p:cNvSpPr>
          <p:nvPr>
            <p:ph type="title"/>
          </p:nvPr>
        </p:nvSpPr>
        <p:spPr/>
        <p:txBody>
          <a:bodyPr/>
          <a:lstStyle/>
          <a:p>
            <a:r>
              <a:rPr lang="de-AT" dirty="0"/>
              <a:t>Supermarkt vs. Streuobst</a:t>
            </a:r>
            <a:endParaRPr lang="de-DE" dirty="0"/>
          </a:p>
        </p:txBody>
      </p:sp>
      <p:sp>
        <p:nvSpPr>
          <p:cNvPr id="9" name="Inhaltsplatzhalter 8">
            <a:extLst>
              <a:ext uri="{FF2B5EF4-FFF2-40B4-BE49-F238E27FC236}">
                <a16:creationId xmlns:a16="http://schemas.microsoft.com/office/drawing/2014/main" id="{F481421A-3A9F-43A0-2454-397B762B7F68}"/>
              </a:ext>
            </a:extLst>
          </p:cNvPr>
          <p:cNvSpPr>
            <a:spLocks noGrp="1"/>
          </p:cNvSpPr>
          <p:nvPr>
            <p:ph sz="half" idx="1"/>
          </p:nvPr>
        </p:nvSpPr>
        <p:spPr/>
        <p:txBody>
          <a:bodyPr/>
          <a:lstStyle/>
          <a:p>
            <a:r>
              <a:rPr lang="de-AT" b="1" dirty="0"/>
              <a:t>Supermarkt-Apfel:</a:t>
            </a:r>
          </a:p>
          <a:p>
            <a:pPr marL="285750" indent="-285750">
              <a:buFont typeface="Wingdings" panose="05000000000000000000" pitchFamily="2" charset="2"/>
              <a:buChar char="v"/>
            </a:pPr>
            <a:r>
              <a:rPr lang="de-DE" dirty="0"/>
              <a:t>ggf. Pestizidrückstände</a:t>
            </a:r>
          </a:p>
          <a:p>
            <a:pPr marL="285750" indent="-285750">
              <a:buFont typeface="Wingdings" panose="05000000000000000000" pitchFamily="2" charset="2"/>
              <a:buChar char="v"/>
            </a:pPr>
            <a:r>
              <a:rPr lang="de-DE" dirty="0"/>
              <a:t>durch Lagerung: bis zu 50 % Vitaminverlust</a:t>
            </a:r>
          </a:p>
          <a:p>
            <a:pPr marL="285750" indent="-285750">
              <a:buFont typeface="Wingdings" panose="05000000000000000000" pitchFamily="2" charset="2"/>
              <a:buChar char="v"/>
            </a:pPr>
            <a:r>
              <a:rPr lang="de-DE" dirty="0"/>
              <a:t>Coating</a:t>
            </a:r>
          </a:p>
          <a:p>
            <a:pPr marL="285750" indent="-285750">
              <a:buFont typeface="Wingdings" panose="05000000000000000000" pitchFamily="2" charset="2"/>
              <a:buChar char="v"/>
            </a:pPr>
            <a:r>
              <a:rPr lang="de-DE" dirty="0"/>
              <a:t>10 – 15 Apfelsorten</a:t>
            </a:r>
          </a:p>
          <a:p>
            <a:pPr marL="285750" indent="-285750">
              <a:buFont typeface="Wingdings" panose="05000000000000000000" pitchFamily="2" charset="2"/>
              <a:buChar char="v"/>
            </a:pPr>
            <a:r>
              <a:rPr lang="de-DE" dirty="0"/>
              <a:t>Verschwendung durch strenge ästhetische Anforderungen</a:t>
            </a:r>
          </a:p>
          <a:p>
            <a:pPr marL="285750" indent="-285750">
              <a:buFont typeface="Wingdings" panose="05000000000000000000" pitchFamily="2" charset="2"/>
              <a:buChar char="v"/>
            </a:pPr>
            <a:r>
              <a:rPr lang="de-DE" dirty="0"/>
              <a:t>Import</a:t>
            </a:r>
          </a:p>
        </p:txBody>
      </p:sp>
      <p:sp>
        <p:nvSpPr>
          <p:cNvPr id="10" name="Inhaltsplatzhalter 9">
            <a:extLst>
              <a:ext uri="{FF2B5EF4-FFF2-40B4-BE49-F238E27FC236}">
                <a16:creationId xmlns:a16="http://schemas.microsoft.com/office/drawing/2014/main" id="{A8F7D43B-319F-57D3-CF2C-7504E95636C4}"/>
              </a:ext>
            </a:extLst>
          </p:cNvPr>
          <p:cNvSpPr>
            <a:spLocks noGrp="1"/>
          </p:cNvSpPr>
          <p:nvPr>
            <p:ph sz="half" idx="2"/>
          </p:nvPr>
        </p:nvSpPr>
        <p:spPr/>
        <p:txBody>
          <a:bodyPr/>
          <a:lstStyle/>
          <a:p>
            <a:r>
              <a:rPr lang="de-AT" b="1" dirty="0"/>
              <a:t>Streuobst-Apfel:</a:t>
            </a:r>
          </a:p>
          <a:p>
            <a:pPr marL="285750" indent="-285750">
              <a:buFont typeface="Wingdings" panose="05000000000000000000" pitchFamily="2" charset="2"/>
              <a:buChar char="v"/>
            </a:pPr>
            <a:r>
              <a:rPr lang="de-AT" dirty="0"/>
              <a:t>oft Allergiker freundlich</a:t>
            </a:r>
          </a:p>
          <a:p>
            <a:pPr marL="285750" indent="-285750">
              <a:buFont typeface="Wingdings" panose="05000000000000000000" pitchFamily="2" charset="2"/>
              <a:buChar char="v"/>
            </a:pPr>
            <a:r>
              <a:rPr lang="de-DE" dirty="0"/>
              <a:t>oft nachhaltigerer Anbau</a:t>
            </a:r>
          </a:p>
          <a:p>
            <a:pPr marL="285750" indent="-285750">
              <a:buFont typeface="Wingdings" panose="05000000000000000000" pitchFamily="2" charset="2"/>
              <a:buChar char="v"/>
            </a:pPr>
            <a:r>
              <a:rPr lang="de-DE" dirty="0"/>
              <a:t>ca. 2.000 Apfelsorten in D</a:t>
            </a:r>
          </a:p>
          <a:p>
            <a:pPr marL="285750" indent="-285750">
              <a:buFont typeface="Wingdings" panose="05000000000000000000" pitchFamily="2" charset="2"/>
              <a:buChar char="v"/>
            </a:pPr>
            <a:r>
              <a:rPr lang="de-DE" dirty="0"/>
              <a:t>Regionalität</a:t>
            </a:r>
          </a:p>
          <a:p>
            <a:pPr marL="285750" indent="-285750">
              <a:buFont typeface="Wingdings" panose="05000000000000000000" pitchFamily="2" charset="2"/>
              <a:buChar char="v"/>
            </a:pPr>
            <a:r>
              <a:rPr lang="de-DE" dirty="0"/>
              <a:t>direkter Verkauf &amp; Reste-Verarbeitung</a:t>
            </a:r>
          </a:p>
        </p:txBody>
      </p:sp>
      <p:sp>
        <p:nvSpPr>
          <p:cNvPr id="4" name="Datumsplatzhalter 3">
            <a:extLst>
              <a:ext uri="{FF2B5EF4-FFF2-40B4-BE49-F238E27FC236}">
                <a16:creationId xmlns:a16="http://schemas.microsoft.com/office/drawing/2014/main" id="{65A3D7A1-0AD1-338F-F2C2-8EBDE4C8420D}"/>
              </a:ext>
            </a:extLst>
          </p:cNvPr>
          <p:cNvSpPr>
            <a:spLocks noGrp="1"/>
          </p:cNvSpPr>
          <p:nvPr>
            <p:ph type="dt" sz="half" idx="10"/>
          </p:nvPr>
        </p:nvSpPr>
        <p:spPr/>
        <p:txBody>
          <a:bodyPr/>
          <a:lstStyle/>
          <a:p>
            <a:fld id="{A5D4A8A4-F0DB-4388-8A97-3065323DFC6C}" type="datetime1">
              <a:rPr lang="de-DE" smtClean="0"/>
              <a:t>12.02.2026</a:t>
            </a:fld>
            <a:endParaRPr lang="de-DE"/>
          </a:p>
        </p:txBody>
      </p:sp>
      <p:sp>
        <p:nvSpPr>
          <p:cNvPr id="5" name="Fußzeilenplatzhalter 4">
            <a:extLst>
              <a:ext uri="{FF2B5EF4-FFF2-40B4-BE49-F238E27FC236}">
                <a16:creationId xmlns:a16="http://schemas.microsoft.com/office/drawing/2014/main" id="{9C4B47D6-AE25-D45C-B36B-1D47942664A8}"/>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4D154925-C472-6487-7AEC-B382F6E73230}"/>
              </a:ext>
            </a:extLst>
          </p:cNvPr>
          <p:cNvSpPr>
            <a:spLocks noGrp="1"/>
          </p:cNvSpPr>
          <p:nvPr>
            <p:ph type="sldNum" sz="quarter" idx="12"/>
          </p:nvPr>
        </p:nvSpPr>
        <p:spPr/>
        <p:txBody>
          <a:bodyPr/>
          <a:lstStyle/>
          <a:p>
            <a:fld id="{AC3C7B9E-10CE-43F7-B1C0-FF2E876F370F}" type="slidenum">
              <a:rPr lang="de-DE" smtClean="0"/>
              <a:pPr/>
              <a:t>17</a:t>
            </a:fld>
            <a:endParaRPr lang="de-DE"/>
          </a:p>
        </p:txBody>
      </p:sp>
      <p:sp>
        <p:nvSpPr>
          <p:cNvPr id="11" name="Textplatzhalter 10">
            <a:extLst>
              <a:ext uri="{FF2B5EF4-FFF2-40B4-BE49-F238E27FC236}">
                <a16:creationId xmlns:a16="http://schemas.microsoft.com/office/drawing/2014/main" id="{64F846E5-0667-3E76-C4B8-4720A7E2D7E9}"/>
              </a:ext>
            </a:extLst>
          </p:cNvPr>
          <p:cNvSpPr>
            <a:spLocks noGrp="1"/>
          </p:cNvSpPr>
          <p:nvPr>
            <p:ph type="body" sz="quarter" idx="13"/>
          </p:nvPr>
        </p:nvSpPr>
        <p:spPr/>
        <p:txBody>
          <a:bodyPr/>
          <a:lstStyle/>
          <a:p>
            <a:endParaRPr lang="de-DE"/>
          </a:p>
        </p:txBody>
      </p:sp>
      <p:sp>
        <p:nvSpPr>
          <p:cNvPr id="12" name="Textplatzhalter 11">
            <a:extLst>
              <a:ext uri="{FF2B5EF4-FFF2-40B4-BE49-F238E27FC236}">
                <a16:creationId xmlns:a16="http://schemas.microsoft.com/office/drawing/2014/main" id="{41585F8F-EA99-6315-BC6D-C44DD117DD20}"/>
              </a:ext>
            </a:extLst>
          </p:cNvPr>
          <p:cNvSpPr>
            <a:spLocks noGrp="1"/>
          </p:cNvSpPr>
          <p:nvPr>
            <p:ph type="body" sz="quarter" idx="14"/>
          </p:nvPr>
        </p:nvSpPr>
        <p:spPr/>
        <p:txBody>
          <a:bodyPr/>
          <a:lstStyle/>
          <a:p>
            <a:endParaRPr lang="de-DE"/>
          </a:p>
        </p:txBody>
      </p:sp>
      <p:pic>
        <p:nvPicPr>
          <p:cNvPr id="3" name="Grafik 2" descr="Apfel Silhouette">
            <a:extLst>
              <a:ext uri="{FF2B5EF4-FFF2-40B4-BE49-F238E27FC236}">
                <a16:creationId xmlns:a16="http://schemas.microsoft.com/office/drawing/2014/main" id="{029020B7-BE21-F391-693B-DC905E3E0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2000" y="50309"/>
            <a:ext cx="914400" cy="914400"/>
          </a:xfrm>
          <a:prstGeom prst="rect">
            <a:avLst/>
          </a:prstGeom>
        </p:spPr>
      </p:pic>
      <p:pic>
        <p:nvPicPr>
          <p:cNvPr id="7" name="Inhaltsplatzhalter 9" descr="Ein Diagramm auf dem die Importländer von 4 Obstsorten für Deutschland prozentual aufgelistet sind. 46% der Tafeläpfel kommen aus Italien.">
            <a:extLst>
              <a:ext uri="{FF2B5EF4-FFF2-40B4-BE49-F238E27FC236}">
                <a16:creationId xmlns:a16="http://schemas.microsoft.com/office/drawing/2014/main" id="{DD540A51-B268-9446-27DC-01EB72566DE2}"/>
              </a:ext>
            </a:extLst>
          </p:cNvPr>
          <p:cNvPicPr>
            <a:picLocks noChangeAspect="1"/>
          </p:cNvPicPr>
          <p:nvPr/>
        </p:nvPicPr>
        <p:blipFill>
          <a:blip r:embed="rId5"/>
          <a:srcRect t="3316"/>
          <a:stretch>
            <a:fillRect/>
          </a:stretch>
        </p:blipFill>
        <p:spPr>
          <a:xfrm>
            <a:off x="456600" y="855000"/>
            <a:ext cx="3946853" cy="3816000"/>
          </a:xfrm>
          <a:prstGeom prst="rect">
            <a:avLst/>
          </a:prstGeom>
        </p:spPr>
      </p:pic>
    </p:spTree>
    <p:extLst>
      <p:ext uri="{BB962C8B-B14F-4D97-AF65-F5344CB8AC3E}">
        <p14:creationId xmlns:p14="http://schemas.microsoft.com/office/powerpoint/2010/main" val="98794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descr="Kirschen liegen in einem Edelstahlbehälter.">
            <a:extLst>
              <a:ext uri="{FF2B5EF4-FFF2-40B4-BE49-F238E27FC236}">
                <a16:creationId xmlns:a16="http://schemas.microsoft.com/office/drawing/2014/main" id="{B2CC34EE-47E7-648F-FE00-BE0F97811B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526618" y="1079500"/>
            <a:ext cx="5046689" cy="3367088"/>
          </a:xfrm>
          <a:prstGeom prst="rect">
            <a:avLst/>
          </a:prstGeom>
        </p:spPr>
      </p:pic>
      <p:sp>
        <p:nvSpPr>
          <p:cNvPr id="11" name="Textplatzhalter 10">
            <a:extLst>
              <a:ext uri="{FF2B5EF4-FFF2-40B4-BE49-F238E27FC236}">
                <a16:creationId xmlns:a16="http://schemas.microsoft.com/office/drawing/2014/main" id="{E0C44B23-ECCA-0D50-B344-9D80AE90FDE1}"/>
              </a:ext>
            </a:extLst>
          </p:cNvPr>
          <p:cNvSpPr>
            <a:spLocks noGrp="1"/>
          </p:cNvSpPr>
          <p:nvPr>
            <p:ph type="body" sz="half" idx="2"/>
          </p:nvPr>
        </p:nvSpPr>
        <p:spPr/>
        <p:txBody>
          <a:bodyPr/>
          <a:lstStyle/>
          <a:p>
            <a:pPr marL="285750" indent="-285750">
              <a:buFont typeface="Wingdings" panose="05000000000000000000" pitchFamily="2" charset="2"/>
              <a:buChar char="v"/>
            </a:pPr>
            <a:r>
              <a:rPr lang="de-DE" sz="1600" dirty="0"/>
              <a:t>Mus kochen.</a:t>
            </a:r>
          </a:p>
          <a:p>
            <a:pPr marL="285750" indent="-285750">
              <a:buFont typeface="Wingdings" panose="05000000000000000000" pitchFamily="2" charset="2"/>
              <a:buChar char="v"/>
            </a:pPr>
            <a:r>
              <a:rPr lang="de-DE" sz="1600" dirty="0"/>
              <a:t>Marmelade kochen.</a:t>
            </a:r>
          </a:p>
          <a:p>
            <a:pPr marL="285750" indent="-285750">
              <a:buFont typeface="Wingdings" panose="05000000000000000000" pitchFamily="2" charset="2"/>
              <a:buChar char="v"/>
            </a:pPr>
            <a:r>
              <a:rPr lang="de-DE" sz="1600" dirty="0"/>
              <a:t>Sirup herstellen.</a:t>
            </a:r>
          </a:p>
          <a:p>
            <a:pPr marL="285750" indent="-285750">
              <a:buFont typeface="Wingdings" panose="05000000000000000000" pitchFamily="2" charset="2"/>
              <a:buChar char="v"/>
            </a:pPr>
            <a:r>
              <a:rPr lang="de-DE" sz="1600" dirty="0"/>
              <a:t>Obst einmachen.</a:t>
            </a:r>
          </a:p>
          <a:p>
            <a:pPr marL="285750" indent="-285750">
              <a:buFont typeface="Wingdings" panose="05000000000000000000" pitchFamily="2" charset="2"/>
              <a:buChar char="v"/>
            </a:pPr>
            <a:r>
              <a:rPr lang="de-DE" sz="1600" dirty="0"/>
              <a:t>Dörrobst herstellen.</a:t>
            </a:r>
          </a:p>
          <a:p>
            <a:pPr marL="285750" indent="-285750">
              <a:buFont typeface="Wingdings" panose="05000000000000000000" pitchFamily="2" charset="2"/>
              <a:buChar char="v"/>
            </a:pPr>
            <a:r>
              <a:rPr lang="de-DE" sz="1600" dirty="0"/>
              <a:t>Saft herstellen.</a:t>
            </a:r>
          </a:p>
          <a:p>
            <a:pPr marL="285750" indent="-285750">
              <a:buFont typeface="Wingdings" panose="05000000000000000000" pitchFamily="2" charset="2"/>
              <a:buChar char="v"/>
            </a:pPr>
            <a:r>
              <a:rPr lang="de-DE" sz="1600" dirty="0"/>
              <a:t>Kuchen backen.</a:t>
            </a:r>
          </a:p>
        </p:txBody>
      </p:sp>
      <p:sp>
        <p:nvSpPr>
          <p:cNvPr id="5" name="Datumsplatzhalter 4">
            <a:extLst>
              <a:ext uri="{FF2B5EF4-FFF2-40B4-BE49-F238E27FC236}">
                <a16:creationId xmlns:a16="http://schemas.microsoft.com/office/drawing/2014/main" id="{D5E41643-7255-7B20-0207-4A74EAEB0D91}"/>
              </a:ext>
            </a:extLst>
          </p:cNvPr>
          <p:cNvSpPr>
            <a:spLocks noGrp="1"/>
          </p:cNvSpPr>
          <p:nvPr>
            <p:ph type="dt" sz="half" idx="10"/>
          </p:nvPr>
        </p:nvSpPr>
        <p:spPr/>
        <p:txBody>
          <a:bodyPr/>
          <a:lstStyle/>
          <a:p>
            <a:fld id="{9ACA4A4D-C17C-4242-AF33-F721CE122972}" type="datetime1">
              <a:rPr lang="de-DE" smtClean="0"/>
              <a:t>12.02.2026</a:t>
            </a:fld>
            <a:endParaRPr lang="de-DE"/>
          </a:p>
        </p:txBody>
      </p:sp>
      <p:sp>
        <p:nvSpPr>
          <p:cNvPr id="6" name="Fußzeilenplatzhalter 5">
            <a:extLst>
              <a:ext uri="{FF2B5EF4-FFF2-40B4-BE49-F238E27FC236}">
                <a16:creationId xmlns:a16="http://schemas.microsoft.com/office/drawing/2014/main" id="{4DF795CE-F141-DE68-F58C-A742E9A1ADA4}"/>
              </a:ext>
            </a:extLst>
          </p:cNvPr>
          <p:cNvSpPr>
            <a:spLocks noGrp="1"/>
          </p:cNvSpPr>
          <p:nvPr>
            <p:ph type="ftr" sz="quarter" idx="11"/>
          </p:nvPr>
        </p:nvSpPr>
        <p:spPr/>
        <p:txBody>
          <a:bodyPr/>
          <a:lstStyle/>
          <a:p>
            <a:r>
              <a:rPr lang="de-DE"/>
              <a:t>Projekttag zu Nachhaltigkeit und Naturschutz</a:t>
            </a:r>
            <a:endParaRPr lang="de-DE" dirty="0"/>
          </a:p>
        </p:txBody>
      </p:sp>
      <p:sp>
        <p:nvSpPr>
          <p:cNvPr id="7" name="Foliennummernplatzhalter 6">
            <a:extLst>
              <a:ext uri="{FF2B5EF4-FFF2-40B4-BE49-F238E27FC236}">
                <a16:creationId xmlns:a16="http://schemas.microsoft.com/office/drawing/2014/main" id="{D749EEF5-6333-9C07-E3CC-73D3B5AF48CE}"/>
              </a:ext>
            </a:extLst>
          </p:cNvPr>
          <p:cNvSpPr>
            <a:spLocks noGrp="1"/>
          </p:cNvSpPr>
          <p:nvPr>
            <p:ph type="sldNum" sz="quarter" idx="12"/>
          </p:nvPr>
        </p:nvSpPr>
        <p:spPr/>
        <p:txBody>
          <a:bodyPr/>
          <a:lstStyle/>
          <a:p>
            <a:fld id="{9D26C6B8-7DF4-4F01-8878-A6272B56DAC3}" type="slidenum">
              <a:rPr lang="de-DE" smtClean="0"/>
              <a:pPr/>
              <a:t>18</a:t>
            </a:fld>
            <a:endParaRPr lang="de-DE"/>
          </a:p>
        </p:txBody>
      </p:sp>
      <p:sp>
        <p:nvSpPr>
          <p:cNvPr id="2" name="Titel 1">
            <a:extLst>
              <a:ext uri="{FF2B5EF4-FFF2-40B4-BE49-F238E27FC236}">
                <a16:creationId xmlns:a16="http://schemas.microsoft.com/office/drawing/2014/main" id="{B440F5B5-8532-B3F3-F047-CD60AB076EF6}"/>
              </a:ext>
            </a:extLst>
          </p:cNvPr>
          <p:cNvSpPr>
            <a:spLocks noGrp="1"/>
          </p:cNvSpPr>
          <p:nvPr>
            <p:ph type="title"/>
          </p:nvPr>
        </p:nvSpPr>
        <p:spPr/>
        <p:txBody>
          <a:bodyPr/>
          <a:lstStyle/>
          <a:p>
            <a:r>
              <a:rPr lang="de-AT" dirty="0"/>
              <a:t>Verwendung von Streuobst</a:t>
            </a:r>
            <a:endParaRPr lang="de-DE" dirty="0"/>
          </a:p>
        </p:txBody>
      </p:sp>
      <p:sp>
        <p:nvSpPr>
          <p:cNvPr id="3" name="Textplatzhalter 9">
            <a:extLst>
              <a:ext uri="{FF2B5EF4-FFF2-40B4-BE49-F238E27FC236}">
                <a16:creationId xmlns:a16="http://schemas.microsoft.com/office/drawing/2014/main" id="{B20D9B20-5FCD-8702-3525-3A15A50685D5}"/>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Kirschen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564633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Zwei gefüllte Einmachgläser, drei Äpfel und ein Kochlöffel liegen auf einem Handtuch.">
            <a:extLst>
              <a:ext uri="{FF2B5EF4-FFF2-40B4-BE49-F238E27FC236}">
                <a16:creationId xmlns:a16="http://schemas.microsoft.com/office/drawing/2014/main" id="{DE16C0B9-66E3-557B-20DD-43B8EF8EF8C6}"/>
              </a:ext>
            </a:extLst>
          </p:cNvPr>
          <p:cNvPicPr>
            <a:picLocks noGrp="1" noChangeAspect="1"/>
          </p:cNvPicPr>
          <p:nvPr>
            <p:ph idx="1"/>
          </p:nvPr>
        </p:nvPicPr>
        <p:blipFill>
          <a:blip r:embed="rId2"/>
          <a:stretch>
            <a:fillRect/>
          </a:stretch>
        </p:blipFill>
        <p:spPr>
          <a:xfrm>
            <a:off x="3502757" y="1079500"/>
            <a:ext cx="5094412" cy="3367088"/>
          </a:xfrm>
          <a:prstGeom prst="rect">
            <a:avLst/>
          </a:prstGeom>
        </p:spPr>
      </p:pic>
      <p:sp>
        <p:nvSpPr>
          <p:cNvPr id="3" name="Textplatzhalter 2">
            <a:extLst>
              <a:ext uri="{FF2B5EF4-FFF2-40B4-BE49-F238E27FC236}">
                <a16:creationId xmlns:a16="http://schemas.microsoft.com/office/drawing/2014/main" id="{949C597B-FA89-ACDC-4805-6DEC73954278}"/>
              </a:ext>
            </a:extLst>
          </p:cNvPr>
          <p:cNvSpPr>
            <a:spLocks noGrp="1"/>
          </p:cNvSpPr>
          <p:nvPr>
            <p:ph type="body" sz="half" idx="2"/>
          </p:nvPr>
        </p:nvSpPr>
        <p:spPr/>
        <p:txBody>
          <a:bodyPr/>
          <a:lstStyle/>
          <a:p>
            <a:pPr fontAlgn="base"/>
            <a:r>
              <a:rPr lang="de-DE" dirty="0"/>
              <a:t>Zutaten:</a:t>
            </a:r>
          </a:p>
          <a:p>
            <a:pPr marL="285750" indent="-285750" fontAlgn="base">
              <a:buFont typeface="Wingdings" panose="05000000000000000000" pitchFamily="2" charset="2"/>
              <a:buChar char="v"/>
            </a:pPr>
            <a:r>
              <a:rPr lang="de-DE" dirty="0"/>
              <a:t>2 kg Äpfel</a:t>
            </a:r>
          </a:p>
          <a:p>
            <a:pPr marL="285750" indent="-285750" fontAlgn="base">
              <a:buFont typeface="Wingdings" panose="05000000000000000000" pitchFamily="2" charset="2"/>
              <a:buChar char="v"/>
            </a:pPr>
            <a:r>
              <a:rPr lang="de-DE" dirty="0"/>
              <a:t>200 ml Wasser</a:t>
            </a:r>
          </a:p>
          <a:p>
            <a:pPr fontAlgn="base"/>
            <a:endParaRPr lang="de-DE" dirty="0"/>
          </a:p>
          <a:p>
            <a:pPr fontAlgn="base"/>
            <a:r>
              <a:rPr lang="de-DE" dirty="0"/>
              <a:t>Material:</a:t>
            </a:r>
          </a:p>
          <a:p>
            <a:pPr marL="285750" indent="-285750" fontAlgn="base">
              <a:buFont typeface="Wingdings" panose="05000000000000000000" pitchFamily="2" charset="2"/>
              <a:buChar char="v"/>
            </a:pPr>
            <a:r>
              <a:rPr lang="de-DE" dirty="0"/>
              <a:t>Messer</a:t>
            </a:r>
          </a:p>
          <a:p>
            <a:pPr marL="285750" indent="-285750" fontAlgn="base">
              <a:buFont typeface="Wingdings" panose="05000000000000000000" pitchFamily="2" charset="2"/>
              <a:buChar char="v"/>
            </a:pPr>
            <a:r>
              <a:rPr lang="de-DE" dirty="0"/>
              <a:t>Schneidebretter</a:t>
            </a:r>
          </a:p>
          <a:p>
            <a:pPr marL="285750" indent="-285750" fontAlgn="base">
              <a:buFont typeface="Wingdings" panose="05000000000000000000" pitchFamily="2" charset="2"/>
              <a:buChar char="v"/>
            </a:pPr>
            <a:r>
              <a:rPr lang="de-DE" dirty="0"/>
              <a:t>Topf</a:t>
            </a:r>
          </a:p>
          <a:p>
            <a:pPr marL="285750" indent="-285750" fontAlgn="base">
              <a:buFont typeface="Wingdings" panose="05000000000000000000" pitchFamily="2" charset="2"/>
              <a:buChar char="v"/>
            </a:pPr>
            <a:r>
              <a:rPr lang="de-DE" dirty="0"/>
              <a:t>Rührlöffel</a:t>
            </a:r>
          </a:p>
        </p:txBody>
      </p:sp>
      <p:sp>
        <p:nvSpPr>
          <p:cNvPr id="4" name="Datumsplatzhalter 3">
            <a:extLst>
              <a:ext uri="{FF2B5EF4-FFF2-40B4-BE49-F238E27FC236}">
                <a16:creationId xmlns:a16="http://schemas.microsoft.com/office/drawing/2014/main" id="{69F3C283-0F4D-252E-2410-A3603FF49A30}"/>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D8B0B68F-81DA-519B-B308-1CD6D3FB2634}"/>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03DC9F0F-D360-C0D6-F90E-B3F06C3CBFCE}"/>
              </a:ext>
            </a:extLst>
          </p:cNvPr>
          <p:cNvSpPr>
            <a:spLocks noGrp="1"/>
          </p:cNvSpPr>
          <p:nvPr>
            <p:ph type="sldNum" sz="quarter" idx="12"/>
          </p:nvPr>
        </p:nvSpPr>
        <p:spPr/>
        <p:txBody>
          <a:bodyPr/>
          <a:lstStyle/>
          <a:p>
            <a:fld id="{AC3C7B9E-10CE-43F7-B1C0-FF2E876F370F}" type="slidenum">
              <a:rPr lang="de-DE" smtClean="0"/>
              <a:pPr/>
              <a:t>19</a:t>
            </a:fld>
            <a:endParaRPr lang="de-DE"/>
          </a:p>
        </p:txBody>
      </p:sp>
      <p:sp>
        <p:nvSpPr>
          <p:cNvPr id="7" name="Titel 6">
            <a:extLst>
              <a:ext uri="{FF2B5EF4-FFF2-40B4-BE49-F238E27FC236}">
                <a16:creationId xmlns:a16="http://schemas.microsoft.com/office/drawing/2014/main" id="{FFD251F8-D3C8-3435-E414-A6F542717F35}"/>
              </a:ext>
            </a:extLst>
          </p:cNvPr>
          <p:cNvSpPr>
            <a:spLocks noGrp="1"/>
          </p:cNvSpPr>
          <p:nvPr>
            <p:ph type="title"/>
          </p:nvPr>
        </p:nvSpPr>
        <p:spPr/>
        <p:txBody>
          <a:bodyPr/>
          <a:lstStyle/>
          <a:p>
            <a:r>
              <a:rPr lang="de-AT" dirty="0"/>
              <a:t>Apfelmus</a:t>
            </a:r>
            <a:endParaRPr lang="de-DE" dirty="0"/>
          </a:p>
        </p:txBody>
      </p:sp>
      <p:sp>
        <p:nvSpPr>
          <p:cNvPr id="2" name="Textplatzhalter 9">
            <a:extLst>
              <a:ext uri="{FF2B5EF4-FFF2-40B4-BE49-F238E27FC236}">
                <a16:creationId xmlns:a16="http://schemas.microsoft.com/office/drawing/2014/main" id="{23B8444B-859B-A822-D3F0-C5B9EBFD90BA}"/>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Apfelmus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3474842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p:txBody>
          <a:bodyPr>
            <a:normAutofit/>
          </a:bodyPr>
          <a:lstStyle/>
          <a:p>
            <a:r>
              <a:rPr lang="de-DE" b="1" dirty="0"/>
              <a:t>Definition</a:t>
            </a:r>
          </a:p>
          <a:p>
            <a:endParaRPr lang="de-DE" dirty="0"/>
          </a:p>
          <a:p>
            <a:pPr marL="285750" indent="-285750">
              <a:buFont typeface="Wingdings" panose="05000000000000000000" pitchFamily="2" charset="2"/>
              <a:buChar char="v"/>
            </a:pPr>
            <a:r>
              <a:rPr lang="de-DE" dirty="0"/>
              <a:t>flächig angelegte, </a:t>
            </a:r>
            <a:r>
              <a:rPr lang="de-DE" b="1" dirty="0"/>
              <a:t>extensiv</a:t>
            </a:r>
            <a:r>
              <a:rPr lang="de-DE" dirty="0"/>
              <a:t> genutzte Obstbaumbestände</a:t>
            </a:r>
          </a:p>
          <a:p>
            <a:pPr marL="285750" indent="-285750">
              <a:buFont typeface="Wingdings" panose="05000000000000000000" pitchFamily="2" charset="2"/>
              <a:buChar char="v"/>
            </a:pPr>
            <a:r>
              <a:rPr lang="de-DE" dirty="0"/>
              <a:t>mind. 25 lebenden Bäumen</a:t>
            </a:r>
          </a:p>
          <a:p>
            <a:pPr marL="285750" indent="-285750">
              <a:buFont typeface="Wingdings" panose="05000000000000000000" pitchFamily="2" charset="2"/>
              <a:buChar char="v"/>
            </a:pPr>
            <a:r>
              <a:rPr lang="de-DE" dirty="0"/>
              <a:t>überwiegend Hochstämme</a:t>
            </a:r>
          </a:p>
          <a:p>
            <a:pPr marL="285750" indent="-285750">
              <a:buFont typeface="Wingdings" panose="05000000000000000000" pitchFamily="2" charset="2"/>
              <a:buChar char="v"/>
            </a:pPr>
            <a:r>
              <a:rPr lang="de-DE" dirty="0"/>
              <a:t>Mindestfläche: 1500 m²</a:t>
            </a:r>
          </a:p>
          <a:p>
            <a:endParaRPr lang="de-DE" dirty="0"/>
          </a:p>
        </p:txBody>
      </p:sp>
      <p:sp>
        <p:nvSpPr>
          <p:cNvPr id="7" name="Datumsplatzhalter 6"/>
          <p:cNvSpPr>
            <a:spLocks noGrp="1"/>
          </p:cNvSpPr>
          <p:nvPr>
            <p:ph type="dt" sz="half" idx="10"/>
          </p:nvPr>
        </p:nvSpPr>
        <p:spPr/>
        <p:txBody>
          <a:bodyPr anchor="b">
            <a:noAutofit/>
          </a:bodyPr>
          <a:lstStyle/>
          <a:p>
            <a:pPr>
              <a:lnSpc>
                <a:spcPct val="90000"/>
              </a:lnSpc>
              <a:spcAft>
                <a:spcPts val="600"/>
              </a:spcAft>
            </a:pPr>
            <a:fld id="{433ADD6D-A0D1-4293-B8F6-5AB702143B55}" type="datetime1">
              <a:rPr lang="de-DE" smtClean="0"/>
              <a:t>12.02.2026</a:t>
            </a:fld>
            <a:endParaRPr lang="de-DE" dirty="0"/>
          </a:p>
        </p:txBody>
      </p:sp>
      <p:sp>
        <p:nvSpPr>
          <p:cNvPr id="23" name="Footer Placeholder 5">
            <a:extLst>
              <a:ext uri="{FF2B5EF4-FFF2-40B4-BE49-F238E27FC236}">
                <a16:creationId xmlns:a16="http://schemas.microsoft.com/office/drawing/2014/main" id="{E7659A4A-E6BD-C0F9-ED29-6DE5C7ABBEF5}"/>
              </a:ext>
            </a:extLst>
          </p:cNvPr>
          <p:cNvSpPr>
            <a:spLocks noGrp="1"/>
          </p:cNvSpPr>
          <p:nvPr>
            <p:ph type="ftr" sz="quarter" idx="11"/>
          </p:nvPr>
        </p:nvSpPr>
        <p:spPr/>
        <p:txBody>
          <a:bodyPr/>
          <a:lstStyle/>
          <a:p>
            <a:r>
              <a:rPr lang="de-DE"/>
              <a:t>Projekttag zu Nachhaltigkeit und Naturschutz</a:t>
            </a:r>
          </a:p>
        </p:txBody>
      </p:sp>
      <p:sp>
        <p:nvSpPr>
          <p:cNvPr id="8" name="Foliennummernplatzhalter 7"/>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2</a:t>
            </a:fld>
            <a:endParaRPr lang="de-DE"/>
          </a:p>
        </p:txBody>
      </p:sp>
      <p:sp>
        <p:nvSpPr>
          <p:cNvPr id="2" name="Titel 1"/>
          <p:cNvSpPr>
            <a:spLocks noGrp="1"/>
          </p:cNvSpPr>
          <p:nvPr>
            <p:ph type="title"/>
          </p:nvPr>
        </p:nvSpPr>
        <p:spPr/>
        <p:txBody>
          <a:bodyPr anchor="b">
            <a:normAutofit/>
          </a:bodyPr>
          <a:lstStyle/>
          <a:p>
            <a:r>
              <a:rPr lang="de-AT" dirty="0"/>
              <a:t>W</a:t>
            </a:r>
            <a:r>
              <a:rPr lang="de-DE" dirty="0" err="1"/>
              <a:t>as</a:t>
            </a:r>
            <a:r>
              <a:rPr lang="de-DE" dirty="0"/>
              <a:t> ist eine Streuobstwiese?</a:t>
            </a:r>
          </a:p>
        </p:txBody>
      </p:sp>
      <p:pic>
        <p:nvPicPr>
          <p:cNvPr id="11" name="Grafik 10" descr="Ein Bild, das draußen, Gras, Frucht, Baum enthält.&#10;&#10;KI-generierte Inhalte können fehlerhaft sein.">
            <a:extLst>
              <a:ext uri="{FF2B5EF4-FFF2-40B4-BE49-F238E27FC236}">
                <a16:creationId xmlns:a16="http://schemas.microsoft.com/office/drawing/2014/main" id="{F72B2E84-59E5-4F27-9A7C-68103A004B64}"/>
              </a:ext>
            </a:extLst>
          </p:cNvPr>
          <p:cNvPicPr>
            <a:picLocks noChangeAspect="1"/>
          </p:cNvPicPr>
          <p:nvPr/>
        </p:nvPicPr>
        <p:blipFill>
          <a:blip r:embed="rId3" cstate="print">
            <a:extLst>
              <a:ext uri="{28A0092B-C50C-407E-A947-70E740481C1C}">
                <a14:useLocalDpi xmlns:a14="http://schemas.microsoft.com/office/drawing/2010/main" val="0"/>
              </a:ext>
            </a:extLst>
          </a:blip>
          <a:srcRect l="57724" r="155"/>
          <a:stretch>
            <a:fillRect/>
          </a:stretch>
        </p:blipFill>
        <p:spPr>
          <a:xfrm>
            <a:off x="5932715" y="0"/>
            <a:ext cx="3211286" cy="4761015"/>
          </a:xfrm>
          <a:prstGeom prst="rect">
            <a:avLst/>
          </a:prstGeom>
        </p:spPr>
      </p:pic>
    </p:spTree>
    <p:extLst>
      <p:ext uri="{BB962C8B-B14F-4D97-AF65-F5344CB8AC3E}">
        <p14:creationId xmlns:p14="http://schemas.microsoft.com/office/powerpoint/2010/main" val="173181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4EE18-FD6D-6889-3C51-0E1B21B33AE7}"/>
            </a:ext>
          </a:extLst>
        </p:cNvPr>
        <p:cNvGrpSpPr/>
        <p:nvPr/>
      </p:nvGrpSpPr>
      <p:grpSpPr>
        <a:xfrm>
          <a:off x="0" y="0"/>
          <a:ext cx="0" cy="0"/>
          <a:chOff x="0" y="0"/>
          <a:chExt cx="0" cy="0"/>
        </a:xfrm>
      </p:grpSpPr>
      <p:pic>
        <p:nvPicPr>
          <p:cNvPr id="8" name="Inhaltsplatzhalter 7" descr="Zwei gefüllte Einmachgläser, drei Äpfel und ein Kochlöffel liegen auf einem Handtuch.">
            <a:extLst>
              <a:ext uri="{FF2B5EF4-FFF2-40B4-BE49-F238E27FC236}">
                <a16:creationId xmlns:a16="http://schemas.microsoft.com/office/drawing/2014/main" id="{AAB24911-F6FF-F899-2A4E-5D99DAAEEAD7}"/>
              </a:ext>
            </a:extLst>
          </p:cNvPr>
          <p:cNvPicPr>
            <a:picLocks noGrp="1" noChangeAspect="1"/>
          </p:cNvPicPr>
          <p:nvPr>
            <p:ph idx="1"/>
          </p:nvPr>
        </p:nvPicPr>
        <p:blipFill>
          <a:blip r:embed="rId2"/>
          <a:stretch>
            <a:fillRect/>
          </a:stretch>
        </p:blipFill>
        <p:spPr>
          <a:xfrm>
            <a:off x="3502757" y="1079500"/>
            <a:ext cx="5094412" cy="3367088"/>
          </a:xfrm>
          <a:prstGeom prst="rect">
            <a:avLst/>
          </a:prstGeom>
        </p:spPr>
      </p:pic>
      <p:sp>
        <p:nvSpPr>
          <p:cNvPr id="3" name="Textplatzhalter 2">
            <a:extLst>
              <a:ext uri="{FF2B5EF4-FFF2-40B4-BE49-F238E27FC236}">
                <a16:creationId xmlns:a16="http://schemas.microsoft.com/office/drawing/2014/main" id="{BE096225-9C62-B323-8DD5-B1783942C3CF}"/>
              </a:ext>
            </a:extLst>
          </p:cNvPr>
          <p:cNvSpPr>
            <a:spLocks noGrp="1"/>
          </p:cNvSpPr>
          <p:nvPr>
            <p:ph type="body" sz="half" idx="2"/>
          </p:nvPr>
        </p:nvSpPr>
        <p:spPr>
          <a:xfrm>
            <a:off x="457200" y="1080000"/>
            <a:ext cx="2736000" cy="3579982"/>
          </a:xfrm>
        </p:spPr>
        <p:txBody>
          <a:bodyPr/>
          <a:lstStyle/>
          <a:p>
            <a:pPr marL="342900" indent="-342900">
              <a:buFont typeface="+mj-lt"/>
              <a:buAutoNum type="arabicPeriod"/>
            </a:pPr>
            <a:r>
              <a:rPr lang="de-DE" dirty="0"/>
              <a:t>Äpfel entkernen.</a:t>
            </a:r>
          </a:p>
          <a:p>
            <a:pPr marL="342900" indent="-342900">
              <a:buFont typeface="+mj-lt"/>
              <a:buAutoNum type="arabicPeriod"/>
            </a:pPr>
            <a:r>
              <a:rPr lang="de-DE" dirty="0"/>
              <a:t>In kleine Stücke schneiden.</a:t>
            </a:r>
          </a:p>
          <a:p>
            <a:pPr marL="342900" indent="-342900">
              <a:buFont typeface="+mj-lt"/>
              <a:buAutoNum type="arabicPeriod"/>
            </a:pPr>
            <a:r>
              <a:rPr lang="de-DE" dirty="0"/>
              <a:t>Äpfel zusammen mit dem Wasser in einen Topf.</a:t>
            </a:r>
          </a:p>
          <a:p>
            <a:pPr marL="342900" indent="-342900">
              <a:buFont typeface="+mj-lt"/>
              <a:buAutoNum type="arabicPeriod"/>
            </a:pPr>
            <a:r>
              <a:rPr lang="de-DE" dirty="0"/>
              <a:t>Alles zum Kochen bringen und bei niedriger Hitze mind. 20 min lang köcheln.</a:t>
            </a:r>
          </a:p>
          <a:p>
            <a:pPr marL="342900" indent="-342900">
              <a:buFont typeface="+mj-lt"/>
              <a:buAutoNum type="arabicPeriod"/>
            </a:pPr>
            <a:r>
              <a:rPr lang="de-DE" dirty="0"/>
              <a:t>Umrühren, damit die Äpfel nicht ansetzen.</a:t>
            </a:r>
          </a:p>
          <a:p>
            <a:pPr marL="342900" indent="-342900">
              <a:buFont typeface="+mj-lt"/>
              <a:buAutoNum type="arabicPeriod"/>
            </a:pPr>
            <a:r>
              <a:rPr lang="de-DE" dirty="0"/>
              <a:t>Äpfel entweder grob stampfen oder zu Mus pürieren.</a:t>
            </a:r>
          </a:p>
          <a:p>
            <a:pPr marL="342900" indent="-342900">
              <a:buFont typeface="+mj-lt"/>
              <a:buAutoNum type="arabicPeriod"/>
            </a:pPr>
            <a:r>
              <a:rPr lang="de-DE" dirty="0"/>
              <a:t>Direkt genießen oder in sterilisierte Einmachgläser einfüllen.</a:t>
            </a:r>
          </a:p>
        </p:txBody>
      </p:sp>
      <p:sp>
        <p:nvSpPr>
          <p:cNvPr id="4" name="Datumsplatzhalter 3">
            <a:extLst>
              <a:ext uri="{FF2B5EF4-FFF2-40B4-BE49-F238E27FC236}">
                <a16:creationId xmlns:a16="http://schemas.microsoft.com/office/drawing/2014/main" id="{8222BAB0-963A-A026-AD4A-17341657A9E7}"/>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1741F7EA-21F7-F449-85B8-259678A09D86}"/>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579E61C5-3A3F-0C0F-5044-DD6275F3CFB2}"/>
              </a:ext>
            </a:extLst>
          </p:cNvPr>
          <p:cNvSpPr>
            <a:spLocks noGrp="1"/>
          </p:cNvSpPr>
          <p:nvPr>
            <p:ph type="sldNum" sz="quarter" idx="12"/>
          </p:nvPr>
        </p:nvSpPr>
        <p:spPr/>
        <p:txBody>
          <a:bodyPr/>
          <a:lstStyle/>
          <a:p>
            <a:fld id="{AC3C7B9E-10CE-43F7-B1C0-FF2E876F370F}" type="slidenum">
              <a:rPr lang="de-DE" smtClean="0"/>
              <a:pPr/>
              <a:t>20</a:t>
            </a:fld>
            <a:endParaRPr lang="de-DE"/>
          </a:p>
        </p:txBody>
      </p:sp>
      <p:sp>
        <p:nvSpPr>
          <p:cNvPr id="7" name="Titel 6">
            <a:extLst>
              <a:ext uri="{FF2B5EF4-FFF2-40B4-BE49-F238E27FC236}">
                <a16:creationId xmlns:a16="http://schemas.microsoft.com/office/drawing/2014/main" id="{98BD2E99-2C43-FBF7-DEEA-38CDAFACCA8D}"/>
              </a:ext>
            </a:extLst>
          </p:cNvPr>
          <p:cNvSpPr>
            <a:spLocks noGrp="1"/>
          </p:cNvSpPr>
          <p:nvPr>
            <p:ph type="title"/>
          </p:nvPr>
        </p:nvSpPr>
        <p:spPr/>
        <p:txBody>
          <a:bodyPr/>
          <a:lstStyle/>
          <a:p>
            <a:r>
              <a:rPr lang="de-AT" dirty="0"/>
              <a:t>Apfe</a:t>
            </a:r>
            <a:r>
              <a:rPr lang="de-AT" dirty="0">
                <a:solidFill>
                  <a:srgbClr val="0068B4"/>
                </a:solidFill>
              </a:rPr>
              <a:t>lm</a:t>
            </a:r>
            <a:r>
              <a:rPr lang="de-AT" dirty="0"/>
              <a:t>us Rezept</a:t>
            </a:r>
            <a:endParaRPr lang="de-DE" dirty="0"/>
          </a:p>
        </p:txBody>
      </p:sp>
      <p:sp>
        <p:nvSpPr>
          <p:cNvPr id="2" name="Textplatzhalter 9">
            <a:extLst>
              <a:ext uri="{FF2B5EF4-FFF2-40B4-BE49-F238E27FC236}">
                <a16:creationId xmlns:a16="http://schemas.microsoft.com/office/drawing/2014/main" id="{1452F6AF-1030-B157-7359-0DB71C2578DB}"/>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Apfelmus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165534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Fünf Marmeladengläser gefüllt mit eingemachten Zwetschgen.">
            <a:extLst>
              <a:ext uri="{FF2B5EF4-FFF2-40B4-BE49-F238E27FC236}">
                <a16:creationId xmlns:a16="http://schemas.microsoft.com/office/drawing/2014/main" id="{C02BFD47-BE38-77A6-6699-CB7D80368656}"/>
              </a:ext>
            </a:extLst>
          </p:cNvPr>
          <p:cNvPicPr>
            <a:picLocks noGrp="1" noChangeAspect="1"/>
          </p:cNvPicPr>
          <p:nvPr>
            <p:ph idx="1"/>
          </p:nvPr>
        </p:nvPicPr>
        <p:blipFill>
          <a:blip r:embed="rId2"/>
          <a:stretch>
            <a:fillRect/>
          </a:stretch>
        </p:blipFill>
        <p:spPr>
          <a:xfrm>
            <a:off x="3526618" y="1079500"/>
            <a:ext cx="5046689" cy="3367088"/>
          </a:xfrm>
          <a:prstGeom prst="rect">
            <a:avLst/>
          </a:prstGeom>
        </p:spPr>
      </p:pic>
      <p:sp>
        <p:nvSpPr>
          <p:cNvPr id="3" name="Textplatzhalter 2">
            <a:extLst>
              <a:ext uri="{FF2B5EF4-FFF2-40B4-BE49-F238E27FC236}">
                <a16:creationId xmlns:a16="http://schemas.microsoft.com/office/drawing/2014/main" id="{345691E6-FF8B-24E1-9E26-3098D8E1F29E}"/>
              </a:ext>
            </a:extLst>
          </p:cNvPr>
          <p:cNvSpPr>
            <a:spLocks noGrp="1"/>
          </p:cNvSpPr>
          <p:nvPr>
            <p:ph type="body" sz="half" idx="2"/>
          </p:nvPr>
        </p:nvSpPr>
        <p:spPr/>
        <p:txBody>
          <a:bodyPr/>
          <a:lstStyle/>
          <a:p>
            <a:r>
              <a:rPr lang="de-AT" dirty="0"/>
              <a:t>Zutaten:</a:t>
            </a:r>
          </a:p>
          <a:p>
            <a:pPr marL="285750" indent="-285750">
              <a:buFont typeface="Wingdings" panose="05000000000000000000" pitchFamily="2" charset="2"/>
              <a:buChar char="v"/>
            </a:pPr>
            <a:r>
              <a:rPr lang="de-AT" dirty="0"/>
              <a:t>1,5 kg Früchte</a:t>
            </a:r>
          </a:p>
          <a:p>
            <a:pPr marL="285750" indent="-285750">
              <a:buFont typeface="Wingdings" panose="05000000000000000000" pitchFamily="2" charset="2"/>
              <a:buChar char="v"/>
            </a:pPr>
            <a:r>
              <a:rPr lang="de-AT" dirty="0"/>
              <a:t>500 g Gelierzucker (3:1)</a:t>
            </a:r>
          </a:p>
          <a:p>
            <a:endParaRPr lang="de-AT" dirty="0"/>
          </a:p>
          <a:p>
            <a:r>
              <a:rPr lang="de-AT" dirty="0"/>
              <a:t>Material:</a:t>
            </a:r>
          </a:p>
          <a:p>
            <a:pPr marL="285750" indent="-285750">
              <a:buFont typeface="Wingdings" panose="05000000000000000000" pitchFamily="2" charset="2"/>
              <a:buChar char="v"/>
            </a:pPr>
            <a:r>
              <a:rPr lang="de-DE" dirty="0"/>
              <a:t>Messer</a:t>
            </a:r>
          </a:p>
          <a:p>
            <a:pPr marL="285750" indent="-285750">
              <a:buFont typeface="Wingdings" panose="05000000000000000000" pitchFamily="2" charset="2"/>
              <a:buChar char="v"/>
            </a:pPr>
            <a:r>
              <a:rPr lang="de-DE" dirty="0"/>
              <a:t>Schneidebretter</a:t>
            </a:r>
          </a:p>
          <a:p>
            <a:pPr marL="285750" indent="-285750">
              <a:buFont typeface="Wingdings" panose="05000000000000000000" pitchFamily="2" charset="2"/>
              <a:buChar char="v"/>
            </a:pPr>
            <a:r>
              <a:rPr lang="de-DE" dirty="0"/>
              <a:t>Topf</a:t>
            </a:r>
          </a:p>
          <a:p>
            <a:pPr marL="285750" indent="-285750">
              <a:buFont typeface="Wingdings" panose="05000000000000000000" pitchFamily="2" charset="2"/>
              <a:buChar char="v"/>
            </a:pPr>
            <a:r>
              <a:rPr lang="de-DE" dirty="0"/>
              <a:t>Rührlöffel</a:t>
            </a:r>
          </a:p>
          <a:p>
            <a:pPr marL="285750" indent="-285750">
              <a:buFont typeface="Wingdings" panose="05000000000000000000" pitchFamily="2" charset="2"/>
              <a:buChar char="v"/>
            </a:pPr>
            <a:r>
              <a:rPr lang="de-DE" dirty="0"/>
              <a:t>Teelöffel</a:t>
            </a:r>
          </a:p>
          <a:p>
            <a:pPr marL="285750" indent="-285750">
              <a:buFont typeface="Wingdings" panose="05000000000000000000" pitchFamily="2" charset="2"/>
              <a:buChar char="v"/>
            </a:pPr>
            <a:r>
              <a:rPr lang="de-DE" dirty="0"/>
              <a:t>Sterilisierte Gläser</a:t>
            </a:r>
          </a:p>
          <a:p>
            <a:pPr marL="285750" indent="-285750">
              <a:buFont typeface="Wingdings" panose="05000000000000000000" pitchFamily="2" charset="2"/>
              <a:buChar char="v"/>
            </a:pPr>
            <a:endParaRPr lang="de-DE" dirty="0"/>
          </a:p>
        </p:txBody>
      </p:sp>
      <p:sp>
        <p:nvSpPr>
          <p:cNvPr id="4" name="Datumsplatzhalter 3">
            <a:extLst>
              <a:ext uri="{FF2B5EF4-FFF2-40B4-BE49-F238E27FC236}">
                <a16:creationId xmlns:a16="http://schemas.microsoft.com/office/drawing/2014/main" id="{9254D23D-64C5-BA45-C782-AD63D11946FE}"/>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1C8D708D-4F2D-1A28-A449-A4EDDF7B3AAF}"/>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2DD3D38C-5133-EBD3-9935-FC1768CDD7BB}"/>
              </a:ext>
            </a:extLst>
          </p:cNvPr>
          <p:cNvSpPr>
            <a:spLocks noGrp="1"/>
          </p:cNvSpPr>
          <p:nvPr>
            <p:ph type="sldNum" sz="quarter" idx="12"/>
          </p:nvPr>
        </p:nvSpPr>
        <p:spPr/>
        <p:txBody>
          <a:bodyPr/>
          <a:lstStyle/>
          <a:p>
            <a:fld id="{AC3C7B9E-10CE-43F7-B1C0-FF2E876F370F}" type="slidenum">
              <a:rPr lang="de-DE" smtClean="0"/>
              <a:pPr/>
              <a:t>21</a:t>
            </a:fld>
            <a:endParaRPr lang="de-DE"/>
          </a:p>
        </p:txBody>
      </p:sp>
      <p:sp>
        <p:nvSpPr>
          <p:cNvPr id="7" name="Titel 6">
            <a:extLst>
              <a:ext uri="{FF2B5EF4-FFF2-40B4-BE49-F238E27FC236}">
                <a16:creationId xmlns:a16="http://schemas.microsoft.com/office/drawing/2014/main" id="{F912214A-7395-8BFF-B95B-4837E43DAD3C}"/>
              </a:ext>
            </a:extLst>
          </p:cNvPr>
          <p:cNvSpPr>
            <a:spLocks noGrp="1"/>
          </p:cNvSpPr>
          <p:nvPr>
            <p:ph type="title"/>
          </p:nvPr>
        </p:nvSpPr>
        <p:spPr/>
        <p:txBody>
          <a:bodyPr/>
          <a:lstStyle/>
          <a:p>
            <a:r>
              <a:rPr lang="de-AT" dirty="0"/>
              <a:t>Marmelade</a:t>
            </a:r>
            <a:endParaRPr lang="de-DE" dirty="0"/>
          </a:p>
        </p:txBody>
      </p:sp>
      <p:sp>
        <p:nvSpPr>
          <p:cNvPr id="2" name="Textplatzhalter 9">
            <a:extLst>
              <a:ext uri="{FF2B5EF4-FFF2-40B4-BE49-F238E27FC236}">
                <a16:creationId xmlns:a16="http://schemas.microsoft.com/office/drawing/2014/main" id="{1197FC7C-D631-0741-8A5B-9B468D4C1D5D}"/>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eingemachte Zwetschgen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299684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E249A-A9B8-A31E-6F67-6F5F644F6202}"/>
            </a:ext>
          </a:extLst>
        </p:cNvPr>
        <p:cNvGrpSpPr/>
        <p:nvPr/>
      </p:nvGrpSpPr>
      <p:grpSpPr>
        <a:xfrm>
          <a:off x="0" y="0"/>
          <a:ext cx="0" cy="0"/>
          <a:chOff x="0" y="0"/>
          <a:chExt cx="0" cy="0"/>
        </a:xfrm>
      </p:grpSpPr>
      <p:pic>
        <p:nvPicPr>
          <p:cNvPr id="8" name="Inhaltsplatzhalter 7" descr="Fünf Marmeladengläser gefüllt mit eingemachten Zwetschgen.">
            <a:extLst>
              <a:ext uri="{FF2B5EF4-FFF2-40B4-BE49-F238E27FC236}">
                <a16:creationId xmlns:a16="http://schemas.microsoft.com/office/drawing/2014/main" id="{DD8DD3BA-6739-5E47-9BE7-44960BEC067F}"/>
              </a:ext>
            </a:extLst>
          </p:cNvPr>
          <p:cNvPicPr>
            <a:picLocks noGrp="1" noChangeAspect="1"/>
          </p:cNvPicPr>
          <p:nvPr>
            <p:ph idx="1"/>
          </p:nvPr>
        </p:nvPicPr>
        <p:blipFill>
          <a:blip r:embed="rId3"/>
          <a:stretch>
            <a:fillRect/>
          </a:stretch>
        </p:blipFill>
        <p:spPr>
          <a:xfrm>
            <a:off x="3526618" y="1079500"/>
            <a:ext cx="5046689" cy="3367088"/>
          </a:xfrm>
          <a:prstGeom prst="rect">
            <a:avLst/>
          </a:prstGeom>
        </p:spPr>
      </p:pic>
      <p:sp>
        <p:nvSpPr>
          <p:cNvPr id="3" name="Textplatzhalter 2">
            <a:extLst>
              <a:ext uri="{FF2B5EF4-FFF2-40B4-BE49-F238E27FC236}">
                <a16:creationId xmlns:a16="http://schemas.microsoft.com/office/drawing/2014/main" id="{7FCD13BD-3799-BEBE-2EE8-EAF0612C97ED}"/>
              </a:ext>
            </a:extLst>
          </p:cNvPr>
          <p:cNvSpPr>
            <a:spLocks noGrp="1"/>
          </p:cNvSpPr>
          <p:nvPr>
            <p:ph type="body" sz="half" idx="2"/>
          </p:nvPr>
        </p:nvSpPr>
        <p:spPr>
          <a:xfrm>
            <a:off x="457200" y="1080000"/>
            <a:ext cx="2736000" cy="3723998"/>
          </a:xfrm>
        </p:spPr>
        <p:txBody>
          <a:bodyPr/>
          <a:lstStyle/>
          <a:p>
            <a:pPr marL="342900" indent="-342900" fontAlgn="base">
              <a:buFont typeface="+mj-lt"/>
              <a:buAutoNum type="arabicPeriod"/>
            </a:pPr>
            <a:r>
              <a:rPr lang="de-DE" dirty="0"/>
              <a:t>Obst gründlich waschen.</a:t>
            </a:r>
          </a:p>
          <a:p>
            <a:pPr marL="342900" indent="-342900" fontAlgn="base">
              <a:buFont typeface="+mj-lt"/>
              <a:buAutoNum type="arabicPeriod"/>
            </a:pPr>
            <a:r>
              <a:rPr lang="de-DE" dirty="0"/>
              <a:t>Stiele, Kerne und Kerngehäuse entfernen und in Stücke schneiden.</a:t>
            </a:r>
          </a:p>
          <a:p>
            <a:pPr marL="342900" indent="-342900" fontAlgn="base">
              <a:buFont typeface="+mj-lt"/>
              <a:buAutoNum type="arabicPeriod"/>
            </a:pPr>
            <a:r>
              <a:rPr lang="de-DE" dirty="0"/>
              <a:t>Früchte zu Mus kochen.</a:t>
            </a:r>
          </a:p>
          <a:p>
            <a:pPr marL="342900" indent="-342900" fontAlgn="base">
              <a:buFont typeface="+mj-lt"/>
              <a:buAutoNum type="arabicPeriod"/>
            </a:pPr>
            <a:r>
              <a:rPr lang="de-DE" dirty="0"/>
              <a:t>Gelierzucker einrieseln.</a:t>
            </a:r>
          </a:p>
          <a:p>
            <a:pPr marL="342900" indent="-342900" fontAlgn="base">
              <a:buFont typeface="+mj-lt"/>
              <a:buAutoNum type="arabicPeriod"/>
            </a:pPr>
            <a:r>
              <a:rPr lang="de-DE" dirty="0"/>
              <a:t>Kräftig umrühren.</a:t>
            </a:r>
          </a:p>
          <a:p>
            <a:pPr marL="342900" indent="-342900" fontAlgn="base">
              <a:buFont typeface="+mj-lt"/>
              <a:buAutoNum type="arabicPeriod"/>
            </a:pPr>
            <a:r>
              <a:rPr lang="de-DE" dirty="0"/>
              <a:t>Früchte ca. 20 min kochen.</a:t>
            </a:r>
          </a:p>
          <a:p>
            <a:pPr marL="342900" indent="-342900" fontAlgn="base">
              <a:buFont typeface="+mj-lt"/>
              <a:buAutoNum type="arabicPeriod"/>
            </a:pPr>
            <a:r>
              <a:rPr lang="de-DE" dirty="0"/>
              <a:t>Umrühren, um Anbrennen zu vermeiden. </a:t>
            </a:r>
          </a:p>
          <a:p>
            <a:pPr marL="342900" indent="-342900" fontAlgn="base">
              <a:buFont typeface="+mj-lt"/>
              <a:buAutoNum type="arabicPeriod"/>
            </a:pPr>
            <a:r>
              <a:rPr lang="de-DE" dirty="0"/>
              <a:t>Gelierprobe.</a:t>
            </a:r>
          </a:p>
          <a:p>
            <a:pPr marL="342900" indent="-342900" fontAlgn="base">
              <a:buFont typeface="+mj-lt"/>
              <a:buAutoNum type="arabicPeriod"/>
            </a:pPr>
            <a:r>
              <a:rPr lang="de-DE" dirty="0"/>
              <a:t>In Gläser abfüllen und auf den Kopf stellen.</a:t>
            </a:r>
          </a:p>
        </p:txBody>
      </p:sp>
      <p:sp>
        <p:nvSpPr>
          <p:cNvPr id="4" name="Datumsplatzhalter 3">
            <a:extLst>
              <a:ext uri="{FF2B5EF4-FFF2-40B4-BE49-F238E27FC236}">
                <a16:creationId xmlns:a16="http://schemas.microsoft.com/office/drawing/2014/main" id="{F45510D2-5E8D-19B5-D49F-370C5F7BC700}"/>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B239FC60-6A90-4B34-796A-741EAB004388}"/>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65A42723-7A35-068D-9385-84B8202120D8}"/>
              </a:ext>
            </a:extLst>
          </p:cNvPr>
          <p:cNvSpPr>
            <a:spLocks noGrp="1"/>
          </p:cNvSpPr>
          <p:nvPr>
            <p:ph type="sldNum" sz="quarter" idx="12"/>
          </p:nvPr>
        </p:nvSpPr>
        <p:spPr/>
        <p:txBody>
          <a:bodyPr/>
          <a:lstStyle/>
          <a:p>
            <a:fld id="{AC3C7B9E-10CE-43F7-B1C0-FF2E876F370F}" type="slidenum">
              <a:rPr lang="de-DE" smtClean="0"/>
              <a:pPr/>
              <a:t>22</a:t>
            </a:fld>
            <a:endParaRPr lang="de-DE"/>
          </a:p>
        </p:txBody>
      </p:sp>
      <p:sp>
        <p:nvSpPr>
          <p:cNvPr id="7" name="Titel 6">
            <a:extLst>
              <a:ext uri="{FF2B5EF4-FFF2-40B4-BE49-F238E27FC236}">
                <a16:creationId xmlns:a16="http://schemas.microsoft.com/office/drawing/2014/main" id="{AF0195DB-F1E6-74D1-41B7-E2EEB0C2C12C}"/>
              </a:ext>
            </a:extLst>
          </p:cNvPr>
          <p:cNvSpPr>
            <a:spLocks noGrp="1"/>
          </p:cNvSpPr>
          <p:nvPr>
            <p:ph type="title"/>
          </p:nvPr>
        </p:nvSpPr>
        <p:spPr/>
        <p:txBody>
          <a:bodyPr/>
          <a:lstStyle/>
          <a:p>
            <a:r>
              <a:rPr lang="de-AT" dirty="0"/>
              <a:t>Marmelade Grundrezept</a:t>
            </a:r>
            <a:endParaRPr lang="de-DE" dirty="0"/>
          </a:p>
        </p:txBody>
      </p:sp>
      <p:sp>
        <p:nvSpPr>
          <p:cNvPr id="2" name="Textplatzhalter 9">
            <a:extLst>
              <a:ext uri="{FF2B5EF4-FFF2-40B4-BE49-F238E27FC236}">
                <a16:creationId xmlns:a16="http://schemas.microsoft.com/office/drawing/2014/main" id="{9EEBB581-1CBD-2AB4-3AC4-02DA8938AC94}"/>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eingemachte Zwetschgen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2683264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DA89-1DB4-DD15-9491-C69A4D198D78}"/>
            </a:ext>
          </a:extLst>
        </p:cNvPr>
        <p:cNvGrpSpPr/>
        <p:nvPr/>
      </p:nvGrpSpPr>
      <p:grpSpPr>
        <a:xfrm>
          <a:off x="0" y="0"/>
          <a:ext cx="0" cy="0"/>
          <a:chOff x="0" y="0"/>
          <a:chExt cx="0" cy="0"/>
        </a:xfrm>
      </p:grpSpPr>
      <p:pic>
        <p:nvPicPr>
          <p:cNvPr id="8" name="Inhaltsplatzhalter 7" descr="Zwei Saftgläser gefüllt mit einem trüben orangen Saft und aufgeschnittene Äpfel leigen auf einem Holztisch draußen.">
            <a:extLst>
              <a:ext uri="{FF2B5EF4-FFF2-40B4-BE49-F238E27FC236}">
                <a16:creationId xmlns:a16="http://schemas.microsoft.com/office/drawing/2014/main" id="{758DD99A-D0BE-241D-ADC2-62287949F4C0}"/>
              </a:ext>
            </a:extLst>
          </p:cNvPr>
          <p:cNvPicPr>
            <a:picLocks noGrp="1" noChangeAspect="1"/>
          </p:cNvPicPr>
          <p:nvPr>
            <p:ph idx="1"/>
          </p:nvPr>
        </p:nvPicPr>
        <p:blipFill>
          <a:blip r:embed="rId2"/>
          <a:stretch>
            <a:fillRect/>
          </a:stretch>
        </p:blipFill>
        <p:spPr>
          <a:xfrm>
            <a:off x="3523660" y="1079500"/>
            <a:ext cx="5052605" cy="3367088"/>
          </a:xfrm>
          <a:prstGeom prst="rect">
            <a:avLst/>
          </a:prstGeom>
        </p:spPr>
      </p:pic>
      <p:sp>
        <p:nvSpPr>
          <p:cNvPr id="3" name="Textplatzhalter 2">
            <a:extLst>
              <a:ext uri="{FF2B5EF4-FFF2-40B4-BE49-F238E27FC236}">
                <a16:creationId xmlns:a16="http://schemas.microsoft.com/office/drawing/2014/main" id="{98799D01-43CE-4F94-5578-B1C6EBFAF5BD}"/>
              </a:ext>
            </a:extLst>
          </p:cNvPr>
          <p:cNvSpPr>
            <a:spLocks noGrp="1"/>
          </p:cNvSpPr>
          <p:nvPr>
            <p:ph type="body" sz="half" idx="2"/>
          </p:nvPr>
        </p:nvSpPr>
        <p:spPr>
          <a:xfrm>
            <a:off x="457200" y="1080000"/>
            <a:ext cx="2736000" cy="3579982"/>
          </a:xfrm>
        </p:spPr>
        <p:txBody>
          <a:bodyPr/>
          <a:lstStyle/>
          <a:p>
            <a:r>
              <a:rPr lang="de-AT" dirty="0"/>
              <a:t>Zutaten:</a:t>
            </a:r>
          </a:p>
          <a:p>
            <a:pPr marL="285750" indent="-285750">
              <a:buFont typeface="Wingdings" panose="05000000000000000000" pitchFamily="2" charset="2"/>
              <a:buChar char="v"/>
            </a:pPr>
            <a:r>
              <a:rPr lang="de-AT" dirty="0"/>
              <a:t>2 kg Äpfel</a:t>
            </a:r>
          </a:p>
          <a:p>
            <a:pPr marL="285750" indent="-285750">
              <a:buFont typeface="Wingdings" panose="05000000000000000000" pitchFamily="2" charset="2"/>
              <a:buChar char="v"/>
            </a:pPr>
            <a:r>
              <a:rPr lang="de-AT" dirty="0"/>
              <a:t>1 l Wasser</a:t>
            </a:r>
          </a:p>
          <a:p>
            <a:pPr marL="285750" indent="-285750">
              <a:buFont typeface="Wingdings" panose="05000000000000000000" pitchFamily="2" charset="2"/>
              <a:buChar char="v"/>
            </a:pPr>
            <a:r>
              <a:rPr lang="de-AT" dirty="0"/>
              <a:t>Ggf. Zitronensaft/Agavendicksaft</a:t>
            </a:r>
          </a:p>
          <a:p>
            <a:endParaRPr lang="de-AT" dirty="0"/>
          </a:p>
          <a:p>
            <a:r>
              <a:rPr lang="de-AT" dirty="0"/>
              <a:t>Material:</a:t>
            </a:r>
          </a:p>
          <a:p>
            <a:pPr marL="285750" indent="-285750">
              <a:buFont typeface="Wingdings" panose="05000000000000000000" pitchFamily="2" charset="2"/>
              <a:buChar char="v"/>
            </a:pPr>
            <a:r>
              <a:rPr lang="de-AT" dirty="0"/>
              <a:t>Messer</a:t>
            </a:r>
          </a:p>
          <a:p>
            <a:pPr marL="285750" indent="-285750">
              <a:buFont typeface="Wingdings" panose="05000000000000000000" pitchFamily="2" charset="2"/>
              <a:buChar char="v"/>
            </a:pPr>
            <a:r>
              <a:rPr lang="de-AT" dirty="0"/>
              <a:t>Schneidebretter</a:t>
            </a:r>
          </a:p>
          <a:p>
            <a:pPr marL="285750" indent="-285750">
              <a:buFont typeface="Wingdings" panose="05000000000000000000" pitchFamily="2" charset="2"/>
              <a:buChar char="v"/>
            </a:pPr>
            <a:r>
              <a:rPr lang="de-DE" dirty="0"/>
              <a:t>2 Töpfe</a:t>
            </a:r>
          </a:p>
          <a:p>
            <a:pPr marL="285750" indent="-285750">
              <a:buFont typeface="Wingdings" panose="05000000000000000000" pitchFamily="2" charset="2"/>
              <a:buChar char="v"/>
            </a:pPr>
            <a:r>
              <a:rPr lang="de-DE" dirty="0"/>
              <a:t>Rührlöffel</a:t>
            </a:r>
          </a:p>
          <a:p>
            <a:pPr marL="285750" indent="-285750">
              <a:buFont typeface="Wingdings" panose="05000000000000000000" pitchFamily="2" charset="2"/>
              <a:buChar char="v"/>
            </a:pPr>
            <a:r>
              <a:rPr lang="de-DE" dirty="0"/>
              <a:t>Feines Sieb (+ ggf. </a:t>
            </a:r>
            <a:r>
              <a:rPr lang="de-DE" dirty="0" err="1"/>
              <a:t>Mulltuch</a:t>
            </a:r>
            <a:r>
              <a:rPr lang="de-DE" dirty="0"/>
              <a:t>)</a:t>
            </a:r>
          </a:p>
          <a:p>
            <a:pPr marL="285750" indent="-285750">
              <a:buFont typeface="Wingdings" panose="05000000000000000000" pitchFamily="2" charset="2"/>
              <a:buChar char="v"/>
            </a:pPr>
            <a:r>
              <a:rPr lang="de-DE" dirty="0"/>
              <a:t>Esslöffel</a:t>
            </a:r>
          </a:p>
        </p:txBody>
      </p:sp>
      <p:sp>
        <p:nvSpPr>
          <p:cNvPr id="4" name="Datumsplatzhalter 3">
            <a:extLst>
              <a:ext uri="{FF2B5EF4-FFF2-40B4-BE49-F238E27FC236}">
                <a16:creationId xmlns:a16="http://schemas.microsoft.com/office/drawing/2014/main" id="{79BBB88B-4E4F-8435-C358-2BF39E1CE9A3}"/>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7891FD58-CA37-B445-625A-DB0130C0B850}"/>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F095ED09-8756-CED5-FAC6-AEBC8F974D1E}"/>
              </a:ext>
            </a:extLst>
          </p:cNvPr>
          <p:cNvSpPr>
            <a:spLocks noGrp="1"/>
          </p:cNvSpPr>
          <p:nvPr>
            <p:ph type="sldNum" sz="quarter" idx="12"/>
          </p:nvPr>
        </p:nvSpPr>
        <p:spPr/>
        <p:txBody>
          <a:bodyPr/>
          <a:lstStyle/>
          <a:p>
            <a:fld id="{AC3C7B9E-10CE-43F7-B1C0-FF2E876F370F}" type="slidenum">
              <a:rPr lang="de-DE" smtClean="0"/>
              <a:pPr/>
              <a:t>23</a:t>
            </a:fld>
            <a:endParaRPr lang="de-DE"/>
          </a:p>
        </p:txBody>
      </p:sp>
      <p:sp>
        <p:nvSpPr>
          <p:cNvPr id="7" name="Titel 6">
            <a:extLst>
              <a:ext uri="{FF2B5EF4-FFF2-40B4-BE49-F238E27FC236}">
                <a16:creationId xmlns:a16="http://schemas.microsoft.com/office/drawing/2014/main" id="{20C47242-7F34-0A4C-649C-12DAEA8CF8CA}"/>
              </a:ext>
            </a:extLst>
          </p:cNvPr>
          <p:cNvSpPr>
            <a:spLocks noGrp="1"/>
          </p:cNvSpPr>
          <p:nvPr>
            <p:ph type="title"/>
          </p:nvPr>
        </p:nvSpPr>
        <p:spPr/>
        <p:txBody>
          <a:bodyPr/>
          <a:lstStyle/>
          <a:p>
            <a:r>
              <a:rPr lang="de-AT" dirty="0"/>
              <a:t>Saft herstellen ohne Entsafter</a:t>
            </a:r>
            <a:endParaRPr lang="de-DE" dirty="0"/>
          </a:p>
        </p:txBody>
      </p:sp>
      <p:sp>
        <p:nvSpPr>
          <p:cNvPr id="2" name="Textplatzhalter 9">
            <a:extLst>
              <a:ext uri="{FF2B5EF4-FFF2-40B4-BE49-F238E27FC236}">
                <a16:creationId xmlns:a16="http://schemas.microsoft.com/office/drawing/2014/main" id="{CE313570-2A49-305C-DF4A-A9896FA6EEAC}"/>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Saft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2043175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Zwei Saftgläser gefüllt mit einem trüben orangen Saft und aufgeschnittene Äpfel leigen auf einem Holztisch draußen.">
            <a:extLst>
              <a:ext uri="{FF2B5EF4-FFF2-40B4-BE49-F238E27FC236}">
                <a16:creationId xmlns:a16="http://schemas.microsoft.com/office/drawing/2014/main" id="{48A920F6-3160-AEB5-EB3B-9194ECAFD248}"/>
              </a:ext>
            </a:extLst>
          </p:cNvPr>
          <p:cNvPicPr>
            <a:picLocks noGrp="1" noChangeAspect="1"/>
          </p:cNvPicPr>
          <p:nvPr>
            <p:ph idx="1"/>
          </p:nvPr>
        </p:nvPicPr>
        <p:blipFill>
          <a:blip r:embed="rId3"/>
          <a:stretch>
            <a:fillRect/>
          </a:stretch>
        </p:blipFill>
        <p:spPr>
          <a:xfrm>
            <a:off x="3523660" y="1079500"/>
            <a:ext cx="5052605" cy="3367088"/>
          </a:xfrm>
          <a:prstGeom prst="rect">
            <a:avLst/>
          </a:prstGeom>
        </p:spPr>
      </p:pic>
      <p:sp>
        <p:nvSpPr>
          <p:cNvPr id="3" name="Textplatzhalter 2">
            <a:extLst>
              <a:ext uri="{FF2B5EF4-FFF2-40B4-BE49-F238E27FC236}">
                <a16:creationId xmlns:a16="http://schemas.microsoft.com/office/drawing/2014/main" id="{6567F4B5-B393-3A3F-C011-966110158305}"/>
              </a:ext>
            </a:extLst>
          </p:cNvPr>
          <p:cNvSpPr>
            <a:spLocks noGrp="1"/>
          </p:cNvSpPr>
          <p:nvPr>
            <p:ph type="body" sz="half" idx="2"/>
          </p:nvPr>
        </p:nvSpPr>
        <p:spPr>
          <a:xfrm>
            <a:off x="457200" y="1080000"/>
            <a:ext cx="2736000" cy="3651990"/>
          </a:xfrm>
        </p:spPr>
        <p:txBody>
          <a:bodyPr/>
          <a:lstStyle/>
          <a:p>
            <a:pPr marL="342900" indent="-342900">
              <a:buFont typeface="+mj-lt"/>
              <a:buAutoNum type="arabicPeriod"/>
            </a:pPr>
            <a:r>
              <a:rPr lang="de-DE" dirty="0"/>
              <a:t>Zutaten waschen, schälen und in kleine Stücke schneiden.</a:t>
            </a:r>
          </a:p>
          <a:p>
            <a:pPr marL="342900" indent="-342900">
              <a:buFont typeface="+mj-lt"/>
              <a:buAutoNum type="arabicPeriod"/>
            </a:pPr>
            <a:r>
              <a:rPr lang="de-DE" dirty="0"/>
              <a:t>Äpfel in einen Topf geben und mit Wasser übergießen.</a:t>
            </a:r>
          </a:p>
          <a:p>
            <a:pPr marL="342900" indent="-342900">
              <a:buFont typeface="+mj-lt"/>
              <a:buAutoNum type="arabicPeriod"/>
            </a:pPr>
            <a:r>
              <a:rPr lang="de-DE" dirty="0"/>
              <a:t>Bei mittlerer Hitze etwa 20 min kochen.</a:t>
            </a:r>
          </a:p>
          <a:p>
            <a:pPr marL="342900" indent="-342900">
              <a:buFont typeface="+mj-lt"/>
              <a:buAutoNum type="arabicPeriod"/>
            </a:pPr>
            <a:r>
              <a:rPr lang="de-DE" dirty="0"/>
              <a:t>Auf den zweiten Topf das Sieb legen und die Apfelmasse hineinkippen.</a:t>
            </a:r>
          </a:p>
          <a:p>
            <a:pPr marL="342900" indent="-342900">
              <a:buFont typeface="+mj-lt"/>
              <a:buAutoNum type="arabicPeriod"/>
            </a:pPr>
            <a:r>
              <a:rPr lang="de-DE" dirty="0"/>
              <a:t>Mit einem Löffel die Flüssigkeit aus der Apfelmasse streichen.</a:t>
            </a:r>
          </a:p>
          <a:p>
            <a:pPr marL="342900" indent="-342900">
              <a:buFont typeface="+mj-lt"/>
              <a:buAutoNum type="arabicPeriod"/>
            </a:pPr>
            <a:r>
              <a:rPr lang="de-DE" dirty="0"/>
              <a:t>Apfelsaft nach Belieben abschmecken.</a:t>
            </a:r>
          </a:p>
          <a:p>
            <a:pPr marL="342900" indent="-342900">
              <a:buFont typeface="+mj-lt"/>
              <a:buAutoNum type="arabicPeriod"/>
            </a:pPr>
            <a:r>
              <a:rPr lang="de-DE" dirty="0"/>
              <a:t>Saft weitere 20 min köcheln lassen.</a:t>
            </a:r>
          </a:p>
        </p:txBody>
      </p:sp>
      <p:sp>
        <p:nvSpPr>
          <p:cNvPr id="4" name="Datumsplatzhalter 3">
            <a:extLst>
              <a:ext uri="{FF2B5EF4-FFF2-40B4-BE49-F238E27FC236}">
                <a16:creationId xmlns:a16="http://schemas.microsoft.com/office/drawing/2014/main" id="{0CDE9E73-D4EE-0240-FB7E-CF2F91017A3A}"/>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5003DDD6-1E9D-C910-A7EC-C82F5ADC4A46}"/>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A495B783-6C8B-48EB-8FD9-696CDEBBE306}"/>
              </a:ext>
            </a:extLst>
          </p:cNvPr>
          <p:cNvSpPr>
            <a:spLocks noGrp="1"/>
          </p:cNvSpPr>
          <p:nvPr>
            <p:ph type="sldNum" sz="quarter" idx="12"/>
          </p:nvPr>
        </p:nvSpPr>
        <p:spPr/>
        <p:txBody>
          <a:bodyPr/>
          <a:lstStyle/>
          <a:p>
            <a:fld id="{AC3C7B9E-10CE-43F7-B1C0-FF2E876F370F}" type="slidenum">
              <a:rPr lang="de-DE" smtClean="0"/>
              <a:pPr/>
              <a:t>24</a:t>
            </a:fld>
            <a:endParaRPr lang="de-DE"/>
          </a:p>
        </p:txBody>
      </p:sp>
      <p:sp>
        <p:nvSpPr>
          <p:cNvPr id="7" name="Titel 6">
            <a:extLst>
              <a:ext uri="{FF2B5EF4-FFF2-40B4-BE49-F238E27FC236}">
                <a16:creationId xmlns:a16="http://schemas.microsoft.com/office/drawing/2014/main" id="{5E87ECAC-0F0D-2704-80BE-DA7F231F8F79}"/>
              </a:ext>
            </a:extLst>
          </p:cNvPr>
          <p:cNvSpPr>
            <a:spLocks noGrp="1"/>
          </p:cNvSpPr>
          <p:nvPr>
            <p:ph type="title"/>
          </p:nvPr>
        </p:nvSpPr>
        <p:spPr/>
        <p:txBody>
          <a:bodyPr/>
          <a:lstStyle/>
          <a:p>
            <a:r>
              <a:rPr lang="de-AT" dirty="0"/>
              <a:t>Saft Grundrezept</a:t>
            </a:r>
            <a:endParaRPr lang="de-DE" dirty="0"/>
          </a:p>
        </p:txBody>
      </p:sp>
      <p:sp>
        <p:nvSpPr>
          <p:cNvPr id="2" name="Textplatzhalter 9">
            <a:extLst>
              <a:ext uri="{FF2B5EF4-FFF2-40B4-BE49-F238E27FC236}">
                <a16:creationId xmlns:a16="http://schemas.microsoft.com/office/drawing/2014/main" id="{2BD91301-4C90-822D-A441-0FBF29988E9C}"/>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Saft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697393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Stück Apfelstreuselkuchen mit Puderzucker liegt auf einer dunklen Platte.">
            <a:extLst>
              <a:ext uri="{FF2B5EF4-FFF2-40B4-BE49-F238E27FC236}">
                <a16:creationId xmlns:a16="http://schemas.microsoft.com/office/drawing/2014/main" id="{B70CA1F5-675C-3367-C3B8-7FEAA5DC294A}"/>
              </a:ext>
            </a:extLst>
          </p:cNvPr>
          <p:cNvPicPr>
            <a:picLocks noGrp="1" noChangeAspect="1"/>
          </p:cNvPicPr>
          <p:nvPr>
            <p:ph idx="1"/>
          </p:nvPr>
        </p:nvPicPr>
        <p:blipFill>
          <a:blip r:embed="rId2"/>
          <a:stretch>
            <a:fillRect/>
          </a:stretch>
        </p:blipFill>
        <p:spPr>
          <a:xfrm>
            <a:off x="3523660" y="1079500"/>
            <a:ext cx="5052605" cy="3367088"/>
          </a:xfrm>
          <a:prstGeom prst="rect">
            <a:avLst/>
          </a:prstGeom>
        </p:spPr>
      </p:pic>
      <p:sp>
        <p:nvSpPr>
          <p:cNvPr id="3" name="Textplatzhalter 2">
            <a:extLst>
              <a:ext uri="{FF2B5EF4-FFF2-40B4-BE49-F238E27FC236}">
                <a16:creationId xmlns:a16="http://schemas.microsoft.com/office/drawing/2014/main" id="{7382D90C-7F98-3C6E-1AF5-75C061B8CBEF}"/>
              </a:ext>
            </a:extLst>
          </p:cNvPr>
          <p:cNvSpPr>
            <a:spLocks noGrp="1"/>
          </p:cNvSpPr>
          <p:nvPr>
            <p:ph type="body" sz="half" idx="2"/>
          </p:nvPr>
        </p:nvSpPr>
        <p:spPr>
          <a:xfrm>
            <a:off x="457200" y="1080000"/>
            <a:ext cx="2736000" cy="3596400"/>
          </a:xfrm>
        </p:spPr>
        <p:txBody>
          <a:bodyPr/>
          <a:lstStyle/>
          <a:p>
            <a:r>
              <a:rPr lang="de-AT" dirty="0"/>
              <a:t>Zutaten:</a:t>
            </a:r>
          </a:p>
          <a:p>
            <a:pPr marL="285750" indent="-285750">
              <a:buFont typeface="Wingdings" panose="05000000000000000000" pitchFamily="2" charset="2"/>
              <a:buChar char="v"/>
            </a:pPr>
            <a:r>
              <a:rPr lang="de-AT" dirty="0"/>
              <a:t>450 g helles Mehl</a:t>
            </a:r>
          </a:p>
          <a:p>
            <a:pPr marL="285750" indent="-285750">
              <a:buFont typeface="Wingdings" panose="05000000000000000000" pitchFamily="2" charset="2"/>
              <a:buChar char="v"/>
            </a:pPr>
            <a:r>
              <a:rPr lang="de-AT" dirty="0"/>
              <a:t>300 g weiche Margarine</a:t>
            </a:r>
          </a:p>
          <a:p>
            <a:pPr marL="285750" indent="-285750">
              <a:buFont typeface="Wingdings" panose="05000000000000000000" pitchFamily="2" charset="2"/>
              <a:buChar char="v"/>
            </a:pPr>
            <a:r>
              <a:rPr lang="de-AT" dirty="0"/>
              <a:t>45 g Puderzucker</a:t>
            </a:r>
          </a:p>
          <a:p>
            <a:pPr marL="285750" indent="-285750">
              <a:buFont typeface="Wingdings" panose="05000000000000000000" pitchFamily="2" charset="2"/>
              <a:buChar char="v"/>
            </a:pPr>
            <a:r>
              <a:rPr lang="de-AT" dirty="0"/>
              <a:t>5 Streuobst-Äpfel</a:t>
            </a:r>
          </a:p>
          <a:p>
            <a:pPr marL="285750" indent="-285750">
              <a:buFont typeface="Wingdings" panose="05000000000000000000" pitchFamily="2" charset="2"/>
              <a:buChar char="v"/>
            </a:pPr>
            <a:r>
              <a:rPr lang="de-AT" dirty="0"/>
              <a:t>350 – 400 g Apfelmus</a:t>
            </a:r>
          </a:p>
          <a:p>
            <a:pPr marL="285750" indent="-285750">
              <a:buFont typeface="Wingdings" panose="05000000000000000000" pitchFamily="2" charset="2"/>
              <a:buChar char="v"/>
            </a:pPr>
            <a:r>
              <a:rPr lang="de-AT" dirty="0"/>
              <a:t>100 g Zucker</a:t>
            </a:r>
          </a:p>
          <a:p>
            <a:r>
              <a:rPr lang="de-AT" dirty="0"/>
              <a:t>Material:</a:t>
            </a:r>
          </a:p>
          <a:p>
            <a:pPr marL="285750" indent="-285750">
              <a:buFont typeface="Wingdings" panose="05000000000000000000" pitchFamily="2" charset="2"/>
              <a:buChar char="v"/>
            </a:pPr>
            <a:r>
              <a:rPr lang="de-DE" dirty="0"/>
              <a:t>Rührschüssel</a:t>
            </a:r>
          </a:p>
          <a:p>
            <a:pPr marL="285750" indent="-285750">
              <a:buFont typeface="Wingdings" panose="05000000000000000000" pitchFamily="2" charset="2"/>
              <a:buChar char="v"/>
            </a:pPr>
            <a:r>
              <a:rPr lang="de-DE" dirty="0"/>
              <a:t>Waage</a:t>
            </a:r>
          </a:p>
          <a:p>
            <a:pPr marL="285750" indent="-285750">
              <a:buFont typeface="Wingdings" panose="05000000000000000000" pitchFamily="2" charset="2"/>
              <a:buChar char="v"/>
            </a:pPr>
            <a:r>
              <a:rPr lang="de-DE" dirty="0"/>
              <a:t>Kuchenform</a:t>
            </a:r>
          </a:p>
          <a:p>
            <a:pPr marL="285750" indent="-285750">
              <a:buFont typeface="Wingdings" panose="05000000000000000000" pitchFamily="2" charset="2"/>
              <a:buChar char="v"/>
            </a:pPr>
            <a:r>
              <a:rPr lang="de-DE" dirty="0"/>
              <a:t>Messer, Schneidebrett</a:t>
            </a:r>
          </a:p>
        </p:txBody>
      </p:sp>
      <p:sp>
        <p:nvSpPr>
          <p:cNvPr id="4" name="Datumsplatzhalter 3">
            <a:extLst>
              <a:ext uri="{FF2B5EF4-FFF2-40B4-BE49-F238E27FC236}">
                <a16:creationId xmlns:a16="http://schemas.microsoft.com/office/drawing/2014/main" id="{4ABB3C77-2183-081B-47F5-D39D023E4F03}"/>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5B3B6B20-2C1E-F1A3-B454-C4ADA249C744}"/>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229EC6AC-0605-9CA2-C610-11981C5BC7A0}"/>
              </a:ext>
            </a:extLst>
          </p:cNvPr>
          <p:cNvSpPr>
            <a:spLocks noGrp="1"/>
          </p:cNvSpPr>
          <p:nvPr>
            <p:ph type="sldNum" sz="quarter" idx="12"/>
          </p:nvPr>
        </p:nvSpPr>
        <p:spPr/>
        <p:txBody>
          <a:bodyPr/>
          <a:lstStyle/>
          <a:p>
            <a:fld id="{AC3C7B9E-10CE-43F7-B1C0-FF2E876F370F}" type="slidenum">
              <a:rPr lang="de-DE" smtClean="0"/>
              <a:pPr/>
              <a:t>25</a:t>
            </a:fld>
            <a:endParaRPr lang="de-DE"/>
          </a:p>
        </p:txBody>
      </p:sp>
      <p:sp>
        <p:nvSpPr>
          <p:cNvPr id="7" name="Titel 6">
            <a:extLst>
              <a:ext uri="{FF2B5EF4-FFF2-40B4-BE49-F238E27FC236}">
                <a16:creationId xmlns:a16="http://schemas.microsoft.com/office/drawing/2014/main" id="{C13D413D-3603-6444-4F4E-43730F9C1C84}"/>
              </a:ext>
            </a:extLst>
          </p:cNvPr>
          <p:cNvSpPr>
            <a:spLocks noGrp="1"/>
          </p:cNvSpPr>
          <p:nvPr>
            <p:ph type="title"/>
          </p:nvPr>
        </p:nvSpPr>
        <p:spPr/>
        <p:txBody>
          <a:bodyPr/>
          <a:lstStyle/>
          <a:p>
            <a:r>
              <a:rPr lang="de-AT" dirty="0"/>
              <a:t>Kuchen (für 20 Pers.)</a:t>
            </a:r>
            <a:endParaRPr lang="de-DE" dirty="0"/>
          </a:p>
        </p:txBody>
      </p:sp>
      <p:sp>
        <p:nvSpPr>
          <p:cNvPr id="2" name="Textplatzhalter 9">
            <a:extLst>
              <a:ext uri="{FF2B5EF4-FFF2-40B4-BE49-F238E27FC236}">
                <a16:creationId xmlns:a16="http://schemas.microsoft.com/office/drawing/2014/main" id="{F359C2CF-2FF2-FE4F-9A8B-59C05DAA1D05}"/>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Apfelkuchen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402483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33A44-D5A4-2D40-7636-AD050604C4BC}"/>
            </a:ext>
          </a:extLst>
        </p:cNvPr>
        <p:cNvGrpSpPr/>
        <p:nvPr/>
      </p:nvGrpSpPr>
      <p:grpSpPr>
        <a:xfrm>
          <a:off x="0" y="0"/>
          <a:ext cx="0" cy="0"/>
          <a:chOff x="0" y="0"/>
          <a:chExt cx="0" cy="0"/>
        </a:xfrm>
      </p:grpSpPr>
      <p:pic>
        <p:nvPicPr>
          <p:cNvPr id="8" name="Inhaltsplatzhalter 7" descr="Ein Stück Apfelstreuselkuchen mit Puderzucker liegt auf einer dunklen Platte.">
            <a:extLst>
              <a:ext uri="{FF2B5EF4-FFF2-40B4-BE49-F238E27FC236}">
                <a16:creationId xmlns:a16="http://schemas.microsoft.com/office/drawing/2014/main" id="{C789F233-EFF9-B5B0-13A7-776851AAD30C}"/>
              </a:ext>
            </a:extLst>
          </p:cNvPr>
          <p:cNvPicPr>
            <a:picLocks noGrp="1" noChangeAspect="1"/>
          </p:cNvPicPr>
          <p:nvPr>
            <p:ph idx="1"/>
          </p:nvPr>
        </p:nvPicPr>
        <p:blipFill>
          <a:blip r:embed="rId2"/>
          <a:stretch>
            <a:fillRect/>
          </a:stretch>
        </p:blipFill>
        <p:spPr>
          <a:xfrm>
            <a:off x="3523660" y="1079500"/>
            <a:ext cx="5052605" cy="3367088"/>
          </a:xfrm>
          <a:prstGeom prst="rect">
            <a:avLst/>
          </a:prstGeom>
        </p:spPr>
      </p:pic>
      <p:sp>
        <p:nvSpPr>
          <p:cNvPr id="3" name="Textplatzhalter 2">
            <a:extLst>
              <a:ext uri="{FF2B5EF4-FFF2-40B4-BE49-F238E27FC236}">
                <a16:creationId xmlns:a16="http://schemas.microsoft.com/office/drawing/2014/main" id="{BF0F88DF-05F1-CCFE-6117-B5D9579979CA}"/>
              </a:ext>
            </a:extLst>
          </p:cNvPr>
          <p:cNvSpPr>
            <a:spLocks noGrp="1"/>
          </p:cNvSpPr>
          <p:nvPr>
            <p:ph type="body" sz="half" idx="2"/>
          </p:nvPr>
        </p:nvSpPr>
        <p:spPr/>
        <p:txBody>
          <a:bodyPr/>
          <a:lstStyle/>
          <a:p>
            <a:pPr marL="342900" indent="-342900">
              <a:buFont typeface="+mj-lt"/>
              <a:buAutoNum type="arabicPeriod"/>
            </a:pPr>
            <a:r>
              <a:rPr lang="de-AT" dirty="0"/>
              <a:t>250 g Mehl, Puderzucker, 170 g Margarine verrühren.</a:t>
            </a:r>
          </a:p>
          <a:p>
            <a:pPr marL="342900" indent="-342900">
              <a:buFont typeface="+mj-lt"/>
              <a:buAutoNum type="arabicPeriod"/>
            </a:pPr>
            <a:r>
              <a:rPr lang="de-AT" dirty="0"/>
              <a:t>Teig in eine eingefettete Form drücken und einen hohen Rand formen.</a:t>
            </a:r>
          </a:p>
          <a:p>
            <a:pPr marL="342900" indent="-342900">
              <a:buFont typeface="+mj-lt"/>
              <a:buAutoNum type="arabicPeriod"/>
            </a:pPr>
            <a:r>
              <a:rPr lang="de-AT" dirty="0"/>
              <a:t>Äpfel klein schneiden.</a:t>
            </a:r>
          </a:p>
          <a:p>
            <a:pPr marL="342900" indent="-342900">
              <a:buFont typeface="+mj-lt"/>
              <a:buAutoNum type="arabicPeriod"/>
            </a:pPr>
            <a:r>
              <a:rPr lang="de-AT" dirty="0"/>
              <a:t>Äpfel und Apfelmus mischen und auf dem Boden verteilen</a:t>
            </a:r>
          </a:p>
          <a:p>
            <a:pPr marL="342900" indent="-342900">
              <a:buFont typeface="+mj-lt"/>
              <a:buAutoNum type="arabicPeriod"/>
            </a:pPr>
            <a:r>
              <a:rPr lang="de-AT" dirty="0"/>
              <a:t>Aus 200 g Mehl und 130 g Margarine Streusel machen und auf dem Kuchen verteilen.</a:t>
            </a:r>
          </a:p>
          <a:p>
            <a:pPr marL="342900" indent="-342900">
              <a:buFont typeface="+mj-lt"/>
              <a:buAutoNum type="arabicPeriod"/>
            </a:pPr>
            <a:r>
              <a:rPr lang="de-AT" dirty="0"/>
              <a:t>Bei 170° C etwa 40 min backen.</a:t>
            </a:r>
          </a:p>
          <a:p>
            <a:pPr marL="342900" indent="-342900">
              <a:buFont typeface="+mj-lt"/>
              <a:buAutoNum type="arabicPeriod"/>
            </a:pPr>
            <a:r>
              <a:rPr lang="de-AT" dirty="0"/>
              <a:t>Warm genießen!</a:t>
            </a:r>
            <a:endParaRPr lang="de-DE" dirty="0"/>
          </a:p>
        </p:txBody>
      </p:sp>
      <p:sp>
        <p:nvSpPr>
          <p:cNvPr id="4" name="Datumsplatzhalter 3">
            <a:extLst>
              <a:ext uri="{FF2B5EF4-FFF2-40B4-BE49-F238E27FC236}">
                <a16:creationId xmlns:a16="http://schemas.microsoft.com/office/drawing/2014/main" id="{5B36BB10-CA80-D51D-9788-FC176E43FD17}"/>
              </a:ext>
            </a:extLst>
          </p:cNvPr>
          <p:cNvSpPr>
            <a:spLocks noGrp="1"/>
          </p:cNvSpPr>
          <p:nvPr>
            <p:ph type="dt" sz="half" idx="10"/>
          </p:nvPr>
        </p:nvSpPr>
        <p:spPr/>
        <p:txBody>
          <a:bodyPr/>
          <a:lstStyle/>
          <a:p>
            <a:fld id="{61DA57AE-9691-4743-9874-0A32F98D4925}" type="datetime1">
              <a:rPr lang="de-DE" smtClean="0"/>
              <a:t>12.02.2026</a:t>
            </a:fld>
            <a:endParaRPr lang="de-DE"/>
          </a:p>
        </p:txBody>
      </p:sp>
      <p:sp>
        <p:nvSpPr>
          <p:cNvPr id="5" name="Fußzeilenplatzhalter 4">
            <a:extLst>
              <a:ext uri="{FF2B5EF4-FFF2-40B4-BE49-F238E27FC236}">
                <a16:creationId xmlns:a16="http://schemas.microsoft.com/office/drawing/2014/main" id="{45F97FA8-3E1D-165B-4860-1168CCC500D6}"/>
              </a:ext>
            </a:extLst>
          </p:cNvPr>
          <p:cNvSpPr>
            <a:spLocks noGrp="1"/>
          </p:cNvSpPr>
          <p:nvPr>
            <p:ph type="ftr" sz="quarter" idx="11"/>
          </p:nvPr>
        </p:nvSpPr>
        <p:spPr/>
        <p:txBody>
          <a:bodyPr/>
          <a:lstStyle/>
          <a:p>
            <a:r>
              <a:rPr lang="de-DE"/>
              <a:t>Projekttag zu Nachhaltigkeit und Naturschutz</a:t>
            </a:r>
          </a:p>
        </p:txBody>
      </p:sp>
      <p:sp>
        <p:nvSpPr>
          <p:cNvPr id="6" name="Foliennummernplatzhalter 5">
            <a:extLst>
              <a:ext uri="{FF2B5EF4-FFF2-40B4-BE49-F238E27FC236}">
                <a16:creationId xmlns:a16="http://schemas.microsoft.com/office/drawing/2014/main" id="{0350172F-3E9F-0997-56EC-83992B64B776}"/>
              </a:ext>
            </a:extLst>
          </p:cNvPr>
          <p:cNvSpPr>
            <a:spLocks noGrp="1"/>
          </p:cNvSpPr>
          <p:nvPr>
            <p:ph type="sldNum" sz="quarter" idx="12"/>
          </p:nvPr>
        </p:nvSpPr>
        <p:spPr/>
        <p:txBody>
          <a:bodyPr/>
          <a:lstStyle/>
          <a:p>
            <a:fld id="{AC3C7B9E-10CE-43F7-B1C0-FF2E876F370F}" type="slidenum">
              <a:rPr lang="de-DE" smtClean="0"/>
              <a:pPr/>
              <a:t>26</a:t>
            </a:fld>
            <a:endParaRPr lang="de-DE"/>
          </a:p>
        </p:txBody>
      </p:sp>
      <p:sp>
        <p:nvSpPr>
          <p:cNvPr id="7" name="Titel 6">
            <a:extLst>
              <a:ext uri="{FF2B5EF4-FFF2-40B4-BE49-F238E27FC236}">
                <a16:creationId xmlns:a16="http://schemas.microsoft.com/office/drawing/2014/main" id="{C2338FD3-2A24-F2A8-F9D9-E26BDDF12ECE}"/>
              </a:ext>
            </a:extLst>
          </p:cNvPr>
          <p:cNvSpPr>
            <a:spLocks noGrp="1"/>
          </p:cNvSpPr>
          <p:nvPr>
            <p:ph type="title"/>
          </p:nvPr>
        </p:nvSpPr>
        <p:spPr/>
        <p:txBody>
          <a:bodyPr/>
          <a:lstStyle/>
          <a:p>
            <a:r>
              <a:rPr lang="de-AT" dirty="0"/>
              <a:t>Kuchen Rezept</a:t>
            </a:r>
            <a:endParaRPr lang="de-DE" dirty="0"/>
          </a:p>
        </p:txBody>
      </p:sp>
      <p:sp>
        <p:nvSpPr>
          <p:cNvPr id="2" name="Textplatzhalter 9">
            <a:extLst>
              <a:ext uri="{FF2B5EF4-FFF2-40B4-BE49-F238E27FC236}">
                <a16:creationId xmlns:a16="http://schemas.microsoft.com/office/drawing/2014/main" id="{3F31B987-4D80-F6A1-9C3B-EE33C3CB5CF6}"/>
              </a:ext>
            </a:extLst>
          </p:cNvPr>
          <p:cNvSpPr txBox="1">
            <a:spLocks/>
          </p:cNvSpPr>
          <p:nvPr/>
        </p:nvSpPr>
        <p:spPr>
          <a:xfrm>
            <a:off x="3526618" y="4448706"/>
            <a:ext cx="5083384" cy="227694"/>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2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solidFill>
                  <a:schemeClr val="accent6"/>
                </a:solidFill>
              </a:rPr>
              <a:t>Foto: Apfelkuchen (©</a:t>
            </a:r>
            <a:r>
              <a:rPr lang="de-AT" dirty="0" err="1">
                <a:solidFill>
                  <a:schemeClr val="accent6"/>
                </a:solidFill>
              </a:rPr>
              <a:t>Pixabay</a:t>
            </a:r>
            <a:r>
              <a:rPr lang="de-AT" dirty="0">
                <a:solidFill>
                  <a:schemeClr val="accent6"/>
                </a:solidFill>
              </a:rPr>
              <a:t>)</a:t>
            </a:r>
            <a:endParaRPr lang="de-DE" dirty="0">
              <a:solidFill>
                <a:schemeClr val="accent6"/>
              </a:solidFill>
            </a:endParaRPr>
          </a:p>
        </p:txBody>
      </p:sp>
    </p:spTree>
    <p:extLst>
      <p:ext uri="{BB962C8B-B14F-4D97-AF65-F5344CB8AC3E}">
        <p14:creationId xmlns:p14="http://schemas.microsoft.com/office/powerpoint/2010/main" val="1794171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7948785-209B-D8E5-EF5E-F70DF11936EA}"/>
              </a:ext>
            </a:extLst>
          </p:cNvPr>
          <p:cNvSpPr>
            <a:spLocks noGrp="1"/>
          </p:cNvSpPr>
          <p:nvPr>
            <p:ph type="dt" sz="half" idx="10"/>
          </p:nvPr>
        </p:nvSpPr>
        <p:spPr/>
        <p:txBody>
          <a:bodyPr/>
          <a:lstStyle/>
          <a:p>
            <a:fld id="{0AA80BCF-2F24-4713-84C9-9B721436656B}" type="datetime1">
              <a:rPr lang="de-DE" smtClean="0"/>
              <a:t>12.02.2026</a:t>
            </a:fld>
            <a:endParaRPr lang="de-DE" dirty="0"/>
          </a:p>
        </p:txBody>
      </p:sp>
      <p:sp>
        <p:nvSpPr>
          <p:cNvPr id="3" name="Fußzeilenplatzhalter 2">
            <a:extLst>
              <a:ext uri="{FF2B5EF4-FFF2-40B4-BE49-F238E27FC236}">
                <a16:creationId xmlns:a16="http://schemas.microsoft.com/office/drawing/2014/main" id="{C21FDC28-CE4B-53C5-FEBF-694535EE1172}"/>
              </a:ext>
            </a:extLst>
          </p:cNvPr>
          <p:cNvSpPr>
            <a:spLocks noGrp="1"/>
          </p:cNvSpPr>
          <p:nvPr>
            <p:ph type="ftr" sz="quarter" idx="11"/>
          </p:nvPr>
        </p:nvSpPr>
        <p:spPr/>
        <p:txBody>
          <a:bodyPr/>
          <a:lstStyle/>
          <a:p>
            <a:r>
              <a:rPr lang="de-DE"/>
              <a:t>Projekttag zu Nachhaltigkeit und Naturschutz</a:t>
            </a:r>
            <a:endParaRPr lang="de-DE" dirty="0"/>
          </a:p>
        </p:txBody>
      </p:sp>
      <p:sp>
        <p:nvSpPr>
          <p:cNvPr id="4" name="Foliennummernplatzhalter 3">
            <a:extLst>
              <a:ext uri="{FF2B5EF4-FFF2-40B4-BE49-F238E27FC236}">
                <a16:creationId xmlns:a16="http://schemas.microsoft.com/office/drawing/2014/main" id="{9114EECE-1552-038E-596F-0203FD541E1F}"/>
              </a:ext>
            </a:extLst>
          </p:cNvPr>
          <p:cNvSpPr>
            <a:spLocks noGrp="1"/>
          </p:cNvSpPr>
          <p:nvPr>
            <p:ph type="sldNum" sz="quarter" idx="12"/>
          </p:nvPr>
        </p:nvSpPr>
        <p:spPr/>
        <p:txBody>
          <a:bodyPr/>
          <a:lstStyle/>
          <a:p>
            <a:fld id="{9D26C6B8-7DF4-4F01-8878-A6272B56DAC3}" type="slidenum">
              <a:rPr lang="de-DE" smtClean="0"/>
              <a:pPr/>
              <a:t>27</a:t>
            </a:fld>
            <a:endParaRPr lang="de-DE"/>
          </a:p>
        </p:txBody>
      </p:sp>
      <p:sp>
        <p:nvSpPr>
          <p:cNvPr id="5" name="Inhaltsplatzhalter 4">
            <a:extLst>
              <a:ext uri="{FF2B5EF4-FFF2-40B4-BE49-F238E27FC236}">
                <a16:creationId xmlns:a16="http://schemas.microsoft.com/office/drawing/2014/main" id="{26E43C30-AF04-DC60-9B55-AE5E33A59FCB}"/>
              </a:ext>
            </a:extLst>
          </p:cNvPr>
          <p:cNvSpPr>
            <a:spLocks noGrp="1"/>
          </p:cNvSpPr>
          <p:nvPr>
            <p:ph idx="1"/>
          </p:nvPr>
        </p:nvSpPr>
        <p:spPr/>
        <p:txBody>
          <a:bodyPr/>
          <a:lstStyle/>
          <a:p>
            <a:pPr>
              <a:spcBef>
                <a:spcPts val="600"/>
              </a:spcBef>
            </a:pPr>
            <a:r>
              <a:rPr lang="de-DE" dirty="0"/>
              <a:t>NABU-Waldinstitut Standort Blankenburg</a:t>
            </a:r>
          </a:p>
          <a:p>
            <a:pPr>
              <a:spcBef>
                <a:spcPts val="600"/>
              </a:spcBef>
            </a:pPr>
            <a:r>
              <a:rPr lang="de-DE" dirty="0"/>
              <a:t>Großes Schloss 1</a:t>
            </a:r>
          </a:p>
          <a:p>
            <a:pPr>
              <a:spcBef>
                <a:spcPts val="600"/>
              </a:spcBef>
            </a:pPr>
            <a:r>
              <a:rPr lang="de-DE" dirty="0"/>
              <a:t>38889 Blankenburg</a:t>
            </a:r>
          </a:p>
          <a:p>
            <a:pPr>
              <a:spcBef>
                <a:spcPts val="600"/>
              </a:spcBef>
            </a:pPr>
            <a:r>
              <a:rPr lang="de-DE" b="0" i="0" dirty="0">
                <a:solidFill>
                  <a:srgbClr val="000000"/>
                </a:solidFill>
                <a:effectLst/>
                <a:latin typeface="Source Sans Pro" panose="020B0503030403020204" pitchFamily="34" charset="0"/>
              </a:rPr>
              <a:t>Waldinstitut-Blankenburg@NABU.de</a:t>
            </a:r>
          </a:p>
          <a:p>
            <a:pPr>
              <a:spcBef>
                <a:spcPts val="600"/>
              </a:spcBef>
            </a:pPr>
            <a:r>
              <a:rPr lang="de-DE" dirty="0"/>
              <a:t>www.NABU-Waldinstitut-Blankenburg.de</a:t>
            </a:r>
          </a:p>
          <a:p>
            <a:pPr>
              <a:spcBef>
                <a:spcPts val="600"/>
              </a:spcBef>
            </a:pPr>
            <a:r>
              <a:rPr lang="de-DE" dirty="0"/>
              <a:t>www.Nachhaltigkeitslabor-Wald.de</a:t>
            </a:r>
          </a:p>
        </p:txBody>
      </p:sp>
      <p:sp>
        <p:nvSpPr>
          <p:cNvPr id="6" name="Titel 5">
            <a:extLst>
              <a:ext uri="{FF2B5EF4-FFF2-40B4-BE49-F238E27FC236}">
                <a16:creationId xmlns:a16="http://schemas.microsoft.com/office/drawing/2014/main" id="{A6068616-B4F2-ECE1-2526-4B7D06920F6B}"/>
              </a:ext>
            </a:extLst>
          </p:cNvPr>
          <p:cNvSpPr>
            <a:spLocks noGrp="1"/>
          </p:cNvSpPr>
          <p:nvPr>
            <p:ph type="title"/>
          </p:nvPr>
        </p:nvSpPr>
        <p:spPr/>
        <p:txBody>
          <a:bodyPr/>
          <a:lstStyle/>
          <a:p>
            <a:r>
              <a:rPr lang="de-DE" dirty="0"/>
              <a:t>"In einem Obstgarten sollte es genug zu essen geben, genug zum Lagern, genug zum Stehlen und genug zum Verrotten auf dem Boden." – </a:t>
            </a:r>
            <a:r>
              <a:rPr lang="de-DE" sz="1600" dirty="0"/>
              <a:t>James Boswell </a:t>
            </a:r>
            <a:endParaRPr lang="de-DE" dirty="0"/>
          </a:p>
        </p:txBody>
      </p:sp>
    </p:spTree>
    <p:extLst>
      <p:ext uri="{BB962C8B-B14F-4D97-AF65-F5344CB8AC3E}">
        <p14:creationId xmlns:p14="http://schemas.microsoft.com/office/powerpoint/2010/main" val="159083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F2C5D9BD-372E-B0F7-4DF1-6AB3C6DB47D3}"/>
              </a:ext>
            </a:extLst>
          </p:cNvPr>
          <p:cNvSpPr>
            <a:spLocks noGrp="1"/>
          </p:cNvSpPr>
          <p:nvPr>
            <p:ph sz="half" idx="1"/>
          </p:nvPr>
        </p:nvSpPr>
        <p:spPr/>
        <p:txBody>
          <a:bodyPr/>
          <a:lstStyle/>
          <a:p>
            <a:r>
              <a:rPr lang="de-DE" b="1" dirty="0"/>
              <a:t>Anfänge und Antike</a:t>
            </a:r>
          </a:p>
          <a:p>
            <a:endParaRPr lang="de-DE" b="1" dirty="0"/>
          </a:p>
          <a:p>
            <a:pPr marL="285750" indent="-285750">
              <a:buFont typeface="Wingdings" panose="05000000000000000000" pitchFamily="2" charset="2"/>
              <a:buChar char="v"/>
            </a:pPr>
            <a:r>
              <a:rPr lang="de-DE" dirty="0"/>
              <a:t>Uhrzeit:</a:t>
            </a:r>
          </a:p>
          <a:p>
            <a:pPr marL="462150" lvl="1" indent="-285750">
              <a:buFont typeface="Wingdings" panose="05000000000000000000" pitchFamily="2" charset="2"/>
              <a:buChar char="v"/>
            </a:pPr>
            <a:r>
              <a:rPr lang="de-DE" dirty="0"/>
              <a:t>Anfänge des Obstbaus</a:t>
            </a:r>
          </a:p>
          <a:p>
            <a:pPr marL="462150" lvl="1" indent="-285750">
              <a:buFont typeface="Wingdings" panose="05000000000000000000" pitchFamily="2" charset="2"/>
              <a:buChar char="v"/>
            </a:pPr>
            <a:r>
              <a:rPr lang="de-DE" dirty="0"/>
              <a:t>Nutzung der Wildformen von Obst</a:t>
            </a:r>
          </a:p>
          <a:p>
            <a:endParaRPr lang="de-DE" dirty="0"/>
          </a:p>
          <a:p>
            <a:pPr marL="285750" indent="-285750">
              <a:buFont typeface="Wingdings" panose="05000000000000000000" pitchFamily="2" charset="2"/>
              <a:buChar char="v"/>
            </a:pPr>
            <a:r>
              <a:rPr lang="de-DE" dirty="0"/>
              <a:t>Römer vor ca. 2000 Jahren:</a:t>
            </a:r>
          </a:p>
          <a:p>
            <a:pPr marL="462150" lvl="1" indent="-285750">
              <a:buFont typeface="Wingdings" panose="05000000000000000000" pitchFamily="2" charset="2"/>
              <a:buChar char="v"/>
            </a:pPr>
            <a:r>
              <a:rPr lang="de-DE" dirty="0"/>
              <a:t>Obstbau als Kulturform</a:t>
            </a:r>
          </a:p>
          <a:p>
            <a:pPr marL="462150" lvl="1" indent="-285750">
              <a:buFont typeface="Wingdings" panose="05000000000000000000" pitchFamily="2" charset="2"/>
              <a:buChar char="v"/>
            </a:pPr>
            <a:r>
              <a:rPr lang="de-DE" dirty="0"/>
              <a:t>erste Obstgärten entstanden</a:t>
            </a:r>
          </a:p>
        </p:txBody>
      </p:sp>
      <p:sp>
        <p:nvSpPr>
          <p:cNvPr id="2" name="Datumsplatzhalter 1">
            <a:extLst>
              <a:ext uri="{FF2B5EF4-FFF2-40B4-BE49-F238E27FC236}">
                <a16:creationId xmlns:a16="http://schemas.microsoft.com/office/drawing/2014/main" id="{FDE2A31C-D9E6-C17A-036D-82FFB628BA8C}"/>
              </a:ext>
            </a:extLst>
          </p:cNvPr>
          <p:cNvSpPr>
            <a:spLocks noGrp="1"/>
          </p:cNvSpPr>
          <p:nvPr>
            <p:ph type="dt" sz="half" idx="10"/>
          </p:nvPr>
        </p:nvSpPr>
        <p:spPr/>
        <p:txBody>
          <a:bodyPr/>
          <a:lstStyle/>
          <a:p>
            <a:fld id="{57156136-904B-4496-BFCA-63AD30256A94}" type="datetime1">
              <a:rPr lang="de-DE" smtClean="0"/>
              <a:t>12.02.2026</a:t>
            </a:fld>
            <a:endParaRPr lang="de-DE" dirty="0"/>
          </a:p>
        </p:txBody>
      </p:sp>
      <p:sp>
        <p:nvSpPr>
          <p:cNvPr id="3" name="Fußzeilenplatzhalter 2">
            <a:extLst>
              <a:ext uri="{FF2B5EF4-FFF2-40B4-BE49-F238E27FC236}">
                <a16:creationId xmlns:a16="http://schemas.microsoft.com/office/drawing/2014/main" id="{6644FE33-9C9F-66C1-6FAF-698444BEFE51}"/>
              </a:ext>
            </a:extLst>
          </p:cNvPr>
          <p:cNvSpPr>
            <a:spLocks noGrp="1"/>
          </p:cNvSpPr>
          <p:nvPr>
            <p:ph type="ftr" sz="quarter" idx="11"/>
          </p:nvPr>
        </p:nvSpPr>
        <p:spPr/>
        <p:txBody>
          <a:bodyPr/>
          <a:lstStyle/>
          <a:p>
            <a:r>
              <a:rPr lang="de-DE"/>
              <a:t>Projekttag zu Nachhaltigkeit und Naturschutz</a:t>
            </a:r>
            <a:endParaRPr lang="de-DE" dirty="0"/>
          </a:p>
        </p:txBody>
      </p:sp>
      <p:sp>
        <p:nvSpPr>
          <p:cNvPr id="4" name="Foliennummernplatzhalter 3">
            <a:extLst>
              <a:ext uri="{FF2B5EF4-FFF2-40B4-BE49-F238E27FC236}">
                <a16:creationId xmlns:a16="http://schemas.microsoft.com/office/drawing/2014/main" id="{73F37D17-A41D-5BB0-2DA8-BA727EA7B3A6}"/>
              </a:ext>
            </a:extLst>
          </p:cNvPr>
          <p:cNvSpPr>
            <a:spLocks noGrp="1"/>
          </p:cNvSpPr>
          <p:nvPr>
            <p:ph type="sldNum" sz="quarter" idx="12"/>
          </p:nvPr>
        </p:nvSpPr>
        <p:spPr/>
        <p:txBody>
          <a:bodyPr/>
          <a:lstStyle/>
          <a:p>
            <a:fld id="{9D26C6B8-7DF4-4F01-8878-A6272B56DAC3}" type="slidenum">
              <a:rPr lang="de-DE" smtClean="0"/>
              <a:pPr/>
              <a:t>28</a:t>
            </a:fld>
            <a:endParaRPr lang="de-DE"/>
          </a:p>
        </p:txBody>
      </p:sp>
      <p:pic>
        <p:nvPicPr>
          <p:cNvPr id="13" name="Inhaltsplatzhalter 12" descr="Im Hintergrund befindet sich eine Stadt mit einer Kirche mit Kuppeldach. Davor sitzt eine Frau auf der Wiese unter einzeln verteilten Bäumen.">
            <a:extLst>
              <a:ext uri="{FF2B5EF4-FFF2-40B4-BE49-F238E27FC236}">
                <a16:creationId xmlns:a16="http://schemas.microsoft.com/office/drawing/2014/main" id="{E2839DC0-A49D-8B13-56B3-BB2D1BCE270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557" b="5557"/>
          <a:stretch/>
        </p:blipFill>
        <p:spPr/>
      </p:pic>
      <p:pic>
        <p:nvPicPr>
          <p:cNvPr id="17" name="Bildplatzhalter 16" descr="Im Hintergrund sind schneebedeckte Berge zu sehen, während im Fokus Wildobst zu sehen ist.">
            <a:extLst>
              <a:ext uri="{FF2B5EF4-FFF2-40B4-BE49-F238E27FC236}">
                <a16:creationId xmlns:a16="http://schemas.microsoft.com/office/drawing/2014/main" id="{ED3E5087-C8BD-3A86-00C8-026736CFC92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3168" r="3168"/>
          <a:stretch/>
        </p:blipFill>
        <p:spPr/>
      </p:pic>
      <p:sp>
        <p:nvSpPr>
          <p:cNvPr id="10" name="Textplatzhalter 9">
            <a:extLst>
              <a:ext uri="{FF2B5EF4-FFF2-40B4-BE49-F238E27FC236}">
                <a16:creationId xmlns:a16="http://schemas.microsoft.com/office/drawing/2014/main" id="{FA97D44C-35BB-6088-CB44-3CECFC099136}"/>
              </a:ext>
            </a:extLst>
          </p:cNvPr>
          <p:cNvSpPr>
            <a:spLocks noGrp="1"/>
          </p:cNvSpPr>
          <p:nvPr>
            <p:ph type="body" sz="quarter" idx="15"/>
          </p:nvPr>
        </p:nvSpPr>
        <p:spPr/>
        <p:txBody>
          <a:bodyPr/>
          <a:lstStyle/>
          <a:p>
            <a:r>
              <a:rPr lang="de-AT" dirty="0">
                <a:solidFill>
                  <a:schemeClr val="accent6"/>
                </a:solidFill>
              </a:rPr>
              <a:t>Quelle: </a:t>
            </a:r>
            <a:r>
              <a:rPr lang="de-DE" dirty="0">
                <a:solidFill>
                  <a:schemeClr val="accent6"/>
                </a:solidFill>
                <a:hlinkClick r:id="rId5">
                  <a:extLst>
                    <a:ext uri="{A12FA001-AC4F-418D-AE19-62706E023703}">
                      <ahyp:hlinkClr xmlns:ahyp="http://schemas.microsoft.com/office/drawing/2018/hyperlinkcolor" val="tx"/>
                    </a:ext>
                  </a:extLst>
                </a:hlinkClick>
              </a:rPr>
              <a:t>Streuobst-Historie: Den Römern sei Dank - NABU</a:t>
            </a:r>
            <a:endParaRPr lang="de-DE" dirty="0">
              <a:solidFill>
                <a:schemeClr val="accent6"/>
              </a:solidFill>
            </a:endParaRPr>
          </a:p>
        </p:txBody>
      </p:sp>
      <p:sp>
        <p:nvSpPr>
          <p:cNvPr id="7" name="Titel 6">
            <a:extLst>
              <a:ext uri="{FF2B5EF4-FFF2-40B4-BE49-F238E27FC236}">
                <a16:creationId xmlns:a16="http://schemas.microsoft.com/office/drawing/2014/main" id="{11635E32-9CE3-5515-DA86-2EFFD9758C7B}"/>
              </a:ext>
            </a:extLst>
          </p:cNvPr>
          <p:cNvSpPr>
            <a:spLocks noGrp="1"/>
          </p:cNvSpPr>
          <p:nvPr>
            <p:ph type="title"/>
          </p:nvPr>
        </p:nvSpPr>
        <p:spPr/>
        <p:txBody>
          <a:bodyPr/>
          <a:lstStyle/>
          <a:p>
            <a:r>
              <a:rPr lang="de-AT" dirty="0"/>
              <a:t>Historische Entwicklung des Obstanbaus</a:t>
            </a:r>
            <a:endParaRPr lang="de-DE" dirty="0"/>
          </a:p>
        </p:txBody>
      </p:sp>
      <p:sp>
        <p:nvSpPr>
          <p:cNvPr id="5" name="Textfeld 4">
            <a:extLst>
              <a:ext uri="{FF2B5EF4-FFF2-40B4-BE49-F238E27FC236}">
                <a16:creationId xmlns:a16="http://schemas.microsoft.com/office/drawing/2014/main" id="{3844D98E-169B-EDAB-4B41-27F008EC5498}"/>
              </a:ext>
            </a:extLst>
          </p:cNvPr>
          <p:cNvSpPr txBox="1"/>
          <p:nvPr/>
        </p:nvSpPr>
        <p:spPr>
          <a:xfrm>
            <a:off x="5939999" y="1988478"/>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sp>
        <p:nvSpPr>
          <p:cNvPr id="6" name="Textfeld 5">
            <a:extLst>
              <a:ext uri="{FF2B5EF4-FFF2-40B4-BE49-F238E27FC236}">
                <a16:creationId xmlns:a16="http://schemas.microsoft.com/office/drawing/2014/main" id="{7033B56A-5023-44A0-0DC1-C8C0DD3B4378}"/>
              </a:ext>
            </a:extLst>
          </p:cNvPr>
          <p:cNvSpPr txBox="1"/>
          <p:nvPr/>
        </p:nvSpPr>
        <p:spPr>
          <a:xfrm>
            <a:off x="5939999" y="4500201"/>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spTree>
    <p:extLst>
      <p:ext uri="{BB962C8B-B14F-4D97-AF65-F5344CB8AC3E}">
        <p14:creationId xmlns:p14="http://schemas.microsoft.com/office/powerpoint/2010/main" val="15037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2A063-8D98-6A44-90D2-979F4E473E60}"/>
            </a:ext>
          </a:extLst>
        </p:cNvPr>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F837CD07-6095-EF45-2294-D0630915B0AD}"/>
              </a:ext>
            </a:extLst>
          </p:cNvPr>
          <p:cNvSpPr>
            <a:spLocks noGrp="1"/>
          </p:cNvSpPr>
          <p:nvPr>
            <p:ph sz="half" idx="1"/>
          </p:nvPr>
        </p:nvSpPr>
        <p:spPr/>
        <p:txBody>
          <a:bodyPr>
            <a:normAutofit lnSpcReduction="10000"/>
          </a:bodyPr>
          <a:lstStyle/>
          <a:p>
            <a:r>
              <a:rPr lang="de-DE" b="1" dirty="0"/>
              <a:t>Mittelalter &amp; Frühe Neuzeit</a:t>
            </a:r>
          </a:p>
          <a:p>
            <a:endParaRPr lang="de-DE" b="1" dirty="0"/>
          </a:p>
          <a:p>
            <a:pPr marL="285750" indent="-285750">
              <a:buFont typeface="Wingdings" panose="05000000000000000000" pitchFamily="2" charset="2"/>
              <a:buChar char="v"/>
            </a:pPr>
            <a:r>
              <a:rPr lang="de-DE" dirty="0"/>
              <a:t>Karl der Große (768 bis 814):</a:t>
            </a:r>
          </a:p>
          <a:p>
            <a:pPr marL="462150" lvl="1" indent="-285750">
              <a:buFont typeface="Wingdings" panose="05000000000000000000" pitchFamily="2" charset="2"/>
              <a:buChar char="v"/>
            </a:pPr>
            <a:r>
              <a:rPr lang="de-DE" dirty="0"/>
              <a:t>Aufschwung beim Obstbau</a:t>
            </a:r>
          </a:p>
          <a:p>
            <a:endParaRPr lang="de-DE" dirty="0"/>
          </a:p>
          <a:p>
            <a:pPr marL="285750" indent="-285750">
              <a:buFont typeface="Wingdings" panose="05000000000000000000" pitchFamily="2" charset="2"/>
              <a:buChar char="v"/>
            </a:pPr>
            <a:r>
              <a:rPr lang="de-DE" dirty="0"/>
              <a:t>Mittelalter:</a:t>
            </a:r>
          </a:p>
          <a:p>
            <a:pPr marL="462150" lvl="1" indent="-285750">
              <a:buFont typeface="Wingdings" panose="05000000000000000000" pitchFamily="2" charset="2"/>
              <a:buChar char="v"/>
            </a:pPr>
            <a:r>
              <a:rPr lang="de-DE" dirty="0"/>
              <a:t>Kirchliche Orden &amp; Klöster in West- &amp; Mitteleuropa</a:t>
            </a:r>
          </a:p>
          <a:p>
            <a:pPr marL="462150" lvl="1" indent="-285750">
              <a:buFont typeface="Wingdings" panose="05000000000000000000" pitchFamily="2" charset="2"/>
              <a:buChar char="v"/>
            </a:pPr>
            <a:r>
              <a:rPr lang="de-DE" dirty="0"/>
              <a:t>internationaler Tauschhandel + Obstbau</a:t>
            </a:r>
          </a:p>
          <a:p>
            <a:endParaRPr lang="de-DE" dirty="0"/>
          </a:p>
          <a:p>
            <a:pPr marL="285750" indent="-285750">
              <a:buFont typeface="Wingdings" panose="05000000000000000000" pitchFamily="2" charset="2"/>
              <a:buChar char="v"/>
            </a:pPr>
            <a:r>
              <a:rPr lang="de-DE" dirty="0"/>
              <a:t>15. &amp; 16. Jhd.:</a:t>
            </a:r>
          </a:p>
          <a:p>
            <a:pPr marL="462150" lvl="1" indent="-285750">
              <a:buFont typeface="Wingdings" panose="05000000000000000000" pitchFamily="2" charset="2"/>
              <a:buChar char="v"/>
            </a:pPr>
            <a:r>
              <a:rPr lang="de-DE" dirty="0"/>
              <a:t>Entstehung von städtischen Gärten</a:t>
            </a:r>
          </a:p>
        </p:txBody>
      </p:sp>
      <p:sp>
        <p:nvSpPr>
          <p:cNvPr id="2" name="Datumsplatzhalter 1">
            <a:extLst>
              <a:ext uri="{FF2B5EF4-FFF2-40B4-BE49-F238E27FC236}">
                <a16:creationId xmlns:a16="http://schemas.microsoft.com/office/drawing/2014/main" id="{8139D542-CB08-BFA5-8A93-89EFC1184841}"/>
              </a:ext>
            </a:extLst>
          </p:cNvPr>
          <p:cNvSpPr>
            <a:spLocks noGrp="1"/>
          </p:cNvSpPr>
          <p:nvPr>
            <p:ph type="dt" sz="half" idx="10"/>
          </p:nvPr>
        </p:nvSpPr>
        <p:spPr/>
        <p:txBody>
          <a:bodyPr/>
          <a:lstStyle/>
          <a:p>
            <a:fld id="{57156136-904B-4496-BFCA-63AD30256A94}" type="datetime1">
              <a:rPr lang="de-DE" smtClean="0"/>
              <a:t>12.02.2026</a:t>
            </a:fld>
            <a:endParaRPr lang="de-DE" dirty="0"/>
          </a:p>
        </p:txBody>
      </p:sp>
      <p:sp>
        <p:nvSpPr>
          <p:cNvPr id="3" name="Fußzeilenplatzhalter 2">
            <a:extLst>
              <a:ext uri="{FF2B5EF4-FFF2-40B4-BE49-F238E27FC236}">
                <a16:creationId xmlns:a16="http://schemas.microsoft.com/office/drawing/2014/main" id="{3CA8F3F7-A4AC-9E95-C904-B268FD619AC6}"/>
              </a:ext>
            </a:extLst>
          </p:cNvPr>
          <p:cNvSpPr>
            <a:spLocks noGrp="1"/>
          </p:cNvSpPr>
          <p:nvPr>
            <p:ph type="ftr" sz="quarter" idx="11"/>
          </p:nvPr>
        </p:nvSpPr>
        <p:spPr/>
        <p:txBody>
          <a:bodyPr/>
          <a:lstStyle/>
          <a:p>
            <a:r>
              <a:rPr lang="de-DE"/>
              <a:t>Projekttag zu Nachhaltigkeit und Naturschutz</a:t>
            </a:r>
            <a:endParaRPr lang="de-DE" dirty="0"/>
          </a:p>
        </p:txBody>
      </p:sp>
      <p:sp>
        <p:nvSpPr>
          <p:cNvPr id="4" name="Foliennummernplatzhalter 3">
            <a:extLst>
              <a:ext uri="{FF2B5EF4-FFF2-40B4-BE49-F238E27FC236}">
                <a16:creationId xmlns:a16="http://schemas.microsoft.com/office/drawing/2014/main" id="{AEA61567-6A69-B6A9-07C7-55FEDBAFD54A}"/>
              </a:ext>
            </a:extLst>
          </p:cNvPr>
          <p:cNvSpPr>
            <a:spLocks noGrp="1"/>
          </p:cNvSpPr>
          <p:nvPr>
            <p:ph type="sldNum" sz="quarter" idx="12"/>
          </p:nvPr>
        </p:nvSpPr>
        <p:spPr/>
        <p:txBody>
          <a:bodyPr/>
          <a:lstStyle/>
          <a:p>
            <a:fld id="{9D26C6B8-7DF4-4F01-8878-A6272B56DAC3}" type="slidenum">
              <a:rPr lang="de-DE" smtClean="0"/>
              <a:pPr/>
              <a:t>29</a:t>
            </a:fld>
            <a:endParaRPr lang="de-DE"/>
          </a:p>
        </p:txBody>
      </p:sp>
      <p:pic>
        <p:nvPicPr>
          <p:cNvPr id="17" name="Bildplatzhalter 16" descr="Eine Marktsituation aus dem Nahen Osten oder Nordafrika. Obst und Gemüse wird in Bastkörben angeboten.">
            <a:extLst>
              <a:ext uri="{FF2B5EF4-FFF2-40B4-BE49-F238E27FC236}">
                <a16:creationId xmlns:a16="http://schemas.microsoft.com/office/drawing/2014/main" id="{BBAFCCC7-8C0D-D409-2473-1A9691AA52F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542" b="2542"/>
          <a:stretch/>
        </p:blipFill>
        <p:spPr/>
      </p:pic>
      <p:sp>
        <p:nvSpPr>
          <p:cNvPr id="10" name="Textplatzhalter 9">
            <a:extLst>
              <a:ext uri="{FF2B5EF4-FFF2-40B4-BE49-F238E27FC236}">
                <a16:creationId xmlns:a16="http://schemas.microsoft.com/office/drawing/2014/main" id="{FBD8D4B7-93F5-1C7B-37F0-B4C49D358F5E}"/>
              </a:ext>
            </a:extLst>
          </p:cNvPr>
          <p:cNvSpPr>
            <a:spLocks noGrp="1"/>
          </p:cNvSpPr>
          <p:nvPr>
            <p:ph type="body" sz="quarter" idx="15"/>
          </p:nvPr>
        </p:nvSpPr>
        <p:spPr/>
        <p:txBody>
          <a:bodyPr/>
          <a:lstStyle/>
          <a:p>
            <a:r>
              <a:rPr lang="de-AT" dirty="0">
                <a:solidFill>
                  <a:schemeClr val="accent6"/>
                </a:solidFill>
              </a:rPr>
              <a:t>Quelle: </a:t>
            </a:r>
            <a:r>
              <a:rPr lang="de-DE" dirty="0">
                <a:solidFill>
                  <a:schemeClr val="accent6"/>
                </a:solidFill>
                <a:hlinkClick r:id="rId4">
                  <a:extLst>
                    <a:ext uri="{A12FA001-AC4F-418D-AE19-62706E023703}">
                      <ahyp:hlinkClr xmlns:ahyp="http://schemas.microsoft.com/office/drawing/2018/hyperlinkcolor" val="tx"/>
                    </a:ext>
                  </a:extLst>
                </a:hlinkClick>
              </a:rPr>
              <a:t>Streuobst-Historie: Den Römern sei Dank - NABU</a:t>
            </a:r>
            <a:endParaRPr lang="de-DE" dirty="0">
              <a:solidFill>
                <a:schemeClr val="accent6"/>
              </a:solidFill>
            </a:endParaRPr>
          </a:p>
        </p:txBody>
      </p:sp>
      <p:sp>
        <p:nvSpPr>
          <p:cNvPr id="7" name="Titel 6">
            <a:extLst>
              <a:ext uri="{FF2B5EF4-FFF2-40B4-BE49-F238E27FC236}">
                <a16:creationId xmlns:a16="http://schemas.microsoft.com/office/drawing/2014/main" id="{6FD25E57-8E22-CE5C-3697-3F7B919FF6E4}"/>
              </a:ext>
            </a:extLst>
          </p:cNvPr>
          <p:cNvSpPr>
            <a:spLocks noGrp="1"/>
          </p:cNvSpPr>
          <p:nvPr>
            <p:ph type="title"/>
          </p:nvPr>
        </p:nvSpPr>
        <p:spPr/>
        <p:txBody>
          <a:bodyPr/>
          <a:lstStyle/>
          <a:p>
            <a:r>
              <a:rPr lang="de-AT" dirty="0"/>
              <a:t>Historische Entwicklung des Obstanbaus</a:t>
            </a:r>
            <a:endParaRPr lang="de-DE" dirty="0"/>
          </a:p>
        </p:txBody>
      </p:sp>
      <p:pic>
        <p:nvPicPr>
          <p:cNvPr id="8" name="Bildplatzhalter 7" descr="Ein Kirchturm ragt aus einem eingezäunten Gartenbereich heraus.">
            <a:extLst>
              <a:ext uri="{FF2B5EF4-FFF2-40B4-BE49-F238E27FC236}">
                <a16:creationId xmlns:a16="http://schemas.microsoft.com/office/drawing/2014/main" id="{A70CEEF7-B7D7-9C17-9520-6A6CA0D1115C}"/>
              </a:ext>
            </a:extLst>
          </p:cNvPr>
          <p:cNvPicPr>
            <a:picLocks noGrp="1" noChangeAspect="1"/>
          </p:cNvPicPr>
          <p:nvPr>
            <p:ph type="pic" sz="quarter" idx="13"/>
          </p:nvPr>
        </p:nvPicPr>
        <p:blipFill>
          <a:blip r:embed="rId5"/>
          <a:srcRect l="3092" r="3092"/>
          <a:stretch>
            <a:fillRect/>
          </a:stretch>
        </p:blipFill>
        <p:spPr>
          <a:prstGeom prst="rect">
            <a:avLst/>
          </a:prstGeom>
        </p:spPr>
      </p:pic>
      <p:sp>
        <p:nvSpPr>
          <p:cNvPr id="5" name="Textfeld 4">
            <a:extLst>
              <a:ext uri="{FF2B5EF4-FFF2-40B4-BE49-F238E27FC236}">
                <a16:creationId xmlns:a16="http://schemas.microsoft.com/office/drawing/2014/main" id="{C171057F-F5D6-8F75-FD7E-E065FB02C5EA}"/>
              </a:ext>
            </a:extLst>
          </p:cNvPr>
          <p:cNvSpPr txBox="1"/>
          <p:nvPr/>
        </p:nvSpPr>
        <p:spPr>
          <a:xfrm>
            <a:off x="5939999" y="1988478"/>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sp>
        <p:nvSpPr>
          <p:cNvPr id="6" name="Textfeld 5">
            <a:extLst>
              <a:ext uri="{FF2B5EF4-FFF2-40B4-BE49-F238E27FC236}">
                <a16:creationId xmlns:a16="http://schemas.microsoft.com/office/drawing/2014/main" id="{576F8DC2-43C0-AC3C-A57F-2C8585C79E41}"/>
              </a:ext>
            </a:extLst>
          </p:cNvPr>
          <p:cNvSpPr txBox="1"/>
          <p:nvPr/>
        </p:nvSpPr>
        <p:spPr>
          <a:xfrm>
            <a:off x="5939999" y="4500201"/>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Pixabay</a:t>
            </a:r>
            <a:endParaRPr lang="de-DE" sz="1200" dirty="0">
              <a:solidFill>
                <a:schemeClr val="bg1"/>
              </a:solidFill>
            </a:endParaRPr>
          </a:p>
        </p:txBody>
      </p:sp>
    </p:spTree>
    <p:extLst>
      <p:ext uri="{BB962C8B-B14F-4D97-AF65-F5344CB8AC3E}">
        <p14:creationId xmlns:p14="http://schemas.microsoft.com/office/powerpoint/2010/main" val="26804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nchor="b">
            <a:normAutofit fontScale="92500" lnSpcReduction="20000"/>
          </a:bodyPr>
          <a:lstStyle/>
          <a:p>
            <a:pPr>
              <a:lnSpc>
                <a:spcPct val="90000"/>
              </a:lnSpc>
              <a:spcAft>
                <a:spcPts val="600"/>
              </a:spcAft>
            </a:pPr>
            <a:fld id="{39340F8E-D573-41F4-9C71-6795289E7B34}" type="datetime1">
              <a:rPr lang="de-DE" smtClean="0"/>
              <a:t>12.02.2026</a:t>
            </a:fld>
            <a:endParaRPr lang="de-DE" dirty="0"/>
          </a:p>
        </p:txBody>
      </p:sp>
      <p:sp>
        <p:nvSpPr>
          <p:cNvPr id="17" name="Footer Placeholder 4">
            <a:extLst>
              <a:ext uri="{FF2B5EF4-FFF2-40B4-BE49-F238E27FC236}">
                <a16:creationId xmlns:a16="http://schemas.microsoft.com/office/drawing/2014/main" id="{1E54C7F0-3C88-11BF-9D83-A073565E1A25}"/>
              </a:ext>
            </a:extLst>
          </p:cNvPr>
          <p:cNvSpPr>
            <a:spLocks noGrp="1"/>
          </p:cNvSpPr>
          <p:nvPr>
            <p:ph type="ftr" sz="quarter" idx="11"/>
          </p:nvPr>
        </p:nvSpPr>
        <p:spPr/>
        <p:txBody>
          <a:bodyPr anchor="b">
            <a:normAutofit/>
          </a:bodyPr>
          <a:lstStyle/>
          <a:p>
            <a:pPr>
              <a:lnSpc>
                <a:spcPct val="90000"/>
              </a:lnSpc>
              <a:spcAft>
                <a:spcPts val="600"/>
              </a:spcAft>
            </a:pPr>
            <a:r>
              <a:rPr lang="de-DE"/>
              <a:t>Projekttag zu Nachhaltigkeit und Naturschutz</a:t>
            </a:r>
          </a:p>
        </p:txBody>
      </p:sp>
      <p:sp>
        <p:nvSpPr>
          <p:cNvPr id="8" name="Foliennummernplatzhalter 7"/>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a:t>
            </a:fld>
            <a:endParaRPr lang="de-DE"/>
          </a:p>
        </p:txBody>
      </p:sp>
      <p:sp>
        <p:nvSpPr>
          <p:cNvPr id="2" name="Titel 1"/>
          <p:cNvSpPr>
            <a:spLocks noGrp="1"/>
          </p:cNvSpPr>
          <p:nvPr>
            <p:ph type="title"/>
          </p:nvPr>
        </p:nvSpPr>
        <p:spPr/>
        <p:txBody>
          <a:bodyPr anchor="b">
            <a:normAutofit/>
          </a:bodyPr>
          <a:lstStyle/>
          <a:p>
            <a:r>
              <a:rPr lang="de-AT" dirty="0"/>
              <a:t>W</a:t>
            </a:r>
            <a:r>
              <a:rPr lang="de-DE" dirty="0" err="1"/>
              <a:t>as</a:t>
            </a:r>
            <a:r>
              <a:rPr lang="de-DE" dirty="0"/>
              <a:t> ist charakteristisch für eine Streuobstwiese?</a:t>
            </a:r>
          </a:p>
        </p:txBody>
      </p:sp>
      <p:sp>
        <p:nvSpPr>
          <p:cNvPr id="3" name="Inhaltsplatzhalter 2">
            <a:extLst>
              <a:ext uri="{FF2B5EF4-FFF2-40B4-BE49-F238E27FC236}">
                <a16:creationId xmlns:a16="http://schemas.microsoft.com/office/drawing/2014/main" id="{5317D424-98DE-1159-8AC0-504D50838659}"/>
              </a:ext>
            </a:extLst>
          </p:cNvPr>
          <p:cNvSpPr>
            <a:spLocks noGrp="1"/>
          </p:cNvSpPr>
          <p:nvPr>
            <p:ph sz="half" idx="1"/>
          </p:nvPr>
        </p:nvSpPr>
        <p:spPr/>
        <p:txBody>
          <a:bodyPr/>
          <a:lstStyle/>
          <a:p>
            <a:pPr marL="285750" indent="-285750">
              <a:buFont typeface="Wingdings" panose="05000000000000000000" pitchFamily="2" charset="2"/>
              <a:buChar char="v"/>
            </a:pPr>
            <a:r>
              <a:rPr lang="de-DE" dirty="0"/>
              <a:t>Hochstamm-Obstbäume</a:t>
            </a:r>
          </a:p>
          <a:p>
            <a:pPr marL="285750" indent="-285750">
              <a:buFont typeface="Wingdings" panose="05000000000000000000" pitchFamily="2" charset="2"/>
              <a:buChar char="v"/>
            </a:pPr>
            <a:r>
              <a:rPr lang="de-DE" dirty="0"/>
              <a:t>Strukturvielfalt </a:t>
            </a:r>
          </a:p>
          <a:p>
            <a:pPr marL="462150" lvl="1" indent="-285750">
              <a:buFont typeface="Wingdings" panose="05000000000000000000" pitchFamily="2" charset="2"/>
              <a:buChar char="Ø"/>
            </a:pPr>
            <a:r>
              <a:rPr lang="de-DE" dirty="0"/>
              <a:t>Hecken</a:t>
            </a:r>
          </a:p>
          <a:p>
            <a:pPr marL="462150" lvl="1" indent="-285750">
              <a:buFont typeface="Wingdings" panose="05000000000000000000" pitchFamily="2" charset="2"/>
              <a:buChar char="Ø"/>
            </a:pPr>
            <a:r>
              <a:rPr lang="de-DE" dirty="0"/>
              <a:t>Totholz</a:t>
            </a:r>
          </a:p>
          <a:p>
            <a:pPr marL="462150" lvl="1" indent="-285750">
              <a:buFont typeface="Wingdings" panose="05000000000000000000" pitchFamily="2" charset="2"/>
              <a:buChar char="Ø"/>
            </a:pPr>
            <a:r>
              <a:rPr lang="de-DE" dirty="0"/>
              <a:t>Wiesen, …</a:t>
            </a:r>
          </a:p>
          <a:p>
            <a:pPr marL="285750" indent="-285750">
              <a:buFont typeface="Wingdings" panose="05000000000000000000" pitchFamily="2" charset="2"/>
              <a:buChar char="v"/>
            </a:pPr>
            <a:r>
              <a:rPr lang="de-DE" dirty="0"/>
              <a:t>Sortenvielfalt</a:t>
            </a:r>
          </a:p>
          <a:p>
            <a:pPr marL="285750" indent="-285750">
              <a:buFont typeface="Wingdings" panose="05000000000000000000" pitchFamily="2" charset="2"/>
              <a:buChar char="v"/>
            </a:pPr>
            <a:r>
              <a:rPr lang="de-DE" dirty="0"/>
              <a:t>Extensive Pflege</a:t>
            </a:r>
          </a:p>
        </p:txBody>
      </p:sp>
      <p:pic>
        <p:nvPicPr>
          <p:cNvPr id="22" name="Grafik 21" descr="Ein Bild, das Gras, draußen, Blume, Pflanze enthält.&#10;&#10;KI-generierte Inhalte können fehlerhaft sein.">
            <a:extLst>
              <a:ext uri="{FF2B5EF4-FFF2-40B4-BE49-F238E27FC236}">
                <a16:creationId xmlns:a16="http://schemas.microsoft.com/office/drawing/2014/main" id="{EEA4D547-E742-193A-09D0-5816F2EAC0CD}"/>
              </a:ext>
            </a:extLst>
          </p:cNvPr>
          <p:cNvPicPr>
            <a:picLocks noChangeAspect="1"/>
          </p:cNvPicPr>
          <p:nvPr/>
        </p:nvPicPr>
        <p:blipFill>
          <a:blip r:embed="rId3" cstate="print">
            <a:extLst>
              <a:ext uri="{28A0092B-C50C-407E-A947-70E740481C1C}">
                <a14:useLocalDpi xmlns:a14="http://schemas.microsoft.com/office/drawing/2010/main" val="0"/>
              </a:ext>
            </a:extLst>
          </a:blip>
          <a:srcRect l="12043"/>
          <a:stretch>
            <a:fillRect/>
          </a:stretch>
        </p:blipFill>
        <p:spPr>
          <a:xfrm>
            <a:off x="4647600" y="1309955"/>
            <a:ext cx="4039200" cy="2867672"/>
          </a:xfrm>
          <a:prstGeom prst="rect">
            <a:avLst/>
          </a:prstGeom>
        </p:spPr>
      </p:pic>
    </p:spTree>
    <p:extLst>
      <p:ext uri="{BB962C8B-B14F-4D97-AF65-F5344CB8AC3E}">
        <p14:creationId xmlns:p14="http://schemas.microsoft.com/office/powerpoint/2010/main" val="3804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29B5-45BF-CF1B-34E1-B0B1ADD1DA23}"/>
            </a:ext>
          </a:extLst>
        </p:cNvPr>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2ED1544F-E86B-3735-BA01-CB704B49219B}"/>
              </a:ext>
            </a:extLst>
          </p:cNvPr>
          <p:cNvSpPr>
            <a:spLocks noGrp="1"/>
          </p:cNvSpPr>
          <p:nvPr>
            <p:ph sz="half" idx="1"/>
          </p:nvPr>
        </p:nvSpPr>
        <p:spPr/>
        <p:txBody>
          <a:bodyPr>
            <a:normAutofit lnSpcReduction="10000"/>
          </a:bodyPr>
          <a:lstStyle/>
          <a:p>
            <a:r>
              <a:rPr lang="de-DE" b="1" dirty="0"/>
              <a:t>Intensivierung &amp; Wissenschaft</a:t>
            </a:r>
          </a:p>
          <a:p>
            <a:endParaRPr lang="de-DE" dirty="0"/>
          </a:p>
          <a:p>
            <a:pPr marL="285750" indent="-285750">
              <a:buFont typeface="Wingdings" panose="05000000000000000000" pitchFamily="2" charset="2"/>
              <a:buChar char="v"/>
            </a:pPr>
            <a:r>
              <a:rPr lang="de-DE" dirty="0"/>
              <a:t>1618 bis 1648 (30-jähriger Krieg):</a:t>
            </a:r>
          </a:p>
          <a:p>
            <a:pPr marL="462150" lvl="1" indent="-285750">
              <a:buFont typeface="Wingdings" panose="05000000000000000000" pitchFamily="2" charset="2"/>
              <a:buChar char="v"/>
            </a:pPr>
            <a:r>
              <a:rPr lang="de-DE" dirty="0"/>
              <a:t>Im Krieg wurden Obstbäume häufig gezielt vernichtet</a:t>
            </a:r>
          </a:p>
          <a:p>
            <a:endParaRPr lang="de-DE" dirty="0"/>
          </a:p>
          <a:p>
            <a:pPr marL="285750" indent="-285750">
              <a:buFont typeface="Wingdings" panose="05000000000000000000" pitchFamily="2" charset="2"/>
              <a:buChar char="v"/>
            </a:pPr>
            <a:r>
              <a:rPr lang="de-DE" dirty="0"/>
              <a:t>18./19. Jhd.:</a:t>
            </a:r>
          </a:p>
          <a:p>
            <a:pPr marL="462150" lvl="1" indent="-285750">
              <a:buFont typeface="Wingdings" panose="05000000000000000000" pitchFamily="2" charset="2"/>
              <a:buChar char="v"/>
            </a:pPr>
            <a:r>
              <a:rPr lang="de-DE" dirty="0"/>
              <a:t>Intensivierung der Bewirtschaftung</a:t>
            </a:r>
          </a:p>
          <a:p>
            <a:pPr marL="462150" lvl="1" indent="-285750">
              <a:buFont typeface="Wingdings" panose="05000000000000000000" pitchFamily="2" charset="2"/>
              <a:buChar char="v"/>
            </a:pPr>
            <a:r>
              <a:rPr lang="de-DE" dirty="0"/>
              <a:t>Gründung von Baumschulen</a:t>
            </a:r>
          </a:p>
          <a:p>
            <a:endParaRPr lang="de-DE" dirty="0"/>
          </a:p>
          <a:p>
            <a:pPr marL="285750" indent="-285750">
              <a:buFont typeface="Wingdings" panose="05000000000000000000" pitchFamily="2" charset="2"/>
              <a:buChar char="v"/>
            </a:pPr>
            <a:r>
              <a:rPr lang="de-DE" dirty="0"/>
              <a:t>19. Jhd.:</a:t>
            </a:r>
          </a:p>
          <a:p>
            <a:pPr marL="462150" lvl="1" indent="-285750">
              <a:buFont typeface="Wingdings" panose="05000000000000000000" pitchFamily="2" charset="2"/>
              <a:buChar char="v"/>
            </a:pPr>
            <a:r>
              <a:rPr lang="de-DE" dirty="0"/>
              <a:t>Verbreitung von Streuobstwiesen </a:t>
            </a:r>
          </a:p>
        </p:txBody>
      </p:sp>
      <p:sp>
        <p:nvSpPr>
          <p:cNvPr id="2" name="Datumsplatzhalter 1">
            <a:extLst>
              <a:ext uri="{FF2B5EF4-FFF2-40B4-BE49-F238E27FC236}">
                <a16:creationId xmlns:a16="http://schemas.microsoft.com/office/drawing/2014/main" id="{2A3E6DFE-6C96-5D2B-AE24-147F7D5EB042}"/>
              </a:ext>
            </a:extLst>
          </p:cNvPr>
          <p:cNvSpPr>
            <a:spLocks noGrp="1"/>
          </p:cNvSpPr>
          <p:nvPr>
            <p:ph type="dt" sz="half" idx="10"/>
          </p:nvPr>
        </p:nvSpPr>
        <p:spPr/>
        <p:txBody>
          <a:bodyPr/>
          <a:lstStyle/>
          <a:p>
            <a:fld id="{57156136-904B-4496-BFCA-63AD30256A94}" type="datetime1">
              <a:rPr lang="de-DE" smtClean="0"/>
              <a:t>12.02.2026</a:t>
            </a:fld>
            <a:endParaRPr lang="de-DE" dirty="0"/>
          </a:p>
        </p:txBody>
      </p:sp>
      <p:sp>
        <p:nvSpPr>
          <p:cNvPr id="3" name="Fußzeilenplatzhalter 2">
            <a:extLst>
              <a:ext uri="{FF2B5EF4-FFF2-40B4-BE49-F238E27FC236}">
                <a16:creationId xmlns:a16="http://schemas.microsoft.com/office/drawing/2014/main" id="{B2017A58-89C1-931F-F9E7-1608C3EF4A4E}"/>
              </a:ext>
            </a:extLst>
          </p:cNvPr>
          <p:cNvSpPr>
            <a:spLocks noGrp="1"/>
          </p:cNvSpPr>
          <p:nvPr>
            <p:ph type="ftr" sz="quarter" idx="11"/>
          </p:nvPr>
        </p:nvSpPr>
        <p:spPr/>
        <p:txBody>
          <a:bodyPr/>
          <a:lstStyle/>
          <a:p>
            <a:r>
              <a:rPr lang="de-DE"/>
              <a:t>Projekttag zu Nachhaltigkeit und Naturschutz</a:t>
            </a:r>
            <a:endParaRPr lang="de-DE" dirty="0"/>
          </a:p>
        </p:txBody>
      </p:sp>
      <p:sp>
        <p:nvSpPr>
          <p:cNvPr id="4" name="Foliennummernplatzhalter 3">
            <a:extLst>
              <a:ext uri="{FF2B5EF4-FFF2-40B4-BE49-F238E27FC236}">
                <a16:creationId xmlns:a16="http://schemas.microsoft.com/office/drawing/2014/main" id="{BE7C202E-D5FC-31AB-634C-8024BA1D5054}"/>
              </a:ext>
            </a:extLst>
          </p:cNvPr>
          <p:cNvSpPr>
            <a:spLocks noGrp="1"/>
          </p:cNvSpPr>
          <p:nvPr>
            <p:ph type="sldNum" sz="quarter" idx="12"/>
          </p:nvPr>
        </p:nvSpPr>
        <p:spPr/>
        <p:txBody>
          <a:bodyPr/>
          <a:lstStyle/>
          <a:p>
            <a:fld id="{9D26C6B8-7DF4-4F01-8878-A6272B56DAC3}" type="slidenum">
              <a:rPr lang="de-DE" smtClean="0"/>
              <a:pPr/>
              <a:t>30</a:t>
            </a:fld>
            <a:endParaRPr lang="de-DE"/>
          </a:p>
        </p:txBody>
      </p:sp>
      <p:sp>
        <p:nvSpPr>
          <p:cNvPr id="10" name="Textplatzhalter 9">
            <a:extLst>
              <a:ext uri="{FF2B5EF4-FFF2-40B4-BE49-F238E27FC236}">
                <a16:creationId xmlns:a16="http://schemas.microsoft.com/office/drawing/2014/main" id="{96F7B2E1-DD67-DE02-82AE-B5CD24FF7D90}"/>
              </a:ext>
            </a:extLst>
          </p:cNvPr>
          <p:cNvSpPr>
            <a:spLocks noGrp="1"/>
          </p:cNvSpPr>
          <p:nvPr>
            <p:ph type="body" sz="quarter" idx="15"/>
          </p:nvPr>
        </p:nvSpPr>
        <p:spPr/>
        <p:txBody>
          <a:bodyPr/>
          <a:lstStyle/>
          <a:p>
            <a:r>
              <a:rPr lang="de-AT" dirty="0">
                <a:solidFill>
                  <a:schemeClr val="accent6"/>
                </a:solidFill>
              </a:rPr>
              <a:t>Quelle: </a:t>
            </a:r>
            <a:r>
              <a:rPr lang="de-DE" dirty="0">
                <a:solidFill>
                  <a:schemeClr val="accent6"/>
                </a:solidFill>
                <a:hlinkClick r:id="rId3">
                  <a:extLst>
                    <a:ext uri="{A12FA001-AC4F-418D-AE19-62706E023703}">
                      <ahyp:hlinkClr xmlns:ahyp="http://schemas.microsoft.com/office/drawing/2018/hyperlinkcolor" val="tx"/>
                    </a:ext>
                  </a:extLst>
                </a:hlinkClick>
              </a:rPr>
              <a:t>Streuobst-Historie: Den Römern sei Dank - NABU</a:t>
            </a:r>
            <a:endParaRPr lang="de-DE" dirty="0">
              <a:solidFill>
                <a:schemeClr val="accent6"/>
              </a:solidFill>
            </a:endParaRPr>
          </a:p>
        </p:txBody>
      </p:sp>
      <p:sp>
        <p:nvSpPr>
          <p:cNvPr id="7" name="Titel 6">
            <a:extLst>
              <a:ext uri="{FF2B5EF4-FFF2-40B4-BE49-F238E27FC236}">
                <a16:creationId xmlns:a16="http://schemas.microsoft.com/office/drawing/2014/main" id="{4FCE5FB5-263A-C106-723B-1A745211C03D}"/>
              </a:ext>
            </a:extLst>
          </p:cNvPr>
          <p:cNvSpPr>
            <a:spLocks noGrp="1"/>
          </p:cNvSpPr>
          <p:nvPr>
            <p:ph type="title"/>
          </p:nvPr>
        </p:nvSpPr>
        <p:spPr/>
        <p:txBody>
          <a:bodyPr/>
          <a:lstStyle/>
          <a:p>
            <a:r>
              <a:rPr lang="de-AT" dirty="0"/>
              <a:t>Historische Entwicklung des Obstanbaus</a:t>
            </a:r>
            <a:endParaRPr lang="de-DE" dirty="0"/>
          </a:p>
        </p:txBody>
      </p:sp>
      <p:pic>
        <p:nvPicPr>
          <p:cNvPr id="11" name="Bildplatzhalter 10" descr="Ein in Flammen stehender Baum.">
            <a:extLst>
              <a:ext uri="{FF2B5EF4-FFF2-40B4-BE49-F238E27FC236}">
                <a16:creationId xmlns:a16="http://schemas.microsoft.com/office/drawing/2014/main" id="{8618C8C5-AEF1-3955-1DC2-A50E216EB57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15" r="115"/>
          <a:stretch/>
        </p:blipFill>
        <p:spPr>
          <a:prstGeom prst="rect">
            <a:avLst/>
          </a:prstGeom>
        </p:spPr>
      </p:pic>
      <p:sp>
        <p:nvSpPr>
          <p:cNvPr id="8" name="Textfeld 7">
            <a:extLst>
              <a:ext uri="{FF2B5EF4-FFF2-40B4-BE49-F238E27FC236}">
                <a16:creationId xmlns:a16="http://schemas.microsoft.com/office/drawing/2014/main" id="{AE5C0DDA-D76A-8F06-4540-3ECA8D4ABA0B}"/>
              </a:ext>
            </a:extLst>
          </p:cNvPr>
          <p:cNvSpPr txBox="1"/>
          <p:nvPr/>
        </p:nvSpPr>
        <p:spPr>
          <a:xfrm>
            <a:off x="5939999" y="1988478"/>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pic>
        <p:nvPicPr>
          <p:cNvPr id="13" name="Bildplatzhalter 12" descr="Ein Bild, das draußen, Gras, Baum, Himmel enthält.&#10;&#10;KI-generierte Inhalte können fehlerhaft sein.">
            <a:extLst>
              <a:ext uri="{FF2B5EF4-FFF2-40B4-BE49-F238E27FC236}">
                <a16:creationId xmlns:a16="http://schemas.microsoft.com/office/drawing/2014/main" id="{5907254F-F2D5-6EC4-6120-1A799A46C409}"/>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6045" r="6045"/>
          <a:stretch>
            <a:fillRect/>
          </a:stretch>
        </p:blipFill>
        <p:spPr/>
      </p:pic>
    </p:spTree>
    <p:extLst>
      <p:ext uri="{BB962C8B-B14F-4D97-AF65-F5344CB8AC3E}">
        <p14:creationId xmlns:p14="http://schemas.microsoft.com/office/powerpoint/2010/main" val="23325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3C9AF2-98D9-EAD1-29BE-F3F754921A2D}"/>
              </a:ext>
            </a:extLst>
          </p:cNvPr>
          <p:cNvSpPr>
            <a:spLocks noGrp="1"/>
          </p:cNvSpPr>
          <p:nvPr>
            <p:ph sz="half" idx="1"/>
          </p:nvPr>
        </p:nvSpPr>
        <p:spPr/>
        <p:txBody>
          <a:bodyPr/>
          <a:lstStyle/>
          <a:p>
            <a:r>
              <a:rPr lang="de-AT" b="1" dirty="0"/>
              <a:t>Moderne &amp; Rückgang der Streuobstwiesen</a:t>
            </a:r>
          </a:p>
          <a:p>
            <a:endParaRPr lang="de-AT" dirty="0"/>
          </a:p>
          <a:p>
            <a:pPr marL="285750" indent="-285750">
              <a:buFont typeface="Wingdings" panose="05000000000000000000" pitchFamily="2" charset="2"/>
              <a:buChar char="v"/>
            </a:pPr>
            <a:r>
              <a:rPr lang="de-DE" dirty="0"/>
              <a:t>Weltkriege:</a:t>
            </a:r>
          </a:p>
          <a:p>
            <a:pPr marL="462150" lvl="1" indent="-285750">
              <a:buFont typeface="Wingdings" panose="05000000000000000000" pitchFamily="2" charset="2"/>
              <a:buChar char="v"/>
            </a:pPr>
            <a:r>
              <a:rPr lang="de-DE" dirty="0"/>
              <a:t>Rückgang, aufgrund Brennholznutzung</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20 Jhd.:</a:t>
            </a:r>
          </a:p>
          <a:p>
            <a:pPr marL="462150" lvl="1" indent="-285750">
              <a:buFont typeface="Wingdings" panose="05000000000000000000" pitchFamily="2" charset="2"/>
              <a:buChar char="v"/>
            </a:pPr>
            <a:r>
              <a:rPr lang="de-DE" dirty="0"/>
              <a:t>Intensivierung &amp; Spezialisierung der Landwirtschaft</a:t>
            </a:r>
          </a:p>
          <a:p>
            <a:pPr marL="462150" lvl="1" indent="-285750">
              <a:buFont typeface="Wingdings" panose="05000000000000000000" pitchFamily="2" charset="2"/>
              <a:buChar char="v"/>
            </a:pPr>
            <a:r>
              <a:rPr lang="de-DE" dirty="0"/>
              <a:t>Entstehung von Plantagen </a:t>
            </a:r>
          </a:p>
        </p:txBody>
      </p:sp>
      <p:sp>
        <p:nvSpPr>
          <p:cNvPr id="3" name="Datumsplatzhalter 2">
            <a:extLst>
              <a:ext uri="{FF2B5EF4-FFF2-40B4-BE49-F238E27FC236}">
                <a16:creationId xmlns:a16="http://schemas.microsoft.com/office/drawing/2014/main" id="{DB7F916D-DC91-7ED5-4FFA-CA6313FDB3CA}"/>
              </a:ext>
            </a:extLst>
          </p:cNvPr>
          <p:cNvSpPr>
            <a:spLocks noGrp="1"/>
          </p:cNvSpPr>
          <p:nvPr>
            <p:ph type="dt" sz="half" idx="10"/>
          </p:nvPr>
        </p:nvSpPr>
        <p:spPr/>
        <p:txBody>
          <a:bodyPr/>
          <a:lstStyle/>
          <a:p>
            <a:fld id="{CAF5A6D3-1C69-4AB7-99BD-D9411D50C10A}" type="datetime1">
              <a:rPr lang="de-DE" smtClean="0"/>
              <a:t>12.02.2026</a:t>
            </a:fld>
            <a:endParaRPr lang="de-DE" dirty="0"/>
          </a:p>
        </p:txBody>
      </p:sp>
      <p:sp>
        <p:nvSpPr>
          <p:cNvPr id="4" name="Fußzeilenplatzhalter 3">
            <a:extLst>
              <a:ext uri="{FF2B5EF4-FFF2-40B4-BE49-F238E27FC236}">
                <a16:creationId xmlns:a16="http://schemas.microsoft.com/office/drawing/2014/main" id="{7197DDB8-E5A7-AE40-7554-320F2B994CD6}"/>
              </a:ext>
            </a:extLst>
          </p:cNvPr>
          <p:cNvSpPr>
            <a:spLocks noGrp="1"/>
          </p:cNvSpPr>
          <p:nvPr>
            <p:ph type="ftr" sz="quarter" idx="11"/>
          </p:nvPr>
        </p:nvSpPr>
        <p:spPr/>
        <p:txBody>
          <a:bodyPr/>
          <a:lstStyle/>
          <a:p>
            <a:r>
              <a:rPr lang="de-DE"/>
              <a:t>Projekttag zu Nachhaltigkeit und Naturschutz</a:t>
            </a:r>
            <a:endParaRPr lang="de-DE" dirty="0"/>
          </a:p>
        </p:txBody>
      </p:sp>
      <p:sp>
        <p:nvSpPr>
          <p:cNvPr id="5" name="Foliennummernplatzhalter 4">
            <a:extLst>
              <a:ext uri="{FF2B5EF4-FFF2-40B4-BE49-F238E27FC236}">
                <a16:creationId xmlns:a16="http://schemas.microsoft.com/office/drawing/2014/main" id="{8C14E0C6-8639-1BA3-7078-B58172C205C2}"/>
              </a:ext>
            </a:extLst>
          </p:cNvPr>
          <p:cNvSpPr>
            <a:spLocks noGrp="1"/>
          </p:cNvSpPr>
          <p:nvPr>
            <p:ph type="sldNum" sz="quarter" idx="12"/>
          </p:nvPr>
        </p:nvSpPr>
        <p:spPr/>
        <p:txBody>
          <a:bodyPr/>
          <a:lstStyle/>
          <a:p>
            <a:fld id="{9D26C6B8-7DF4-4F01-8878-A6272B56DAC3}" type="slidenum">
              <a:rPr lang="de-DE" smtClean="0"/>
              <a:pPr/>
              <a:t>31</a:t>
            </a:fld>
            <a:endParaRPr lang="de-DE"/>
          </a:p>
        </p:txBody>
      </p:sp>
      <p:pic>
        <p:nvPicPr>
          <p:cNvPr id="11" name="Bildplatzhalter 10" descr="Eine Obstplantage durch die gerade ein kleiner Traktor mit mehreren Anhängern fährt. Die Anhänger sind mit Äpfeln gefüllt.">
            <a:extLst>
              <a:ext uri="{FF2B5EF4-FFF2-40B4-BE49-F238E27FC236}">
                <a16:creationId xmlns:a16="http://schemas.microsoft.com/office/drawing/2014/main" id="{D380C639-FE9C-8403-A71F-1FD3BB94394A}"/>
              </a:ext>
            </a:extLst>
          </p:cNvPr>
          <p:cNvPicPr>
            <a:picLocks noGrp="1" noChangeAspect="1"/>
          </p:cNvPicPr>
          <p:nvPr>
            <p:ph type="pic" sz="quarter" idx="13"/>
          </p:nvPr>
        </p:nvPicPr>
        <p:blipFill>
          <a:blip r:embed="rId3"/>
          <a:srcRect l="3050" r="3050"/>
          <a:stretch/>
        </p:blipFill>
        <p:spPr>
          <a:prstGeom prst="rect">
            <a:avLst/>
          </a:prstGeom>
        </p:spPr>
      </p:pic>
      <p:pic>
        <p:nvPicPr>
          <p:cNvPr id="13" name="Bildplatzhalter 12" descr="Ein Holzbeil steckt in einem Baumstumpf.">
            <a:extLst>
              <a:ext uri="{FF2B5EF4-FFF2-40B4-BE49-F238E27FC236}">
                <a16:creationId xmlns:a16="http://schemas.microsoft.com/office/drawing/2014/main" id="{E3475822-D564-E757-6F1C-AA864091D8BE}"/>
              </a:ext>
            </a:extLst>
          </p:cNvPr>
          <p:cNvPicPr>
            <a:picLocks noGrp="1" noChangeAspect="1"/>
          </p:cNvPicPr>
          <p:nvPr>
            <p:ph type="pic" sz="quarter" idx="14"/>
          </p:nvPr>
        </p:nvPicPr>
        <p:blipFill>
          <a:blip r:embed="rId4"/>
          <a:srcRect l="3359" r="3359"/>
          <a:stretch/>
        </p:blipFill>
        <p:spPr>
          <a:prstGeom prst="rect">
            <a:avLst/>
          </a:prstGeom>
        </p:spPr>
      </p:pic>
      <p:sp>
        <p:nvSpPr>
          <p:cNvPr id="8" name="Textplatzhalter 7">
            <a:extLst>
              <a:ext uri="{FF2B5EF4-FFF2-40B4-BE49-F238E27FC236}">
                <a16:creationId xmlns:a16="http://schemas.microsoft.com/office/drawing/2014/main" id="{DB840AE9-876F-E38C-87BC-E52EFE7AF285}"/>
              </a:ext>
            </a:extLst>
          </p:cNvPr>
          <p:cNvSpPr>
            <a:spLocks noGrp="1"/>
          </p:cNvSpPr>
          <p:nvPr>
            <p:ph type="body" sz="quarter" idx="15"/>
          </p:nvPr>
        </p:nvSpPr>
        <p:spPr/>
        <p:txBody>
          <a:bodyPr/>
          <a:lstStyle/>
          <a:p>
            <a:r>
              <a:rPr lang="de-AT" dirty="0">
                <a:solidFill>
                  <a:schemeClr val="accent6"/>
                </a:solidFill>
              </a:rPr>
              <a:t>Quelle: </a:t>
            </a:r>
            <a:r>
              <a:rPr lang="de-DE" dirty="0">
                <a:solidFill>
                  <a:schemeClr val="accent6"/>
                </a:solidFill>
              </a:rPr>
              <a:t>Die Kulturgeschichte des Obstbaus von Edwin Balling</a:t>
            </a:r>
          </a:p>
        </p:txBody>
      </p:sp>
      <p:sp>
        <p:nvSpPr>
          <p:cNvPr id="9" name="Titel 8">
            <a:extLst>
              <a:ext uri="{FF2B5EF4-FFF2-40B4-BE49-F238E27FC236}">
                <a16:creationId xmlns:a16="http://schemas.microsoft.com/office/drawing/2014/main" id="{065852FF-9417-DA8D-38DD-B919DD5351F5}"/>
              </a:ext>
            </a:extLst>
          </p:cNvPr>
          <p:cNvSpPr>
            <a:spLocks noGrp="1"/>
          </p:cNvSpPr>
          <p:nvPr>
            <p:ph type="title"/>
          </p:nvPr>
        </p:nvSpPr>
        <p:spPr/>
        <p:txBody>
          <a:bodyPr/>
          <a:lstStyle/>
          <a:p>
            <a:r>
              <a:rPr lang="de-AT" dirty="0"/>
              <a:t>Historische Entwicklung des Obstanbaus</a:t>
            </a:r>
            <a:endParaRPr lang="de-DE" dirty="0"/>
          </a:p>
        </p:txBody>
      </p:sp>
      <p:sp>
        <p:nvSpPr>
          <p:cNvPr id="14" name="Textfeld 13">
            <a:extLst>
              <a:ext uri="{FF2B5EF4-FFF2-40B4-BE49-F238E27FC236}">
                <a16:creationId xmlns:a16="http://schemas.microsoft.com/office/drawing/2014/main" id="{436D6489-7590-B26C-AC18-85D813E0FFB3}"/>
              </a:ext>
            </a:extLst>
          </p:cNvPr>
          <p:cNvSpPr txBox="1"/>
          <p:nvPr/>
        </p:nvSpPr>
        <p:spPr>
          <a:xfrm>
            <a:off x="5939999" y="1988478"/>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sp>
        <p:nvSpPr>
          <p:cNvPr id="15" name="Textfeld 14">
            <a:extLst>
              <a:ext uri="{FF2B5EF4-FFF2-40B4-BE49-F238E27FC236}">
                <a16:creationId xmlns:a16="http://schemas.microsoft.com/office/drawing/2014/main" id="{FE5DF1B6-67B5-3CD1-0AAD-B723AC0B0F90}"/>
              </a:ext>
            </a:extLst>
          </p:cNvPr>
          <p:cNvSpPr txBox="1"/>
          <p:nvPr/>
        </p:nvSpPr>
        <p:spPr>
          <a:xfrm>
            <a:off x="5939999" y="4500201"/>
            <a:ext cx="1152128" cy="276999"/>
          </a:xfrm>
          <a:prstGeom prst="rect">
            <a:avLst/>
          </a:prstGeom>
          <a:noFill/>
        </p:spPr>
        <p:txBody>
          <a:bodyPr wrap="square" rtlCol="0">
            <a:spAutoFit/>
          </a:bodyPr>
          <a:lstStyle/>
          <a:p>
            <a:r>
              <a:rPr lang="de-AT" sz="1200" dirty="0">
                <a:solidFill>
                  <a:schemeClr val="bg1"/>
                </a:solidFill>
              </a:rPr>
              <a:t>©</a:t>
            </a:r>
            <a:r>
              <a:rPr lang="de-AT" sz="1200" dirty="0" err="1">
                <a:solidFill>
                  <a:schemeClr val="bg1"/>
                </a:solidFill>
              </a:rPr>
              <a:t>Freepik</a:t>
            </a:r>
            <a:endParaRPr lang="de-DE" sz="1200" dirty="0">
              <a:solidFill>
                <a:schemeClr val="bg1"/>
              </a:solidFill>
            </a:endParaRPr>
          </a:p>
        </p:txBody>
      </p:sp>
    </p:spTree>
    <p:extLst>
      <p:ext uri="{BB962C8B-B14F-4D97-AF65-F5344CB8AC3E}">
        <p14:creationId xmlns:p14="http://schemas.microsoft.com/office/powerpoint/2010/main" val="28105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5577758-99FB-A102-6A86-DC72AF7B9287}"/>
              </a:ext>
            </a:extLst>
          </p:cNvPr>
          <p:cNvSpPr>
            <a:spLocks noGrp="1"/>
          </p:cNvSpPr>
          <p:nvPr>
            <p:ph type="title"/>
          </p:nvPr>
        </p:nvSpPr>
        <p:spPr>
          <a:xfrm>
            <a:off x="457200" y="122400"/>
            <a:ext cx="8229600" cy="774000"/>
          </a:xfrm>
        </p:spPr>
        <p:txBody>
          <a:bodyPr anchor="b">
            <a:normAutofit/>
          </a:bodyPr>
          <a:lstStyle/>
          <a:p>
            <a:r>
              <a:rPr lang="de-DE" dirty="0"/>
              <a:t>Streuobstwiese vs. Plantage</a:t>
            </a:r>
          </a:p>
        </p:txBody>
      </p:sp>
      <p:sp>
        <p:nvSpPr>
          <p:cNvPr id="4" name="Datumsplatzhalter 3">
            <a:extLst>
              <a:ext uri="{FF2B5EF4-FFF2-40B4-BE49-F238E27FC236}">
                <a16:creationId xmlns:a16="http://schemas.microsoft.com/office/drawing/2014/main" id="{7094DB20-876F-B90C-46EC-41B1F96FB6B8}"/>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8FB87ED-22E4-4C81-9C1A-1CDE680C341B}" type="datetime1">
              <a:rPr lang="de-DE" smtClean="0"/>
              <a:pPr>
                <a:lnSpc>
                  <a:spcPct val="90000"/>
                </a:lnSpc>
                <a:spcAft>
                  <a:spcPts val="600"/>
                </a:spcAft>
              </a:pPr>
              <a:t>12.02.2026</a:t>
            </a:fld>
            <a:endParaRPr lang="de-DE" dirty="0"/>
          </a:p>
        </p:txBody>
      </p:sp>
      <p:sp>
        <p:nvSpPr>
          <p:cNvPr id="5" name="Fußzeilenplatzhalter 4">
            <a:extLst>
              <a:ext uri="{FF2B5EF4-FFF2-40B4-BE49-F238E27FC236}">
                <a16:creationId xmlns:a16="http://schemas.microsoft.com/office/drawing/2014/main" id="{27F12D59-F73D-FE32-F6EF-B0EB37B2B9CD}"/>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e-DE"/>
              <a:t>Projekttag zu Nachhaltigkeit und Naturschutz</a:t>
            </a:r>
          </a:p>
        </p:txBody>
      </p:sp>
      <p:sp>
        <p:nvSpPr>
          <p:cNvPr id="6" name="Foliennummernplatzhalter 5">
            <a:extLst>
              <a:ext uri="{FF2B5EF4-FFF2-40B4-BE49-F238E27FC236}">
                <a16:creationId xmlns:a16="http://schemas.microsoft.com/office/drawing/2014/main" id="{FBCAB6D0-4F7E-8CCA-6D4B-6123033F0FE8}"/>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4</a:t>
            </a:fld>
            <a:endParaRPr lang="de-DE"/>
          </a:p>
        </p:txBody>
      </p:sp>
      <p:sp>
        <p:nvSpPr>
          <p:cNvPr id="17" name="Text Placeholder 6">
            <a:extLst>
              <a:ext uri="{FF2B5EF4-FFF2-40B4-BE49-F238E27FC236}">
                <a16:creationId xmlns:a16="http://schemas.microsoft.com/office/drawing/2014/main" id="{21E52941-704E-26EF-738B-06F1FFC4F312}"/>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7" name="Inhaltsplatzhalter 6">
            <a:extLst>
              <a:ext uri="{FF2B5EF4-FFF2-40B4-BE49-F238E27FC236}">
                <a16:creationId xmlns:a16="http://schemas.microsoft.com/office/drawing/2014/main" id="{3F228D14-205C-9D5A-21EC-64B9BA28AD60}"/>
              </a:ext>
            </a:extLst>
          </p:cNvPr>
          <p:cNvGraphicFramePr>
            <a:graphicFrameLocks noGrp="1"/>
          </p:cNvGraphicFramePr>
          <p:nvPr>
            <p:ph idx="1"/>
            <p:extLst>
              <p:ext uri="{D42A27DB-BD31-4B8C-83A1-F6EECF244321}">
                <p14:modId xmlns:p14="http://schemas.microsoft.com/office/powerpoint/2010/main" val="3863571727"/>
              </p:ext>
            </p:extLst>
          </p:nvPr>
        </p:nvGraphicFramePr>
        <p:xfrm>
          <a:off x="974117" y="1080000"/>
          <a:ext cx="7195767" cy="3366001"/>
        </p:xfrm>
        <a:graphic>
          <a:graphicData uri="http://schemas.openxmlformats.org/drawingml/2006/table">
            <a:tbl>
              <a:tblPr firstRow="1" bandRow="1">
                <a:tableStyleId>{9DCAF9ED-07DC-4A11-8D7F-57B35C25682E}</a:tableStyleId>
              </a:tblPr>
              <a:tblGrid>
                <a:gridCol w="1657146">
                  <a:extLst>
                    <a:ext uri="{9D8B030D-6E8A-4147-A177-3AD203B41FA5}">
                      <a16:colId xmlns:a16="http://schemas.microsoft.com/office/drawing/2014/main" val="157876323"/>
                    </a:ext>
                  </a:extLst>
                </a:gridCol>
                <a:gridCol w="2733782">
                  <a:extLst>
                    <a:ext uri="{9D8B030D-6E8A-4147-A177-3AD203B41FA5}">
                      <a16:colId xmlns:a16="http://schemas.microsoft.com/office/drawing/2014/main" val="3113550247"/>
                    </a:ext>
                  </a:extLst>
                </a:gridCol>
                <a:gridCol w="2804839">
                  <a:extLst>
                    <a:ext uri="{9D8B030D-6E8A-4147-A177-3AD203B41FA5}">
                      <a16:colId xmlns:a16="http://schemas.microsoft.com/office/drawing/2014/main" val="3083192943"/>
                    </a:ext>
                  </a:extLst>
                </a:gridCol>
              </a:tblGrid>
              <a:tr h="358982">
                <a:tc>
                  <a:txBody>
                    <a:bodyPr/>
                    <a:lstStyle/>
                    <a:p>
                      <a:r>
                        <a:rPr lang="de-AT" sz="1600" b="1" dirty="0">
                          <a:solidFill>
                            <a:schemeClr val="tx1"/>
                          </a:solidFill>
                        </a:rPr>
                        <a:t>Merkmal</a:t>
                      </a:r>
                      <a:endParaRPr lang="de-DE" sz="1600" b="1" dirty="0">
                        <a:solidFill>
                          <a:schemeClr val="tx1"/>
                        </a:solidFill>
                      </a:endParaRPr>
                    </a:p>
                  </a:txBody>
                  <a:tcPr marL="78899" marR="78899" marT="39449" marB="39449"/>
                </a:tc>
                <a:tc>
                  <a:txBody>
                    <a:bodyPr/>
                    <a:lstStyle/>
                    <a:p>
                      <a:r>
                        <a:rPr lang="de-AT" sz="1600" dirty="0">
                          <a:solidFill>
                            <a:schemeClr val="tx1"/>
                          </a:solidFill>
                        </a:rPr>
                        <a:t>Streuobstwiese</a:t>
                      </a:r>
                      <a:endParaRPr lang="de-DE" sz="1600" dirty="0">
                        <a:solidFill>
                          <a:schemeClr val="tx1"/>
                        </a:solidFill>
                      </a:endParaRPr>
                    </a:p>
                  </a:txBody>
                  <a:tcPr marL="78899" marR="78899" marT="39449" marB="39449"/>
                </a:tc>
                <a:tc>
                  <a:txBody>
                    <a:bodyPr/>
                    <a:lstStyle/>
                    <a:p>
                      <a:r>
                        <a:rPr lang="de-AT" sz="1600" dirty="0">
                          <a:solidFill>
                            <a:schemeClr val="tx1"/>
                          </a:solidFill>
                        </a:rPr>
                        <a:t>Obstplantage</a:t>
                      </a:r>
                      <a:endParaRPr lang="de-DE" sz="1600" dirty="0">
                        <a:solidFill>
                          <a:schemeClr val="tx1"/>
                        </a:solidFill>
                      </a:endParaRPr>
                    </a:p>
                  </a:txBody>
                  <a:tcPr marL="78899" marR="78899" marT="39449" marB="39449"/>
                </a:tc>
                <a:extLst>
                  <a:ext uri="{0D108BD9-81ED-4DB2-BD59-A6C34878D82A}">
                    <a16:rowId xmlns:a16="http://schemas.microsoft.com/office/drawing/2014/main" val="3461157475"/>
                  </a:ext>
                </a:extLst>
              </a:tr>
              <a:tr h="471659">
                <a:tc>
                  <a:txBody>
                    <a:bodyPr/>
                    <a:lstStyle/>
                    <a:p>
                      <a:r>
                        <a:rPr lang="de-AT" sz="1600" dirty="0"/>
                        <a:t>Baumart &amp; Höhe</a:t>
                      </a:r>
                      <a:endParaRPr lang="de-DE" sz="1600" dirty="0"/>
                    </a:p>
                  </a:txBody>
                  <a:tcPr marL="78899" marR="78899" marT="39449" marB="39449"/>
                </a:tc>
                <a:tc>
                  <a:txBody>
                    <a:bodyPr/>
                    <a:lstStyle/>
                    <a:p>
                      <a:pPr marL="285750" indent="-285750">
                        <a:buFontTx/>
                        <a:buChar char="-"/>
                      </a:pPr>
                      <a:r>
                        <a:rPr lang="de-DE" sz="1200" dirty="0"/>
                        <a:t>Hochstammbäume</a:t>
                      </a:r>
                    </a:p>
                    <a:p>
                      <a:pPr marL="285750" indent="-285750">
                        <a:buFontTx/>
                        <a:buChar char="-"/>
                      </a:pPr>
                      <a:r>
                        <a:rPr lang="de-DE" sz="1200" dirty="0"/>
                        <a:t>oft ältere Sorten</a:t>
                      </a:r>
                    </a:p>
                  </a:txBody>
                  <a:tcPr marL="78899" marR="78899" marT="39449" marB="39449"/>
                </a:tc>
                <a:tc>
                  <a:txBody>
                    <a:bodyPr/>
                    <a:lstStyle/>
                    <a:p>
                      <a:pPr marL="285750" indent="-285750">
                        <a:buFontTx/>
                        <a:buChar char="-"/>
                      </a:pPr>
                      <a:r>
                        <a:rPr lang="de-DE" sz="1200" dirty="0"/>
                        <a:t>Nieder-/Halbstammbäume</a:t>
                      </a:r>
                    </a:p>
                    <a:p>
                      <a:pPr marL="285750" indent="-285750">
                        <a:buFontTx/>
                        <a:buChar char="-"/>
                      </a:pPr>
                      <a:r>
                        <a:rPr lang="de-DE" sz="1200" dirty="0"/>
                        <a:t>dicht &amp; kompakt</a:t>
                      </a:r>
                    </a:p>
                  </a:txBody>
                  <a:tcPr marL="78899" marR="78899" marT="39449" marB="39449"/>
                </a:tc>
                <a:extLst>
                  <a:ext uri="{0D108BD9-81ED-4DB2-BD59-A6C34878D82A}">
                    <a16:rowId xmlns:a16="http://schemas.microsoft.com/office/drawing/2014/main" val="4254827769"/>
                  </a:ext>
                </a:extLst>
              </a:tr>
              <a:tr h="471659">
                <a:tc>
                  <a:txBody>
                    <a:bodyPr/>
                    <a:lstStyle/>
                    <a:p>
                      <a:r>
                        <a:rPr lang="de-AT" sz="1600" dirty="0"/>
                        <a:t>Anordnung</a:t>
                      </a:r>
                      <a:endParaRPr lang="de-DE" sz="1600" dirty="0"/>
                    </a:p>
                  </a:txBody>
                  <a:tcPr marL="78899" marR="78899" marT="39449" marB="39449"/>
                </a:tc>
                <a:tc>
                  <a:txBody>
                    <a:bodyPr/>
                    <a:lstStyle/>
                    <a:p>
                      <a:pPr marL="285750" indent="-285750">
                        <a:buFontTx/>
                        <a:buChar char="-"/>
                      </a:pPr>
                      <a:r>
                        <a:rPr lang="de-DE" sz="1200" dirty="0"/>
                        <a:t>verstreut auf einer Wiese</a:t>
                      </a:r>
                    </a:p>
                    <a:p>
                      <a:pPr marL="285750" indent="-285750">
                        <a:buFontTx/>
                        <a:buChar char="-"/>
                      </a:pPr>
                      <a:r>
                        <a:rPr lang="de-DE" sz="1200" dirty="0"/>
                        <a:t>großer Abstand</a:t>
                      </a:r>
                    </a:p>
                  </a:txBody>
                  <a:tcPr marL="78899" marR="78899" marT="39449" marB="39449"/>
                </a:tc>
                <a:tc>
                  <a:txBody>
                    <a:bodyPr/>
                    <a:lstStyle/>
                    <a:p>
                      <a:pPr marL="285750" indent="-285750">
                        <a:buFontTx/>
                        <a:buChar char="-"/>
                      </a:pPr>
                      <a:r>
                        <a:rPr lang="de-DE" sz="1200" dirty="0"/>
                        <a:t>dicht &amp; regelmäßig</a:t>
                      </a:r>
                    </a:p>
                    <a:p>
                      <a:pPr marL="285750" indent="-285750">
                        <a:buFontTx/>
                        <a:buChar char="-"/>
                      </a:pPr>
                      <a:r>
                        <a:rPr lang="de-DE" sz="1200" dirty="0"/>
                        <a:t>häufig in Reihen</a:t>
                      </a:r>
                    </a:p>
                  </a:txBody>
                  <a:tcPr marL="78899" marR="78899" marT="39449" marB="39449"/>
                </a:tc>
                <a:extLst>
                  <a:ext uri="{0D108BD9-81ED-4DB2-BD59-A6C34878D82A}">
                    <a16:rowId xmlns:a16="http://schemas.microsoft.com/office/drawing/2014/main" val="1316147002"/>
                  </a:ext>
                </a:extLst>
              </a:tr>
              <a:tr h="471659">
                <a:tc>
                  <a:txBody>
                    <a:bodyPr/>
                    <a:lstStyle/>
                    <a:p>
                      <a:r>
                        <a:rPr lang="de-AT" sz="1600"/>
                        <a:t>Vielfalt</a:t>
                      </a:r>
                      <a:endParaRPr lang="de-DE" sz="1600"/>
                    </a:p>
                  </a:txBody>
                  <a:tcPr marL="78899" marR="78899" marT="39449" marB="39449"/>
                </a:tc>
                <a:tc>
                  <a:txBody>
                    <a:bodyPr/>
                    <a:lstStyle/>
                    <a:p>
                      <a:pPr marL="285750" indent="-285750">
                        <a:buFontTx/>
                        <a:buChar char="-"/>
                      </a:pPr>
                      <a:r>
                        <a:rPr lang="de-DE" sz="1200"/>
                        <a:t>hohe Vielfalt an Obstsorten</a:t>
                      </a:r>
                    </a:p>
                    <a:p>
                      <a:pPr marL="285750" indent="-285750">
                        <a:buFontTx/>
                        <a:buChar char="-"/>
                      </a:pPr>
                      <a:r>
                        <a:rPr lang="de-DE" sz="1200"/>
                        <a:t>oft Wildobst</a:t>
                      </a:r>
                    </a:p>
                  </a:txBody>
                  <a:tcPr marL="78899" marR="78899" marT="39449" marB="39449"/>
                </a:tc>
                <a:tc>
                  <a:txBody>
                    <a:bodyPr/>
                    <a:lstStyle/>
                    <a:p>
                      <a:pPr marL="285750" indent="-285750">
                        <a:buFontTx/>
                        <a:buChar char="-"/>
                      </a:pPr>
                      <a:r>
                        <a:rPr lang="de-DE" sz="1200"/>
                        <a:t>meist Monokulturen</a:t>
                      </a:r>
                    </a:p>
                    <a:p>
                      <a:pPr marL="285750" indent="-285750">
                        <a:buFontTx/>
                        <a:buChar char="-"/>
                      </a:pPr>
                      <a:r>
                        <a:rPr lang="de-DE" sz="1200"/>
                        <a:t>eine oder wenige Sorten</a:t>
                      </a:r>
                    </a:p>
                  </a:txBody>
                  <a:tcPr marL="78899" marR="78899" marT="39449" marB="39449"/>
                </a:tc>
                <a:extLst>
                  <a:ext uri="{0D108BD9-81ED-4DB2-BD59-A6C34878D82A}">
                    <a16:rowId xmlns:a16="http://schemas.microsoft.com/office/drawing/2014/main" val="807159363"/>
                  </a:ext>
                </a:extLst>
              </a:tr>
              <a:tr h="648724">
                <a:tc>
                  <a:txBody>
                    <a:bodyPr/>
                    <a:lstStyle/>
                    <a:p>
                      <a:r>
                        <a:rPr lang="de-AT" sz="1600"/>
                        <a:t>Bewirtschaftung</a:t>
                      </a:r>
                      <a:endParaRPr lang="de-DE" sz="1600"/>
                    </a:p>
                  </a:txBody>
                  <a:tcPr marL="78899" marR="78899" marT="39449" marB="39449"/>
                </a:tc>
                <a:tc>
                  <a:txBody>
                    <a:bodyPr/>
                    <a:lstStyle/>
                    <a:p>
                      <a:pPr marL="285750" indent="-285750">
                        <a:buFontTx/>
                        <a:buChar char="-"/>
                      </a:pPr>
                      <a:r>
                        <a:rPr lang="de-DE" sz="1200"/>
                        <a:t>extensiv</a:t>
                      </a:r>
                    </a:p>
                    <a:p>
                      <a:pPr marL="285750" indent="-285750">
                        <a:buFontTx/>
                        <a:buChar char="-"/>
                      </a:pPr>
                      <a:r>
                        <a:rPr lang="de-DE" sz="1200"/>
                        <a:t>keine Pestizide</a:t>
                      </a:r>
                    </a:p>
                  </a:txBody>
                  <a:tcPr marL="78899" marR="78899" marT="39449" marB="39449"/>
                </a:tc>
                <a:tc>
                  <a:txBody>
                    <a:bodyPr/>
                    <a:lstStyle/>
                    <a:p>
                      <a:pPr marL="285750" indent="-285750">
                        <a:buFontTx/>
                        <a:buChar char="-"/>
                      </a:pPr>
                      <a:r>
                        <a:rPr lang="de-DE" sz="1200"/>
                        <a:t>intensiv</a:t>
                      </a:r>
                    </a:p>
                    <a:p>
                      <a:pPr marL="285750" indent="-285750">
                        <a:buFontTx/>
                        <a:buChar char="-"/>
                      </a:pPr>
                      <a:r>
                        <a:rPr lang="de-DE" sz="1200"/>
                        <a:t>häufiger Einsatz von Pflanzenschutzmitteln</a:t>
                      </a:r>
                    </a:p>
                  </a:txBody>
                  <a:tcPr marL="78899" marR="78899" marT="39449" marB="39449"/>
                </a:tc>
                <a:extLst>
                  <a:ext uri="{0D108BD9-81ED-4DB2-BD59-A6C34878D82A}">
                    <a16:rowId xmlns:a16="http://schemas.microsoft.com/office/drawing/2014/main" val="2876861265"/>
                  </a:ext>
                </a:extLst>
              </a:tr>
              <a:tr h="471659">
                <a:tc>
                  <a:txBody>
                    <a:bodyPr/>
                    <a:lstStyle/>
                    <a:p>
                      <a:r>
                        <a:rPr lang="de-AT" sz="1600"/>
                        <a:t>Ökologie</a:t>
                      </a:r>
                      <a:endParaRPr lang="de-DE" sz="1600"/>
                    </a:p>
                  </a:txBody>
                  <a:tcPr marL="78899" marR="78899" marT="39449" marB="39449"/>
                </a:tc>
                <a:tc>
                  <a:txBody>
                    <a:bodyPr/>
                    <a:lstStyle/>
                    <a:p>
                      <a:pPr marL="285750" indent="-285750">
                        <a:buFontTx/>
                        <a:buChar char="-"/>
                      </a:pPr>
                      <a:r>
                        <a:rPr lang="de-DE" sz="1200"/>
                        <a:t>hohe Artenvielfalt</a:t>
                      </a:r>
                    </a:p>
                    <a:p>
                      <a:pPr marL="285750" indent="-285750">
                        <a:buFontTx/>
                        <a:buChar char="-"/>
                      </a:pPr>
                      <a:r>
                        <a:rPr lang="de-DE" sz="1200"/>
                        <a:t>Lebensraum für viele Tiere</a:t>
                      </a:r>
                    </a:p>
                  </a:txBody>
                  <a:tcPr marL="78899" marR="78899" marT="39449" marB="39449"/>
                </a:tc>
                <a:tc>
                  <a:txBody>
                    <a:bodyPr/>
                    <a:lstStyle/>
                    <a:p>
                      <a:pPr marL="285750" indent="-285750">
                        <a:buFontTx/>
                        <a:buChar char="-"/>
                      </a:pPr>
                      <a:r>
                        <a:rPr lang="de-DE" sz="1200"/>
                        <a:t>geringere Artenvielfalt</a:t>
                      </a:r>
                    </a:p>
                  </a:txBody>
                  <a:tcPr marL="78899" marR="78899" marT="39449" marB="39449"/>
                </a:tc>
                <a:extLst>
                  <a:ext uri="{0D108BD9-81ED-4DB2-BD59-A6C34878D82A}">
                    <a16:rowId xmlns:a16="http://schemas.microsoft.com/office/drawing/2014/main" val="147946166"/>
                  </a:ext>
                </a:extLst>
              </a:tr>
              <a:tr h="471659">
                <a:tc>
                  <a:txBody>
                    <a:bodyPr/>
                    <a:lstStyle/>
                    <a:p>
                      <a:r>
                        <a:rPr lang="de-AT" sz="1600"/>
                        <a:t>Ertrag</a:t>
                      </a:r>
                      <a:endParaRPr lang="de-DE" sz="1600"/>
                    </a:p>
                  </a:txBody>
                  <a:tcPr marL="78899" marR="78899" marT="39449" marB="39449"/>
                </a:tc>
                <a:tc>
                  <a:txBody>
                    <a:bodyPr/>
                    <a:lstStyle/>
                    <a:p>
                      <a:pPr marL="285750" indent="-285750">
                        <a:buFontTx/>
                        <a:buChar char="-"/>
                      </a:pPr>
                      <a:r>
                        <a:rPr lang="de-DE" sz="1200"/>
                        <a:t>späterer Ertrag</a:t>
                      </a:r>
                    </a:p>
                    <a:p>
                      <a:pPr marL="285750" indent="-285750">
                        <a:buFontTx/>
                        <a:buChar char="-"/>
                      </a:pPr>
                      <a:r>
                        <a:rPr lang="de-DE" sz="1200"/>
                        <a:t>langfristig ertragreich</a:t>
                      </a:r>
                    </a:p>
                  </a:txBody>
                  <a:tcPr marL="78899" marR="78899" marT="39449" marB="39449"/>
                </a:tc>
                <a:tc>
                  <a:txBody>
                    <a:bodyPr/>
                    <a:lstStyle/>
                    <a:p>
                      <a:pPr marL="285750" indent="-285750">
                        <a:buFontTx/>
                        <a:buChar char="-"/>
                      </a:pPr>
                      <a:r>
                        <a:rPr lang="de-DE" sz="1200" dirty="0"/>
                        <a:t>schneller Erträge</a:t>
                      </a:r>
                    </a:p>
                    <a:p>
                      <a:pPr marL="285750" indent="-285750">
                        <a:buFontTx/>
                        <a:buChar char="-"/>
                      </a:pPr>
                      <a:r>
                        <a:rPr lang="de-DE" sz="1200" dirty="0"/>
                        <a:t>kurzfristig ertragreich</a:t>
                      </a:r>
                    </a:p>
                  </a:txBody>
                  <a:tcPr marL="78899" marR="78899" marT="39449" marB="39449"/>
                </a:tc>
                <a:extLst>
                  <a:ext uri="{0D108BD9-81ED-4DB2-BD59-A6C34878D82A}">
                    <a16:rowId xmlns:a16="http://schemas.microsoft.com/office/drawing/2014/main" val="1565502662"/>
                  </a:ext>
                </a:extLst>
              </a:tr>
            </a:tbl>
          </a:graphicData>
        </a:graphic>
      </p:graphicFrame>
    </p:spTree>
    <p:extLst>
      <p:ext uri="{BB962C8B-B14F-4D97-AF65-F5344CB8AC3E}">
        <p14:creationId xmlns:p14="http://schemas.microsoft.com/office/powerpoint/2010/main" val="88631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D34E-3D2A-D9FB-1D61-AFF17BB418BA}"/>
            </a:ext>
          </a:extLst>
        </p:cNvPr>
        <p:cNvGrpSpPr/>
        <p:nvPr/>
      </p:nvGrpSpPr>
      <p:grpSpPr>
        <a:xfrm>
          <a:off x="0" y="0"/>
          <a:ext cx="0" cy="0"/>
          <a:chOff x="0" y="0"/>
          <a:chExt cx="0" cy="0"/>
        </a:xfrm>
      </p:grpSpPr>
      <p:pic>
        <p:nvPicPr>
          <p:cNvPr id="15" name="Inhaltsplatzhalter 14" descr="Hier ist eine Monokultur Obstplantage zu sehen, die mit einem Traktor gedüngt wird.">
            <a:extLst>
              <a:ext uri="{FF2B5EF4-FFF2-40B4-BE49-F238E27FC236}">
                <a16:creationId xmlns:a16="http://schemas.microsoft.com/office/drawing/2014/main" id="{AECC4993-A3F4-68BE-15C9-41D0EE2C0AB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6232" r="2" b="2"/>
          <a:stretch>
            <a:fillRect/>
          </a:stretch>
        </p:blipFill>
        <p:spPr>
          <a:xfrm>
            <a:off x="4647599" y="1488831"/>
            <a:ext cx="4129307" cy="2940424"/>
          </a:xfrm>
          <a:prstGeom prst="rect">
            <a:avLst/>
          </a:prstGeom>
          <a:noFill/>
        </p:spPr>
      </p:pic>
      <p:sp>
        <p:nvSpPr>
          <p:cNvPr id="2" name="Titel 1">
            <a:extLst>
              <a:ext uri="{FF2B5EF4-FFF2-40B4-BE49-F238E27FC236}">
                <a16:creationId xmlns:a16="http://schemas.microsoft.com/office/drawing/2014/main" id="{4AA4DFF1-7F4A-49A7-6FF9-60E5E8709A1E}"/>
              </a:ext>
            </a:extLst>
          </p:cNvPr>
          <p:cNvSpPr>
            <a:spLocks noGrp="1"/>
          </p:cNvSpPr>
          <p:nvPr>
            <p:ph type="title"/>
          </p:nvPr>
        </p:nvSpPr>
        <p:spPr/>
        <p:txBody>
          <a:bodyPr anchor="b">
            <a:normAutofit/>
          </a:bodyPr>
          <a:lstStyle/>
          <a:p>
            <a:r>
              <a:rPr lang="de-DE" dirty="0"/>
              <a:t>Streuobstwiese vs. Plantage</a:t>
            </a:r>
          </a:p>
        </p:txBody>
      </p:sp>
      <p:sp>
        <p:nvSpPr>
          <p:cNvPr id="7" name="Datumsplatzhalter 6">
            <a:extLst>
              <a:ext uri="{FF2B5EF4-FFF2-40B4-BE49-F238E27FC236}">
                <a16:creationId xmlns:a16="http://schemas.microsoft.com/office/drawing/2014/main" id="{5B802EA8-8748-4F48-9CFC-29A4E5B7639F}"/>
              </a:ext>
            </a:extLst>
          </p:cNvPr>
          <p:cNvSpPr>
            <a:spLocks noGrp="1"/>
          </p:cNvSpPr>
          <p:nvPr>
            <p:ph type="dt" sz="half" idx="10"/>
          </p:nvPr>
        </p:nvSpPr>
        <p:spPr/>
        <p:txBody>
          <a:bodyPr anchor="b">
            <a:normAutofit/>
          </a:bodyPr>
          <a:lstStyle/>
          <a:p>
            <a:pPr>
              <a:lnSpc>
                <a:spcPct val="90000"/>
              </a:lnSpc>
              <a:spcAft>
                <a:spcPts val="600"/>
              </a:spcAft>
            </a:pPr>
            <a:fld id="{39340F8E-D573-41F4-9C71-6795289E7B34}" type="datetime1">
              <a:rPr lang="de-DE" sz="900" smtClean="0"/>
              <a:t>12.02.2026</a:t>
            </a:fld>
            <a:endParaRPr lang="de-DE" sz="900"/>
          </a:p>
        </p:txBody>
      </p:sp>
      <p:sp>
        <p:nvSpPr>
          <p:cNvPr id="17" name="Footer Placeholder 4">
            <a:extLst>
              <a:ext uri="{FF2B5EF4-FFF2-40B4-BE49-F238E27FC236}">
                <a16:creationId xmlns:a16="http://schemas.microsoft.com/office/drawing/2014/main" id="{0A90553A-CFC8-EE6E-937E-209B9895D1DD}"/>
              </a:ext>
            </a:extLst>
          </p:cNvPr>
          <p:cNvSpPr>
            <a:spLocks noGrp="1"/>
          </p:cNvSpPr>
          <p:nvPr>
            <p:ph type="ftr" sz="quarter" idx="11"/>
          </p:nvPr>
        </p:nvSpPr>
        <p:spPr/>
        <p:txBody>
          <a:bodyPr anchor="b">
            <a:normAutofit/>
          </a:bodyPr>
          <a:lstStyle/>
          <a:p>
            <a:pPr>
              <a:lnSpc>
                <a:spcPct val="90000"/>
              </a:lnSpc>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11215581-92B7-34C4-171F-C961B5E42EFB}"/>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5</a:t>
            </a:fld>
            <a:endParaRPr lang="de-DE"/>
          </a:p>
        </p:txBody>
      </p:sp>
      <p:sp>
        <p:nvSpPr>
          <p:cNvPr id="10" name="Textplatzhalter 9">
            <a:extLst>
              <a:ext uri="{FF2B5EF4-FFF2-40B4-BE49-F238E27FC236}">
                <a16:creationId xmlns:a16="http://schemas.microsoft.com/office/drawing/2014/main" id="{B62955A0-913A-78CE-3200-A628B8D679CB}"/>
              </a:ext>
            </a:extLst>
          </p:cNvPr>
          <p:cNvSpPr>
            <a:spLocks noGrp="1"/>
          </p:cNvSpPr>
          <p:nvPr>
            <p:ph type="body" sz="quarter" idx="14"/>
          </p:nvPr>
        </p:nvSpPr>
        <p:spPr>
          <a:xfrm>
            <a:off x="4692652" y="4030253"/>
            <a:ext cx="4039200" cy="216000"/>
          </a:xfrm>
        </p:spPr>
        <p:txBody>
          <a:bodyPr/>
          <a:lstStyle/>
          <a:p>
            <a:pPr algn="r"/>
            <a:r>
              <a:rPr lang="de-AT" sz="1000" i="1" dirty="0">
                <a:solidFill>
                  <a:schemeClr val="bg1"/>
                </a:solidFill>
              </a:rPr>
              <a:t>Foto: Plantage (©</a:t>
            </a:r>
            <a:r>
              <a:rPr lang="de-AT" sz="1000" i="1" dirty="0" err="1">
                <a:solidFill>
                  <a:schemeClr val="bg1"/>
                </a:solidFill>
              </a:rPr>
              <a:t>Freepik</a:t>
            </a:r>
            <a:r>
              <a:rPr lang="de-AT" sz="1000" i="1" dirty="0">
                <a:solidFill>
                  <a:schemeClr val="bg1"/>
                </a:solidFill>
              </a:rPr>
              <a:t>)</a:t>
            </a:r>
            <a:endParaRPr lang="de-DE" sz="1000" i="1" dirty="0">
              <a:solidFill>
                <a:schemeClr val="bg1"/>
              </a:solidFill>
            </a:endParaRPr>
          </a:p>
        </p:txBody>
      </p:sp>
      <p:sp>
        <p:nvSpPr>
          <p:cNvPr id="11" name="Text Placeholder 2">
            <a:extLst>
              <a:ext uri="{FF2B5EF4-FFF2-40B4-BE49-F238E27FC236}">
                <a16:creationId xmlns:a16="http://schemas.microsoft.com/office/drawing/2014/main" id="{D43F559E-68FE-3709-ADD1-5AEA465676BC}"/>
              </a:ext>
            </a:extLst>
          </p:cNvPr>
          <p:cNvSpPr txBox="1">
            <a:spLocks/>
          </p:cNvSpPr>
          <p:nvPr/>
        </p:nvSpPr>
        <p:spPr>
          <a:xfrm>
            <a:off x="1490322" y="1145906"/>
            <a:ext cx="1965809" cy="262068"/>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pPr algn="ctr"/>
            <a:r>
              <a:rPr lang="de-AT" dirty="0"/>
              <a:t>Streuobstwiese</a:t>
            </a:r>
            <a:endParaRPr lang="de-DE" dirty="0"/>
          </a:p>
        </p:txBody>
      </p:sp>
      <p:sp>
        <p:nvSpPr>
          <p:cNvPr id="13" name="Text Placeholder 2">
            <a:extLst>
              <a:ext uri="{FF2B5EF4-FFF2-40B4-BE49-F238E27FC236}">
                <a16:creationId xmlns:a16="http://schemas.microsoft.com/office/drawing/2014/main" id="{E1DF7870-4948-474C-D513-D84295B8E412}"/>
              </a:ext>
            </a:extLst>
          </p:cNvPr>
          <p:cNvSpPr txBox="1">
            <a:spLocks/>
          </p:cNvSpPr>
          <p:nvPr/>
        </p:nvSpPr>
        <p:spPr>
          <a:xfrm>
            <a:off x="6068314" y="1145906"/>
            <a:ext cx="1287877" cy="262068"/>
          </a:xfrm>
          <a:prstGeom prst="rect">
            <a:avLst/>
          </a:prstGeom>
        </p:spPr>
        <p:txBody>
          <a:bodyPr vert="horz" lIns="0" tIns="0" rIns="0" bIns="0" rtlCol="0">
            <a:norm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mn-lt"/>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mn-lt"/>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mn-lt"/>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pPr algn="ctr"/>
            <a:r>
              <a:rPr lang="de-AT" dirty="0"/>
              <a:t>Obstplantage</a:t>
            </a:r>
            <a:endParaRPr lang="de-DE" dirty="0"/>
          </a:p>
        </p:txBody>
      </p:sp>
      <p:pic>
        <p:nvPicPr>
          <p:cNvPr id="16" name="Grafik 15" descr="Ein Bild, das draußen, Gras, Baum, Himmel enthält.&#10;&#10;KI-generierte Inhalte können fehlerhaft sein.">
            <a:extLst>
              <a:ext uri="{FF2B5EF4-FFF2-40B4-BE49-F238E27FC236}">
                <a16:creationId xmlns:a16="http://schemas.microsoft.com/office/drawing/2014/main" id="{29253819-97F0-9201-599E-39DC668A8848}"/>
              </a:ext>
            </a:extLst>
          </p:cNvPr>
          <p:cNvPicPr>
            <a:picLocks noChangeAspect="1"/>
          </p:cNvPicPr>
          <p:nvPr/>
        </p:nvPicPr>
        <p:blipFill>
          <a:blip r:embed="rId4" cstate="print">
            <a:extLst>
              <a:ext uri="{28A0092B-C50C-407E-A947-70E740481C1C}">
                <a14:useLocalDpi xmlns:a14="http://schemas.microsoft.com/office/drawing/2010/main" val="0"/>
              </a:ext>
            </a:extLst>
          </a:blip>
          <a:srcRect l="14372"/>
          <a:stretch>
            <a:fillRect/>
          </a:stretch>
        </p:blipFill>
        <p:spPr>
          <a:xfrm>
            <a:off x="457198" y="1488831"/>
            <a:ext cx="4032057" cy="2940424"/>
          </a:xfrm>
          <a:prstGeom prst="rect">
            <a:avLst/>
          </a:prstGeom>
        </p:spPr>
      </p:pic>
    </p:spTree>
    <p:extLst>
      <p:ext uri="{BB962C8B-B14F-4D97-AF65-F5344CB8AC3E}">
        <p14:creationId xmlns:p14="http://schemas.microsoft.com/office/powerpoint/2010/main" val="33613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C4BE-0377-49FE-0ACA-55E2198483B1}"/>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B8ECA583-0B60-2873-BA73-E957EA608211}"/>
              </a:ext>
            </a:extLst>
          </p:cNvPr>
          <p:cNvSpPr>
            <a:spLocks noGrp="1"/>
          </p:cNvSpPr>
          <p:nvPr>
            <p:ph type="body" sz="half" idx="2"/>
          </p:nvPr>
        </p:nvSpPr>
        <p:spPr>
          <a:xfrm>
            <a:off x="755576" y="2446895"/>
            <a:ext cx="3610744" cy="2169610"/>
          </a:xfrm>
        </p:spPr>
        <p:txBody>
          <a:bodyPr/>
          <a:lstStyle/>
          <a:p>
            <a:pPr marL="285750" marR="0" lvl="0" indent="-285750" algn="l" defTabSz="914400" rtl="0" eaLnBrk="1" fontAlgn="auto" latinLnBrk="0" hangingPunct="1">
              <a:lnSpc>
                <a:spcPct val="100000"/>
              </a:lnSpc>
              <a:spcBef>
                <a:spcPts val="700"/>
              </a:spcBef>
              <a:spcAft>
                <a:spcPts val="0"/>
              </a:spcAft>
              <a:buClr>
                <a:srgbClr val="0068B4"/>
              </a:buClr>
              <a:buSzPct val="85000"/>
              <a:buFont typeface="Wingdings" panose="05000000000000000000" pitchFamily="2" charset="2"/>
              <a:buChar char="v"/>
              <a:tabLst/>
              <a:defRPr/>
            </a:pPr>
            <a:r>
              <a:rPr lang="de-DE" sz="1600" dirty="0">
                <a:solidFill>
                  <a:srgbClr val="292934"/>
                </a:solidFill>
              </a:rPr>
              <a:t>durch den Menschen geformt und genutzt, z.B. Streuobstwiese</a:t>
            </a:r>
          </a:p>
          <a:p>
            <a:pPr marL="285750" indent="-285750">
              <a:buClr>
                <a:srgbClr val="0068B4"/>
              </a:buClr>
              <a:buFont typeface="Wingdings" panose="05000000000000000000" pitchFamily="2" charset="2"/>
              <a:buChar char="v"/>
              <a:defRPr/>
            </a:pPr>
            <a:r>
              <a:rPr lang="de-DE" sz="1600" dirty="0">
                <a:solidFill>
                  <a:srgbClr val="292934"/>
                </a:solidFill>
              </a:rPr>
              <a:t>Streuobstwiesen: Ausbreitung seit dem 16. Jahrhundert in Deutschland</a:t>
            </a:r>
          </a:p>
          <a:p>
            <a:pPr marL="285750" indent="-285750">
              <a:buClr>
                <a:srgbClr val="0068B4"/>
              </a:buClr>
              <a:buFont typeface="Wingdings" panose="05000000000000000000" pitchFamily="2" charset="2"/>
              <a:buChar char="v"/>
              <a:defRPr/>
            </a:pPr>
            <a:r>
              <a:rPr lang="de-DE" sz="1600" dirty="0">
                <a:solidFill>
                  <a:srgbClr val="292934"/>
                </a:solidFill>
              </a:rPr>
              <a:t> Ernährungssicherung</a:t>
            </a:r>
          </a:p>
        </p:txBody>
      </p:sp>
      <p:sp>
        <p:nvSpPr>
          <p:cNvPr id="7" name="Datumsplatzhalter 6">
            <a:extLst>
              <a:ext uri="{FF2B5EF4-FFF2-40B4-BE49-F238E27FC236}">
                <a16:creationId xmlns:a16="http://schemas.microsoft.com/office/drawing/2014/main" id="{F932D3E3-D604-1BF3-9104-02E6CEAA2A8D}"/>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935052B-81B3-46C8-9F02-1334CEEB741F}" type="datetime1">
              <a:rPr lang="de-DE" smtClean="0"/>
              <a:t>12.02.2026</a:t>
            </a:fld>
            <a:endParaRPr lang="de-DE" dirty="0"/>
          </a:p>
        </p:txBody>
      </p:sp>
      <p:sp>
        <p:nvSpPr>
          <p:cNvPr id="17" name="Footer Placeholder 4">
            <a:extLst>
              <a:ext uri="{FF2B5EF4-FFF2-40B4-BE49-F238E27FC236}">
                <a16:creationId xmlns:a16="http://schemas.microsoft.com/office/drawing/2014/main" id="{4ECF7756-67F4-426A-6E67-C0896D6FD0F0}"/>
              </a:ext>
            </a:extLst>
          </p:cNvPr>
          <p:cNvSpPr>
            <a:spLocks noGrp="1"/>
          </p:cNvSpPr>
          <p:nvPr>
            <p:ph type="ftr" sz="quarter" idx="11"/>
          </p:nvPr>
        </p:nvSpPr>
        <p:spPr>
          <a:xfrm>
            <a:off x="1407009" y="4906800"/>
            <a:ext cx="4399200" cy="180000"/>
          </a:xfrm>
        </p:spPr>
        <p:txBody>
          <a:bodyPr/>
          <a:lstStyle/>
          <a:p>
            <a:pPr>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061D7559-96A8-C8F4-3BA0-2BE4F150D621}"/>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6</a:t>
            </a:fld>
            <a:endParaRPr lang="de-DE"/>
          </a:p>
        </p:txBody>
      </p:sp>
      <p:sp>
        <p:nvSpPr>
          <p:cNvPr id="2" name="Titel 1">
            <a:extLst>
              <a:ext uri="{FF2B5EF4-FFF2-40B4-BE49-F238E27FC236}">
                <a16:creationId xmlns:a16="http://schemas.microsoft.com/office/drawing/2014/main" id="{67072FDA-266D-003F-61A9-A78D56BB5213}"/>
              </a:ext>
            </a:extLst>
          </p:cNvPr>
          <p:cNvSpPr>
            <a:spLocks noGrp="1"/>
          </p:cNvSpPr>
          <p:nvPr>
            <p:ph type="title"/>
          </p:nvPr>
        </p:nvSpPr>
        <p:spPr>
          <a:xfrm>
            <a:off x="457200" y="122400"/>
            <a:ext cx="8229600" cy="774000"/>
          </a:xfrm>
        </p:spPr>
        <p:txBody>
          <a:bodyPr anchor="b">
            <a:normAutofit/>
          </a:bodyPr>
          <a:lstStyle/>
          <a:p>
            <a:r>
              <a:rPr lang="de-AT" dirty="0"/>
              <a:t>Kulturlandschaft Streuobstwiese</a:t>
            </a:r>
            <a:endParaRPr lang="de-DE" dirty="0"/>
          </a:p>
        </p:txBody>
      </p:sp>
      <p:cxnSp>
        <p:nvCxnSpPr>
          <p:cNvPr id="4" name="Gerade Verbindung mit Pfeil 3" descr="Pfeil, der den Gegensatz zwischen Kulturlandschaft und Naturlandschaft verdeutlichen soll.">
            <a:extLst>
              <a:ext uri="{FF2B5EF4-FFF2-40B4-BE49-F238E27FC236}">
                <a16:creationId xmlns:a16="http://schemas.microsoft.com/office/drawing/2014/main" id="{65C1E818-F94C-4BB4-2E0E-06FAD6CC8E6B}"/>
              </a:ext>
            </a:extLst>
          </p:cNvPr>
          <p:cNvCxnSpPr/>
          <p:nvPr/>
        </p:nvCxnSpPr>
        <p:spPr>
          <a:xfrm>
            <a:off x="4176000" y="1732244"/>
            <a:ext cx="792000"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5" name="Text Placeholder 2">
            <a:extLst>
              <a:ext uri="{FF2B5EF4-FFF2-40B4-BE49-F238E27FC236}">
                <a16:creationId xmlns:a16="http://schemas.microsoft.com/office/drawing/2014/main" id="{DCCDDBCF-1962-F073-5AC8-7D9326909D08}"/>
              </a:ext>
            </a:extLst>
          </p:cNvPr>
          <p:cNvSpPr txBox="1">
            <a:spLocks/>
          </p:cNvSpPr>
          <p:nvPr/>
        </p:nvSpPr>
        <p:spPr>
          <a:xfrm>
            <a:off x="5214628" y="2429988"/>
            <a:ext cx="3610744" cy="2169610"/>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marL="285750" indent="-285750">
              <a:buClr>
                <a:srgbClr val="0068B4"/>
              </a:buClr>
              <a:buFont typeface="Wingdings" panose="05000000000000000000" pitchFamily="2" charset="2"/>
              <a:buChar char="v"/>
              <a:defRPr/>
            </a:pPr>
            <a:r>
              <a:rPr lang="de-DE" sz="1600" dirty="0">
                <a:solidFill>
                  <a:srgbClr val="292934"/>
                </a:solidFill>
                <a:sym typeface="Wingdings" panose="05000000000000000000" pitchFamily="2" charset="2"/>
              </a:rPr>
              <a:t>ohne menschlichen Einfluss entstanden </a:t>
            </a:r>
          </a:p>
          <a:p>
            <a:pPr marL="285750" indent="-285750">
              <a:buClr>
                <a:srgbClr val="0068B4"/>
              </a:buClr>
              <a:buFont typeface="Wingdings" panose="05000000000000000000" pitchFamily="2" charset="2"/>
              <a:buChar char="v"/>
              <a:defRPr/>
            </a:pPr>
            <a:r>
              <a:rPr lang="de-DE" sz="1600" dirty="0">
                <a:solidFill>
                  <a:srgbClr val="292934"/>
                </a:solidFill>
                <a:sym typeface="Wingdings" panose="05000000000000000000" pitchFamily="2" charset="2"/>
              </a:rPr>
              <a:t>z.B. Urwald</a:t>
            </a:r>
          </a:p>
        </p:txBody>
      </p:sp>
      <p:sp>
        <p:nvSpPr>
          <p:cNvPr id="6" name="Rechteck: abgerundete Ecken 5">
            <a:extLst>
              <a:ext uri="{FF2B5EF4-FFF2-40B4-BE49-F238E27FC236}">
                <a16:creationId xmlns:a16="http://schemas.microsoft.com/office/drawing/2014/main" id="{F56DF568-3AF1-AB32-BAB6-8B7326E663F9}"/>
              </a:ext>
            </a:extLst>
          </p:cNvPr>
          <p:cNvSpPr/>
          <p:nvPr/>
        </p:nvSpPr>
        <p:spPr>
          <a:xfrm>
            <a:off x="755576" y="1203598"/>
            <a:ext cx="2880320" cy="936099"/>
          </a:xfrm>
          <a:prstGeom prst="roundRect">
            <a:avLst/>
          </a:prstGeom>
          <a:solidFill>
            <a:srgbClr val="598F1F"/>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de-AT" dirty="0"/>
              <a:t>Kulturlandschaft</a:t>
            </a:r>
            <a:endParaRPr lang="de-DE" dirty="0"/>
          </a:p>
        </p:txBody>
      </p:sp>
      <p:sp>
        <p:nvSpPr>
          <p:cNvPr id="9" name="Rechteck: abgerundete Ecken 8">
            <a:extLst>
              <a:ext uri="{FF2B5EF4-FFF2-40B4-BE49-F238E27FC236}">
                <a16:creationId xmlns:a16="http://schemas.microsoft.com/office/drawing/2014/main" id="{BDB2F8C6-C0F8-E532-037B-9DEE46A07945}"/>
              </a:ext>
            </a:extLst>
          </p:cNvPr>
          <p:cNvSpPr/>
          <p:nvPr/>
        </p:nvSpPr>
        <p:spPr>
          <a:xfrm>
            <a:off x="5508104" y="1203597"/>
            <a:ext cx="2880320" cy="936099"/>
          </a:xfrm>
          <a:prstGeom prst="roundRect">
            <a:avLst/>
          </a:prstGeom>
          <a:solidFill>
            <a:srgbClr val="598F1F"/>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de-AT" dirty="0"/>
              <a:t>Naturlandschaft</a:t>
            </a:r>
            <a:endParaRPr lang="de-DE" dirty="0"/>
          </a:p>
        </p:txBody>
      </p:sp>
    </p:spTree>
    <p:extLst>
      <p:ext uri="{BB962C8B-B14F-4D97-AF65-F5344CB8AC3E}">
        <p14:creationId xmlns:p14="http://schemas.microsoft.com/office/powerpoint/2010/main" val="196763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6C75-7A91-C287-C190-A64ED9E63F73}"/>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C81F1C68-3D70-52A7-D00C-A1138D2D6A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96"/>
            <a:ext cx="9144000" cy="4798771"/>
          </a:xfrm>
          <a:prstGeom prst="rect">
            <a:avLst/>
          </a:prstGeom>
        </p:spPr>
      </p:pic>
      <p:sp>
        <p:nvSpPr>
          <p:cNvPr id="7" name="Datumsplatzhalter 6">
            <a:extLst>
              <a:ext uri="{FF2B5EF4-FFF2-40B4-BE49-F238E27FC236}">
                <a16:creationId xmlns:a16="http://schemas.microsoft.com/office/drawing/2014/main" id="{069FEC1A-8E31-30A6-F156-783B5DDBE3EC}"/>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CC4C21E6-25C0-467A-944B-7E4933A28FB8}" type="datetime1">
              <a:rPr lang="de-DE" smtClean="0"/>
              <a:t>12.02.2026</a:t>
            </a:fld>
            <a:endParaRPr lang="de-DE" dirty="0"/>
          </a:p>
        </p:txBody>
      </p:sp>
      <p:sp>
        <p:nvSpPr>
          <p:cNvPr id="17" name="Footer Placeholder 4">
            <a:extLst>
              <a:ext uri="{FF2B5EF4-FFF2-40B4-BE49-F238E27FC236}">
                <a16:creationId xmlns:a16="http://schemas.microsoft.com/office/drawing/2014/main" id="{D78D5127-10FA-C0FA-D046-4CF529C1486D}"/>
              </a:ext>
            </a:extLst>
          </p:cNvPr>
          <p:cNvSpPr>
            <a:spLocks noGrp="1"/>
          </p:cNvSpPr>
          <p:nvPr>
            <p:ph type="ftr" sz="quarter" idx="11"/>
          </p:nvPr>
        </p:nvSpPr>
        <p:spPr>
          <a:xfrm>
            <a:off x="1407009" y="4906800"/>
            <a:ext cx="4399200" cy="180000"/>
          </a:xfrm>
        </p:spPr>
        <p:txBody>
          <a:bodyPr/>
          <a:lstStyle/>
          <a:p>
            <a:pPr>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EC227631-8F09-2734-73FA-4D38D8146BA6}"/>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7</a:t>
            </a:fld>
            <a:endParaRPr lang="de-DE"/>
          </a:p>
        </p:txBody>
      </p:sp>
      <p:sp>
        <p:nvSpPr>
          <p:cNvPr id="2" name="Titel 1">
            <a:extLst>
              <a:ext uri="{FF2B5EF4-FFF2-40B4-BE49-F238E27FC236}">
                <a16:creationId xmlns:a16="http://schemas.microsoft.com/office/drawing/2014/main" id="{AD2983B0-6158-211A-E825-803AED0EAE39}"/>
              </a:ext>
            </a:extLst>
          </p:cNvPr>
          <p:cNvSpPr>
            <a:spLocks noGrp="1"/>
          </p:cNvSpPr>
          <p:nvPr>
            <p:ph type="title"/>
          </p:nvPr>
        </p:nvSpPr>
        <p:spPr>
          <a:xfrm>
            <a:off x="3538116" y="308140"/>
            <a:ext cx="4971193" cy="774000"/>
          </a:xfrm>
        </p:spPr>
        <p:txBody>
          <a:bodyPr anchor="b">
            <a:normAutofit/>
          </a:bodyPr>
          <a:lstStyle/>
          <a:p>
            <a:r>
              <a:rPr lang="de-AT" dirty="0"/>
              <a:t>Biotop Streuobstwiese</a:t>
            </a:r>
            <a:endParaRPr lang="de-DE" dirty="0"/>
          </a:p>
        </p:txBody>
      </p:sp>
      <p:sp>
        <p:nvSpPr>
          <p:cNvPr id="22" name="Textplatzhalter 5">
            <a:extLst>
              <a:ext uri="{FF2B5EF4-FFF2-40B4-BE49-F238E27FC236}">
                <a16:creationId xmlns:a16="http://schemas.microsoft.com/office/drawing/2014/main" id="{F064B5DF-86E6-EA4A-5875-579205FF30BD}"/>
              </a:ext>
            </a:extLst>
          </p:cNvPr>
          <p:cNvSpPr txBox="1">
            <a:spLocks/>
          </p:cNvSpPr>
          <p:nvPr/>
        </p:nvSpPr>
        <p:spPr>
          <a:xfrm>
            <a:off x="3663951" y="1357384"/>
            <a:ext cx="4971193" cy="1430390"/>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r>
              <a:rPr lang="de-DE" sz="1600" b="1" dirty="0"/>
              <a:t>Mischung aus Obstbäumen + Wiese</a:t>
            </a:r>
          </a:p>
          <a:p>
            <a:pPr marL="285750" indent="-285750">
              <a:buFont typeface="Wingdings" panose="05000000000000000000" pitchFamily="2" charset="2"/>
              <a:buChar char="v"/>
            </a:pPr>
            <a:r>
              <a:rPr lang="de-DE" sz="1600" dirty="0"/>
              <a:t>Obstbäume: Spenden Schatten, Blüten, Früchte, Totholz und Höhlen.</a:t>
            </a:r>
          </a:p>
          <a:p>
            <a:pPr marL="285750" indent="-285750">
              <a:buFont typeface="Wingdings" panose="05000000000000000000" pitchFamily="2" charset="2"/>
              <a:buChar char="v"/>
            </a:pPr>
            <a:r>
              <a:rPr lang="de-DE" sz="1600" dirty="0"/>
              <a:t>Wiese: Bietet Kräuter, Gräser und Blüten für Insekten</a:t>
            </a:r>
            <a:r>
              <a:rPr lang="de-DE" dirty="0"/>
              <a:t>.</a:t>
            </a:r>
          </a:p>
          <a:p>
            <a:pPr marL="285750" indent="-285750">
              <a:buFont typeface="Wingdings" panose="05000000000000000000" pitchFamily="2" charset="2"/>
              <a:buChar char="v"/>
            </a:pPr>
            <a:endParaRPr lang="de-DE" dirty="0"/>
          </a:p>
          <a:p>
            <a:endParaRPr lang="de-DE" dirty="0"/>
          </a:p>
          <a:p>
            <a:endParaRPr lang="de-DE" dirty="0"/>
          </a:p>
        </p:txBody>
      </p:sp>
    </p:spTree>
    <p:extLst>
      <p:ext uri="{BB962C8B-B14F-4D97-AF65-F5344CB8AC3E}">
        <p14:creationId xmlns:p14="http://schemas.microsoft.com/office/powerpoint/2010/main" val="129166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16A3A-6FAF-078F-D539-9681C90056FF}"/>
            </a:ext>
          </a:extLst>
        </p:cNvPr>
        <p:cNvGrpSpPr/>
        <p:nvPr/>
      </p:nvGrpSpPr>
      <p:grpSpPr>
        <a:xfrm>
          <a:off x="0" y="0"/>
          <a:ext cx="0" cy="0"/>
          <a:chOff x="0" y="0"/>
          <a:chExt cx="0" cy="0"/>
        </a:xfrm>
      </p:grpSpPr>
      <p:pic>
        <p:nvPicPr>
          <p:cNvPr id="20" name="Grafik 19" descr="Ein Bild, das Vogel, draußen, Singvogel, Wildleben enthält.&#10;&#10;KI-generierte Inhalte können fehlerhaft sein.">
            <a:extLst>
              <a:ext uri="{FF2B5EF4-FFF2-40B4-BE49-F238E27FC236}">
                <a16:creationId xmlns:a16="http://schemas.microsoft.com/office/drawing/2014/main" id="{B152B5B2-E3C0-3825-F9E8-9691CDA47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695" t="14026" r="17518" b="14242"/>
          <a:stretch>
            <a:fillRect/>
          </a:stretch>
        </p:blipFill>
        <p:spPr>
          <a:xfrm>
            <a:off x="7054103" y="1383822"/>
            <a:ext cx="1836000" cy="1836000"/>
          </a:xfrm>
          <a:prstGeom prst="ellipse">
            <a:avLst/>
          </a:prstGeom>
        </p:spPr>
      </p:pic>
      <p:sp>
        <p:nvSpPr>
          <p:cNvPr id="7" name="Datumsplatzhalter 6">
            <a:extLst>
              <a:ext uri="{FF2B5EF4-FFF2-40B4-BE49-F238E27FC236}">
                <a16:creationId xmlns:a16="http://schemas.microsoft.com/office/drawing/2014/main" id="{5974960C-51A8-008F-873D-68C6EF36DDF1}"/>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6158536B-163A-4D6E-BE5E-843D209E57A9}" type="datetime1">
              <a:rPr lang="de-DE" smtClean="0"/>
              <a:t>12.02.2026</a:t>
            </a:fld>
            <a:endParaRPr lang="de-DE" dirty="0"/>
          </a:p>
        </p:txBody>
      </p:sp>
      <p:sp>
        <p:nvSpPr>
          <p:cNvPr id="17" name="Footer Placeholder 4">
            <a:extLst>
              <a:ext uri="{FF2B5EF4-FFF2-40B4-BE49-F238E27FC236}">
                <a16:creationId xmlns:a16="http://schemas.microsoft.com/office/drawing/2014/main" id="{82BB7207-E561-4EC0-8638-670A17431B86}"/>
              </a:ext>
            </a:extLst>
          </p:cNvPr>
          <p:cNvSpPr>
            <a:spLocks noGrp="1"/>
          </p:cNvSpPr>
          <p:nvPr>
            <p:ph type="ftr" sz="quarter" idx="11"/>
          </p:nvPr>
        </p:nvSpPr>
        <p:spPr>
          <a:xfrm>
            <a:off x="1407009" y="4906800"/>
            <a:ext cx="4399200" cy="180000"/>
          </a:xfrm>
        </p:spPr>
        <p:txBody>
          <a:bodyPr/>
          <a:lstStyle/>
          <a:p>
            <a:pPr>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B8079E53-7C1F-B00E-009E-DF3DD72DCDD9}"/>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8</a:t>
            </a:fld>
            <a:endParaRPr lang="de-DE"/>
          </a:p>
        </p:txBody>
      </p:sp>
      <p:sp>
        <p:nvSpPr>
          <p:cNvPr id="2" name="Titel 1">
            <a:extLst>
              <a:ext uri="{FF2B5EF4-FFF2-40B4-BE49-F238E27FC236}">
                <a16:creationId xmlns:a16="http://schemas.microsoft.com/office/drawing/2014/main" id="{4D0202D1-8D17-E932-EC26-3CC59308BF97}"/>
              </a:ext>
            </a:extLst>
          </p:cNvPr>
          <p:cNvSpPr>
            <a:spLocks noGrp="1"/>
          </p:cNvSpPr>
          <p:nvPr>
            <p:ph type="title"/>
          </p:nvPr>
        </p:nvSpPr>
        <p:spPr>
          <a:xfrm>
            <a:off x="457200" y="122400"/>
            <a:ext cx="8229600" cy="774000"/>
          </a:xfrm>
        </p:spPr>
        <p:txBody>
          <a:bodyPr anchor="b">
            <a:normAutofit/>
          </a:bodyPr>
          <a:lstStyle/>
          <a:p>
            <a:r>
              <a:rPr lang="de-AT" dirty="0"/>
              <a:t>W</a:t>
            </a:r>
            <a:r>
              <a:rPr lang="de-DE" dirty="0" err="1"/>
              <a:t>ir</a:t>
            </a:r>
            <a:r>
              <a:rPr lang="de-DE" dirty="0"/>
              <a:t> leben hier: Vögel</a:t>
            </a:r>
          </a:p>
        </p:txBody>
      </p:sp>
      <p:sp>
        <p:nvSpPr>
          <p:cNvPr id="30" name="Text Placeholder 2">
            <a:extLst>
              <a:ext uri="{FF2B5EF4-FFF2-40B4-BE49-F238E27FC236}">
                <a16:creationId xmlns:a16="http://schemas.microsoft.com/office/drawing/2014/main" id="{C10B4E34-F54F-BD7C-5088-B4CB3A0D14AC}"/>
              </a:ext>
            </a:extLst>
          </p:cNvPr>
          <p:cNvSpPr txBox="1">
            <a:spLocks/>
          </p:cNvSpPr>
          <p:nvPr/>
        </p:nvSpPr>
        <p:spPr>
          <a:xfrm>
            <a:off x="7183593" y="1156032"/>
            <a:ext cx="1577020" cy="139298"/>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sz="1200" b="1" dirty="0"/>
              <a:t>Gartenrotschwanz</a:t>
            </a:r>
            <a:endParaRPr lang="de-AT" b="1" dirty="0"/>
          </a:p>
          <a:p>
            <a:pPr marL="285750" indent="-285750">
              <a:buFont typeface="Arial" pitchFamily="34" charset="0"/>
              <a:buChar char="•"/>
            </a:pPr>
            <a:endParaRPr lang="de-DE" sz="1600" dirty="0"/>
          </a:p>
        </p:txBody>
      </p:sp>
      <p:sp>
        <p:nvSpPr>
          <p:cNvPr id="60" name="Kreuz 59" descr="Pluszeichen">
            <a:extLst>
              <a:ext uri="{FF2B5EF4-FFF2-40B4-BE49-F238E27FC236}">
                <a16:creationId xmlns:a16="http://schemas.microsoft.com/office/drawing/2014/main" id="{783F46A4-A1EF-3928-4CA9-9AAFEFB4A8D9}"/>
              </a:ext>
            </a:extLst>
          </p:cNvPr>
          <p:cNvSpPr/>
          <p:nvPr/>
        </p:nvSpPr>
        <p:spPr>
          <a:xfrm>
            <a:off x="4474884" y="4057311"/>
            <a:ext cx="194231"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gebogen 22" descr="Pfeil, der darauf hinweist, dass der Wendehals Ameisen auf der Streuobstwiese zum Essen findet.">
            <a:extLst>
              <a:ext uri="{FF2B5EF4-FFF2-40B4-BE49-F238E27FC236}">
                <a16:creationId xmlns:a16="http://schemas.microsoft.com/office/drawing/2014/main" id="{279055C4-2A6A-0E19-02CE-39E9871590C3}"/>
              </a:ext>
            </a:extLst>
          </p:cNvPr>
          <p:cNvSpPr/>
          <p:nvPr/>
        </p:nvSpPr>
        <p:spPr>
          <a:xfrm rot="10800000" flipH="1">
            <a:off x="3869438" y="3346981"/>
            <a:ext cx="181862" cy="462032"/>
          </a:xfrm>
          <a:prstGeom prst="bentArrow">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 name="Pfeil: gebogen 2" descr="Pfeil, der darauf hinweist, dass der Grünspecht Ameisen auf der Streuobstwiese frisst.">
            <a:extLst>
              <a:ext uri="{FF2B5EF4-FFF2-40B4-BE49-F238E27FC236}">
                <a16:creationId xmlns:a16="http://schemas.microsoft.com/office/drawing/2014/main" id="{97C6FADD-09C2-4CF5-67C5-A89BD98BA04F}"/>
              </a:ext>
            </a:extLst>
          </p:cNvPr>
          <p:cNvSpPr/>
          <p:nvPr/>
        </p:nvSpPr>
        <p:spPr>
          <a:xfrm rot="10800000">
            <a:off x="5066772" y="3337040"/>
            <a:ext cx="181862" cy="462032"/>
          </a:xfrm>
          <a:prstGeom prst="bentArrow">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Grafik 5" descr="Der Steinkauz findet unterschiedliche Nahrung auf der Streuobstwiese">
            <a:extLst>
              <a:ext uri="{FF2B5EF4-FFF2-40B4-BE49-F238E27FC236}">
                <a16:creationId xmlns:a16="http://schemas.microsoft.com/office/drawing/2014/main" id="{1A79D295-7297-6D02-7329-D0BE450E9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59" y="3363838"/>
            <a:ext cx="222539" cy="186559"/>
          </a:xfrm>
          <a:prstGeom prst="rect">
            <a:avLst/>
          </a:prstGeom>
        </p:spPr>
      </p:pic>
      <p:pic>
        <p:nvPicPr>
          <p:cNvPr id="14" name="Grafik 13" descr="Beispielhaft Mäuse,">
            <a:extLst>
              <a:ext uri="{FF2B5EF4-FFF2-40B4-BE49-F238E27FC236}">
                <a16:creationId xmlns:a16="http://schemas.microsoft.com/office/drawing/2014/main" id="{2DB25A51-121A-C13A-BED1-7FAB3F053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82" y="3615665"/>
            <a:ext cx="327966" cy="274942"/>
          </a:xfrm>
          <a:prstGeom prst="rect">
            <a:avLst/>
          </a:prstGeom>
        </p:spPr>
      </p:pic>
      <p:pic>
        <p:nvPicPr>
          <p:cNvPr id="19" name="Grafik 18" descr="Käfer,">
            <a:extLst>
              <a:ext uri="{FF2B5EF4-FFF2-40B4-BE49-F238E27FC236}">
                <a16:creationId xmlns:a16="http://schemas.microsoft.com/office/drawing/2014/main" id="{F4C8DB69-5CF6-06D6-A5B2-BD23F487D5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690" y="3579862"/>
            <a:ext cx="302120" cy="253276"/>
          </a:xfrm>
          <a:prstGeom prst="rect">
            <a:avLst/>
          </a:prstGeom>
        </p:spPr>
      </p:pic>
      <p:pic>
        <p:nvPicPr>
          <p:cNvPr id="21" name="Grafik 20" descr="Wümer.">
            <a:extLst>
              <a:ext uri="{FF2B5EF4-FFF2-40B4-BE49-F238E27FC236}">
                <a16:creationId xmlns:a16="http://schemas.microsoft.com/office/drawing/2014/main" id="{4DD3B858-6534-7184-FDA4-771368E075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13613" flipH="1">
            <a:off x="1386093" y="3623679"/>
            <a:ext cx="299328" cy="250934"/>
          </a:xfrm>
          <a:prstGeom prst="rect">
            <a:avLst/>
          </a:prstGeom>
        </p:spPr>
      </p:pic>
      <p:pic>
        <p:nvPicPr>
          <p:cNvPr id="27" name="Grafik 26">
            <a:extLst>
              <a:ext uri="{FF2B5EF4-FFF2-40B4-BE49-F238E27FC236}">
                <a16:creationId xmlns:a16="http://schemas.microsoft.com/office/drawing/2014/main" id="{3FED9FE7-951C-E026-8802-4707453721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0945" y="3631529"/>
            <a:ext cx="329749" cy="276437"/>
          </a:xfrm>
          <a:prstGeom prst="rect">
            <a:avLst/>
          </a:prstGeom>
        </p:spPr>
      </p:pic>
      <p:pic>
        <p:nvPicPr>
          <p:cNvPr id="29" name="Grafik 28">
            <a:extLst>
              <a:ext uri="{FF2B5EF4-FFF2-40B4-BE49-F238E27FC236}">
                <a16:creationId xmlns:a16="http://schemas.microsoft.com/office/drawing/2014/main" id="{E9442AD0-B57C-2A3D-712A-5BBC9DAC7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9092" y="3625156"/>
            <a:ext cx="346860" cy="290781"/>
          </a:xfrm>
          <a:prstGeom prst="rect">
            <a:avLst/>
          </a:prstGeom>
        </p:spPr>
      </p:pic>
      <p:pic>
        <p:nvPicPr>
          <p:cNvPr id="32" name="Grafik 31" descr="Hinweis auf die Nahrung von Wendehals und Grünspecht.">
            <a:extLst>
              <a:ext uri="{FF2B5EF4-FFF2-40B4-BE49-F238E27FC236}">
                <a16:creationId xmlns:a16="http://schemas.microsoft.com/office/drawing/2014/main" id="{7DF3A9BA-407D-36DA-FF46-223238FEF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584" y="3363838"/>
            <a:ext cx="222539" cy="186559"/>
          </a:xfrm>
          <a:prstGeom prst="rect">
            <a:avLst/>
          </a:prstGeom>
        </p:spPr>
      </p:pic>
      <p:pic>
        <p:nvPicPr>
          <p:cNvPr id="33" name="Grafik 32" descr="Der Gartenrotschwanz ernährt sich auf der Streuobstwiese von Bienen, Schmetterlingen, Mücken und Fliegen.">
            <a:extLst>
              <a:ext uri="{FF2B5EF4-FFF2-40B4-BE49-F238E27FC236}">
                <a16:creationId xmlns:a16="http://schemas.microsoft.com/office/drawing/2014/main" id="{44C3E65F-0C77-48D1-5282-C38561EF4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845" y="3363838"/>
            <a:ext cx="222539" cy="186559"/>
          </a:xfrm>
          <a:prstGeom prst="rect">
            <a:avLst/>
          </a:prstGeom>
        </p:spPr>
      </p:pic>
      <p:pic>
        <p:nvPicPr>
          <p:cNvPr id="35" name="Grafik 34">
            <a:extLst>
              <a:ext uri="{FF2B5EF4-FFF2-40B4-BE49-F238E27FC236}">
                <a16:creationId xmlns:a16="http://schemas.microsoft.com/office/drawing/2014/main" id="{C95162AC-C062-1C4B-A7E7-EF3CC4C483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3615" y="3597219"/>
            <a:ext cx="593872" cy="497858"/>
          </a:xfrm>
          <a:prstGeom prst="rect">
            <a:avLst/>
          </a:prstGeom>
        </p:spPr>
      </p:pic>
      <p:sp>
        <p:nvSpPr>
          <p:cNvPr id="39" name="Kreuz 38">
            <a:extLst>
              <a:ext uri="{FF2B5EF4-FFF2-40B4-BE49-F238E27FC236}">
                <a16:creationId xmlns:a16="http://schemas.microsoft.com/office/drawing/2014/main" id="{71D9DCD3-4A05-610A-0BB9-6539E610E962}"/>
              </a:ext>
            </a:extLst>
          </p:cNvPr>
          <p:cNvSpPr/>
          <p:nvPr/>
        </p:nvSpPr>
        <p:spPr>
          <a:xfrm>
            <a:off x="7186081" y="4083918"/>
            <a:ext cx="194231"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Kreuz 39">
            <a:extLst>
              <a:ext uri="{FF2B5EF4-FFF2-40B4-BE49-F238E27FC236}">
                <a16:creationId xmlns:a16="http://schemas.microsoft.com/office/drawing/2014/main" id="{895E797F-719C-928B-8DD6-634326E2894F}"/>
              </a:ext>
            </a:extLst>
          </p:cNvPr>
          <p:cNvSpPr/>
          <p:nvPr/>
        </p:nvSpPr>
        <p:spPr>
          <a:xfrm>
            <a:off x="1996883" y="4083918"/>
            <a:ext cx="194231"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 Placeholder 2">
            <a:extLst>
              <a:ext uri="{FF2B5EF4-FFF2-40B4-BE49-F238E27FC236}">
                <a16:creationId xmlns:a16="http://schemas.microsoft.com/office/drawing/2014/main" id="{A99CBC7F-F468-04B4-0657-88421D027033}"/>
              </a:ext>
            </a:extLst>
          </p:cNvPr>
          <p:cNvSpPr txBox="1">
            <a:spLocks/>
          </p:cNvSpPr>
          <p:nvPr/>
        </p:nvSpPr>
        <p:spPr>
          <a:xfrm>
            <a:off x="658110" y="1149785"/>
            <a:ext cx="1027575" cy="145545"/>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sz="1200" b="1" dirty="0"/>
              <a:t>Steinkauz</a:t>
            </a:r>
            <a:endParaRPr lang="de-AT" b="1" dirty="0"/>
          </a:p>
          <a:p>
            <a:pPr marL="285750" indent="-285750">
              <a:buFont typeface="Arial" pitchFamily="34" charset="0"/>
              <a:buChar char="•"/>
            </a:pPr>
            <a:endParaRPr lang="de-DE" sz="1600" dirty="0"/>
          </a:p>
        </p:txBody>
      </p:sp>
      <p:pic>
        <p:nvPicPr>
          <p:cNvPr id="24" name="Grafik 23">
            <a:extLst>
              <a:ext uri="{FF2B5EF4-FFF2-40B4-BE49-F238E27FC236}">
                <a16:creationId xmlns:a16="http://schemas.microsoft.com/office/drawing/2014/main" id="{0158FE64-9908-07D1-7B03-1F257B415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1150" y="3625156"/>
            <a:ext cx="346860" cy="290781"/>
          </a:xfrm>
          <a:prstGeom prst="rect">
            <a:avLst/>
          </a:prstGeom>
        </p:spPr>
      </p:pic>
      <p:sp>
        <p:nvSpPr>
          <p:cNvPr id="25" name="Text Placeholder 2">
            <a:extLst>
              <a:ext uri="{FF2B5EF4-FFF2-40B4-BE49-F238E27FC236}">
                <a16:creationId xmlns:a16="http://schemas.microsoft.com/office/drawing/2014/main" id="{8B8E4FA5-C5B0-637F-2A2E-06D54681FBEF}"/>
              </a:ext>
            </a:extLst>
          </p:cNvPr>
          <p:cNvSpPr txBox="1">
            <a:spLocks/>
          </p:cNvSpPr>
          <p:nvPr/>
        </p:nvSpPr>
        <p:spPr>
          <a:xfrm>
            <a:off x="2924845" y="1149785"/>
            <a:ext cx="1027575" cy="145545"/>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sz="1200" b="1" dirty="0"/>
              <a:t>Wendehals</a:t>
            </a:r>
            <a:endParaRPr lang="de-AT" b="1" dirty="0"/>
          </a:p>
          <a:p>
            <a:pPr marL="285750" indent="-285750">
              <a:buFont typeface="Arial" pitchFamily="34" charset="0"/>
              <a:buChar char="•"/>
            </a:pPr>
            <a:endParaRPr lang="de-DE" sz="1600" dirty="0"/>
          </a:p>
        </p:txBody>
      </p:sp>
      <p:sp>
        <p:nvSpPr>
          <p:cNvPr id="26" name="Text Placeholder 2">
            <a:extLst>
              <a:ext uri="{FF2B5EF4-FFF2-40B4-BE49-F238E27FC236}">
                <a16:creationId xmlns:a16="http://schemas.microsoft.com/office/drawing/2014/main" id="{B8A128CE-4DB9-12CB-4B96-B5FEF5108FA7}"/>
              </a:ext>
            </a:extLst>
          </p:cNvPr>
          <p:cNvSpPr txBox="1">
            <a:spLocks/>
          </p:cNvSpPr>
          <p:nvPr/>
        </p:nvSpPr>
        <p:spPr>
          <a:xfrm>
            <a:off x="5191580" y="1149785"/>
            <a:ext cx="1027575" cy="145545"/>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sz="1200" b="1" dirty="0"/>
              <a:t>Grünspecht</a:t>
            </a:r>
            <a:endParaRPr lang="de-AT" b="1" dirty="0"/>
          </a:p>
          <a:p>
            <a:pPr marL="285750" indent="-285750">
              <a:buFont typeface="Arial" pitchFamily="34" charset="0"/>
              <a:buChar char="•"/>
            </a:pPr>
            <a:endParaRPr lang="de-DE" sz="1600" dirty="0"/>
          </a:p>
        </p:txBody>
      </p:sp>
      <p:pic>
        <p:nvPicPr>
          <p:cNvPr id="37" name="Grafik 36" descr="Ein Bild, das Vogel, Specht, Spechtvögel, Schnabel enthält.&#10;&#10;KI-generierte Inhalte können fehlerhaft sein.">
            <a:extLst>
              <a:ext uri="{FF2B5EF4-FFF2-40B4-BE49-F238E27FC236}">
                <a16:creationId xmlns:a16="http://schemas.microsoft.com/office/drawing/2014/main" id="{54E5FC70-26FC-0615-984B-0A0043AB76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541" t="11930" r="23881" b="18277"/>
          <a:stretch>
            <a:fillRect/>
          </a:stretch>
        </p:blipFill>
        <p:spPr>
          <a:xfrm>
            <a:off x="4787367" y="1383822"/>
            <a:ext cx="1836000" cy="1836000"/>
          </a:xfrm>
          <a:prstGeom prst="ellipse">
            <a:avLst/>
          </a:prstGeom>
        </p:spPr>
      </p:pic>
      <p:pic>
        <p:nvPicPr>
          <p:cNvPr id="42" name="Grafik 41" descr="Ein Bild, das Vogel, Baum, Schnabel, Zweig enthält.&#10;&#10;KI-generierte Inhalte können fehlerhaft sein.">
            <a:extLst>
              <a:ext uri="{FF2B5EF4-FFF2-40B4-BE49-F238E27FC236}">
                <a16:creationId xmlns:a16="http://schemas.microsoft.com/office/drawing/2014/main" id="{BBFEAC02-9D41-C55E-8353-F1C8314A995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095" t="16456" r="18261" b="12045"/>
          <a:stretch>
            <a:fillRect/>
          </a:stretch>
        </p:blipFill>
        <p:spPr>
          <a:xfrm>
            <a:off x="2520632" y="1383822"/>
            <a:ext cx="1836000" cy="1836000"/>
          </a:xfrm>
          <a:prstGeom prst="ellipse">
            <a:avLst/>
          </a:prstGeom>
        </p:spPr>
      </p:pic>
      <p:pic>
        <p:nvPicPr>
          <p:cNvPr id="44" name="Grafik 43" descr="Ein Bild, das Vogel, Baum, Zweig, draußen enthält.&#10;&#10;KI-generierte Inhalte können fehlerhaft sein.">
            <a:extLst>
              <a:ext uri="{FF2B5EF4-FFF2-40B4-BE49-F238E27FC236}">
                <a16:creationId xmlns:a16="http://schemas.microsoft.com/office/drawing/2014/main" id="{67679DDC-68C8-6CF1-210A-1452CF1C492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2281" t="8704" r="19195" b="29601"/>
          <a:stretch>
            <a:fillRect/>
          </a:stretch>
        </p:blipFill>
        <p:spPr>
          <a:xfrm>
            <a:off x="253897" y="1383822"/>
            <a:ext cx="1836000" cy="1836000"/>
          </a:xfrm>
          <a:prstGeom prst="ellipse">
            <a:avLst/>
          </a:prstGeom>
        </p:spPr>
      </p:pic>
      <p:cxnSp>
        <p:nvCxnSpPr>
          <p:cNvPr id="46" name="Gerade Verbindung mit Pfeil 45">
            <a:extLst>
              <a:ext uri="{FF2B5EF4-FFF2-40B4-BE49-F238E27FC236}">
                <a16:creationId xmlns:a16="http://schemas.microsoft.com/office/drawing/2014/main" id="{6933EBBA-DD9E-C1C2-F29F-C73307486B9D}"/>
              </a:ext>
            </a:extLst>
          </p:cNvPr>
          <p:cNvCxnSpPr/>
          <p:nvPr/>
        </p:nvCxnSpPr>
        <p:spPr>
          <a:xfrm>
            <a:off x="2411760" y="4558655"/>
            <a:ext cx="720080" cy="0"/>
          </a:xfrm>
          <a:prstGeom prst="straightConnector1">
            <a:avLst/>
          </a:prstGeom>
          <a:ln>
            <a:headEnd type="none" w="med" len="med"/>
            <a:tailEnd type="arrow" w="med" len="med"/>
          </a:ln>
        </p:spPr>
        <p:style>
          <a:lnRef idx="2">
            <a:schemeClr val="accent2"/>
          </a:lnRef>
          <a:fillRef idx="0">
            <a:schemeClr val="accent2"/>
          </a:fillRef>
          <a:effectRef idx="1">
            <a:schemeClr val="accent2"/>
          </a:effectRef>
          <a:fontRef idx="minor">
            <a:schemeClr val="tx1"/>
          </a:fontRef>
        </p:style>
      </p:cxnSp>
      <p:cxnSp>
        <p:nvCxnSpPr>
          <p:cNvPr id="47" name="Gerade Verbindung mit Pfeil 46">
            <a:extLst>
              <a:ext uri="{FF2B5EF4-FFF2-40B4-BE49-F238E27FC236}">
                <a16:creationId xmlns:a16="http://schemas.microsoft.com/office/drawing/2014/main" id="{9A6509D3-1161-85D6-1734-F637E43B031E}"/>
              </a:ext>
            </a:extLst>
          </p:cNvPr>
          <p:cNvCxnSpPr>
            <a:cxnSpLocks/>
          </p:cNvCxnSpPr>
          <p:nvPr/>
        </p:nvCxnSpPr>
        <p:spPr>
          <a:xfrm flipH="1">
            <a:off x="6156176" y="4526089"/>
            <a:ext cx="720080" cy="0"/>
          </a:xfrm>
          <a:prstGeom prst="straightConnector1">
            <a:avLst/>
          </a:prstGeom>
          <a:ln>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48" name="Rechteck: abgerundete Ecken 47">
            <a:extLst>
              <a:ext uri="{FF2B5EF4-FFF2-40B4-BE49-F238E27FC236}">
                <a16:creationId xmlns:a16="http://schemas.microsoft.com/office/drawing/2014/main" id="{6C730488-C152-23C9-AF2A-27B2FD87B110}"/>
              </a:ext>
            </a:extLst>
          </p:cNvPr>
          <p:cNvSpPr/>
          <p:nvPr/>
        </p:nvSpPr>
        <p:spPr>
          <a:xfrm>
            <a:off x="3204000" y="4362120"/>
            <a:ext cx="2808161" cy="337695"/>
          </a:xfrm>
          <a:prstGeom prst="roundRect">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 Placeholder 2">
            <a:extLst>
              <a:ext uri="{FF2B5EF4-FFF2-40B4-BE49-F238E27FC236}">
                <a16:creationId xmlns:a16="http://schemas.microsoft.com/office/drawing/2014/main" id="{772522B7-502C-B186-8F80-AA3F83414865}"/>
              </a:ext>
            </a:extLst>
          </p:cNvPr>
          <p:cNvSpPr txBox="1">
            <a:spLocks/>
          </p:cNvSpPr>
          <p:nvPr/>
        </p:nvSpPr>
        <p:spPr>
          <a:xfrm>
            <a:off x="3275855" y="4441955"/>
            <a:ext cx="2664145" cy="190032"/>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dirty="0">
                <a:solidFill>
                  <a:schemeClr val="bg1"/>
                </a:solidFill>
              </a:rPr>
              <a:t>Alte Bäume mit Höhlen zum Brüten</a:t>
            </a:r>
          </a:p>
          <a:p>
            <a:pPr marL="285750" indent="-285750">
              <a:buFont typeface="Arial" pitchFamily="34" charset="0"/>
              <a:buChar char="•"/>
            </a:pPr>
            <a:endParaRPr lang="de-DE" sz="1600" dirty="0"/>
          </a:p>
        </p:txBody>
      </p:sp>
    </p:spTree>
    <p:extLst>
      <p:ext uri="{BB962C8B-B14F-4D97-AF65-F5344CB8AC3E}">
        <p14:creationId xmlns:p14="http://schemas.microsoft.com/office/powerpoint/2010/main" val="3720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9" grpId="0" animBg="1"/>
      <p:bldP spid="40"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84BB-465E-89C2-4875-50397BFCFCAE}"/>
            </a:ext>
          </a:extLst>
        </p:cNvPr>
        <p:cNvGrpSpPr/>
        <p:nvPr/>
      </p:nvGrpSpPr>
      <p:grpSpPr>
        <a:xfrm>
          <a:off x="0" y="0"/>
          <a:ext cx="0" cy="0"/>
          <a:chOff x="0" y="0"/>
          <a:chExt cx="0" cy="0"/>
        </a:xfrm>
      </p:grpSpPr>
      <p:pic>
        <p:nvPicPr>
          <p:cNvPr id="33" name="Grafik 32" descr="Ein Bild, das Säugetier, draußen, Gras, Igel enthält.&#10;&#10;KI-generierte Inhalte können fehlerhaft sein.">
            <a:extLst>
              <a:ext uri="{FF2B5EF4-FFF2-40B4-BE49-F238E27FC236}">
                <a16:creationId xmlns:a16="http://schemas.microsoft.com/office/drawing/2014/main" id="{2CEC1058-DAB3-6419-CC93-8C4134D3E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91" y="1311814"/>
            <a:ext cx="1836000" cy="1836000"/>
          </a:xfrm>
          <a:prstGeom prst="ellipse">
            <a:avLst/>
          </a:prstGeom>
        </p:spPr>
      </p:pic>
      <p:pic>
        <p:nvPicPr>
          <p:cNvPr id="44" name="Grafik 43" descr="Ein Bild, das Säugetier, Nagetier, Maus, Ratte enthält.&#10;&#10;KI-generierte Inhalte können fehlerhaft sein.">
            <a:extLst>
              <a:ext uri="{FF2B5EF4-FFF2-40B4-BE49-F238E27FC236}">
                <a16:creationId xmlns:a16="http://schemas.microsoft.com/office/drawing/2014/main" id="{5BE1D689-1CCA-A5C5-3670-3F6EB9D7E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7715" y="1311814"/>
            <a:ext cx="1836000" cy="1836000"/>
          </a:xfrm>
          <a:prstGeom prst="ellipse">
            <a:avLst/>
          </a:prstGeom>
        </p:spPr>
      </p:pic>
      <p:pic>
        <p:nvPicPr>
          <p:cNvPr id="48" name="Grafik 47" descr="Ein Bild, das Säugetier, Fledermaus, Kleine Braune Fledermaus, Große Braune Fledermaus enthält.&#10;&#10;KI-generierte Inhalte können fehlerhaft sein.">
            <a:extLst>
              <a:ext uri="{FF2B5EF4-FFF2-40B4-BE49-F238E27FC236}">
                <a16:creationId xmlns:a16="http://schemas.microsoft.com/office/drawing/2014/main" id="{2C50509A-A44A-FEDA-3570-31FB0BB253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3739" y="1311814"/>
            <a:ext cx="1836000" cy="1836000"/>
          </a:xfrm>
          <a:prstGeom prst="ellipse">
            <a:avLst/>
          </a:prstGeom>
        </p:spPr>
      </p:pic>
      <p:pic>
        <p:nvPicPr>
          <p:cNvPr id="51" name="Grafik 50" descr="Ein Bild, das Mäuseartige, Nagetier, Ratte, Langschwanzmaus enthält.&#10;&#10;KI-generierte Inhalte können fehlerhaft sein.">
            <a:extLst>
              <a:ext uri="{FF2B5EF4-FFF2-40B4-BE49-F238E27FC236}">
                <a16:creationId xmlns:a16="http://schemas.microsoft.com/office/drawing/2014/main" id="{6DE5C1C5-7180-CAAF-55E3-BB1E8BDB9E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09" t="8000" b="64"/>
          <a:stretch>
            <a:fillRect/>
          </a:stretch>
        </p:blipFill>
        <p:spPr>
          <a:xfrm>
            <a:off x="376603" y="1311814"/>
            <a:ext cx="1819160" cy="1836000"/>
          </a:xfrm>
          <a:prstGeom prst="ellipse">
            <a:avLst/>
          </a:prstGeom>
        </p:spPr>
      </p:pic>
      <p:sp>
        <p:nvSpPr>
          <p:cNvPr id="20" name="Rechteck: abgerundete Ecken 19">
            <a:extLst>
              <a:ext uri="{FF2B5EF4-FFF2-40B4-BE49-F238E27FC236}">
                <a16:creationId xmlns:a16="http://schemas.microsoft.com/office/drawing/2014/main" id="{8518CA2B-2990-0FA7-4A84-7184A2F330FB}"/>
              </a:ext>
            </a:extLst>
          </p:cNvPr>
          <p:cNvSpPr/>
          <p:nvPr/>
        </p:nvSpPr>
        <p:spPr>
          <a:xfrm>
            <a:off x="6927005" y="4319661"/>
            <a:ext cx="2002057" cy="326564"/>
          </a:xfrm>
          <a:prstGeom prst="roundRect">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C2F7FA83-7F67-4942-D1F4-0AE76559CD62}"/>
              </a:ext>
            </a:extLst>
          </p:cNvPr>
          <p:cNvSpPr/>
          <p:nvPr/>
        </p:nvSpPr>
        <p:spPr>
          <a:xfrm>
            <a:off x="452810" y="4319661"/>
            <a:ext cx="1759794" cy="337695"/>
          </a:xfrm>
          <a:prstGeom prst="roundRect">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Datumsplatzhalter 6">
            <a:extLst>
              <a:ext uri="{FF2B5EF4-FFF2-40B4-BE49-F238E27FC236}">
                <a16:creationId xmlns:a16="http://schemas.microsoft.com/office/drawing/2014/main" id="{01ECB356-7FCF-FC0E-4365-7FC7D9B7B875}"/>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6158536B-163A-4D6E-BE5E-843D209E57A9}" type="datetime1">
              <a:rPr lang="de-DE" smtClean="0"/>
              <a:t>12.02.2026</a:t>
            </a:fld>
            <a:endParaRPr lang="de-DE" dirty="0"/>
          </a:p>
        </p:txBody>
      </p:sp>
      <p:sp>
        <p:nvSpPr>
          <p:cNvPr id="17" name="Footer Placeholder 4">
            <a:extLst>
              <a:ext uri="{FF2B5EF4-FFF2-40B4-BE49-F238E27FC236}">
                <a16:creationId xmlns:a16="http://schemas.microsoft.com/office/drawing/2014/main" id="{A4CD5211-F29B-8E01-E798-94C37D43F090}"/>
              </a:ext>
            </a:extLst>
          </p:cNvPr>
          <p:cNvSpPr>
            <a:spLocks noGrp="1"/>
          </p:cNvSpPr>
          <p:nvPr>
            <p:ph type="ftr" sz="quarter" idx="11"/>
          </p:nvPr>
        </p:nvSpPr>
        <p:spPr>
          <a:xfrm>
            <a:off x="1407009" y="4906800"/>
            <a:ext cx="4399200" cy="180000"/>
          </a:xfrm>
        </p:spPr>
        <p:txBody>
          <a:bodyPr/>
          <a:lstStyle/>
          <a:p>
            <a:pPr>
              <a:spcAft>
                <a:spcPts val="600"/>
              </a:spcAft>
            </a:pPr>
            <a:r>
              <a:rPr lang="de-DE"/>
              <a:t>Projekttag zu Nachhaltigkeit und Naturschutz</a:t>
            </a:r>
          </a:p>
        </p:txBody>
      </p:sp>
      <p:sp>
        <p:nvSpPr>
          <p:cNvPr id="8" name="Foliennummernplatzhalter 7">
            <a:extLst>
              <a:ext uri="{FF2B5EF4-FFF2-40B4-BE49-F238E27FC236}">
                <a16:creationId xmlns:a16="http://schemas.microsoft.com/office/drawing/2014/main" id="{69EE9760-B59F-F098-C6CC-5DDDDF2BEB93}"/>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9</a:t>
            </a:fld>
            <a:endParaRPr lang="de-DE"/>
          </a:p>
        </p:txBody>
      </p:sp>
      <p:sp>
        <p:nvSpPr>
          <p:cNvPr id="2" name="Titel 1">
            <a:extLst>
              <a:ext uri="{FF2B5EF4-FFF2-40B4-BE49-F238E27FC236}">
                <a16:creationId xmlns:a16="http://schemas.microsoft.com/office/drawing/2014/main" id="{BFDF4F7A-2DD9-ECEB-9023-81B932E919E6}"/>
              </a:ext>
            </a:extLst>
          </p:cNvPr>
          <p:cNvSpPr>
            <a:spLocks noGrp="1"/>
          </p:cNvSpPr>
          <p:nvPr>
            <p:ph type="title"/>
          </p:nvPr>
        </p:nvSpPr>
        <p:spPr>
          <a:xfrm>
            <a:off x="457200" y="122400"/>
            <a:ext cx="8229600" cy="774000"/>
          </a:xfrm>
        </p:spPr>
        <p:txBody>
          <a:bodyPr anchor="b">
            <a:normAutofit/>
          </a:bodyPr>
          <a:lstStyle/>
          <a:p>
            <a:r>
              <a:rPr lang="de-AT" dirty="0"/>
              <a:t>W</a:t>
            </a:r>
            <a:r>
              <a:rPr lang="de-DE" dirty="0" err="1"/>
              <a:t>ir</a:t>
            </a:r>
            <a:r>
              <a:rPr lang="de-DE" dirty="0"/>
              <a:t> leben hier: Säugetiere</a:t>
            </a:r>
          </a:p>
        </p:txBody>
      </p:sp>
      <p:sp>
        <p:nvSpPr>
          <p:cNvPr id="12" name="Text Placeholder 2">
            <a:extLst>
              <a:ext uri="{FF2B5EF4-FFF2-40B4-BE49-F238E27FC236}">
                <a16:creationId xmlns:a16="http://schemas.microsoft.com/office/drawing/2014/main" id="{62BDEA76-2F1C-FAE6-D496-CCB5B0A274DB}"/>
              </a:ext>
            </a:extLst>
          </p:cNvPr>
          <p:cNvSpPr txBox="1">
            <a:spLocks/>
          </p:cNvSpPr>
          <p:nvPr/>
        </p:nvSpPr>
        <p:spPr>
          <a:xfrm>
            <a:off x="734360" y="1028754"/>
            <a:ext cx="1101364" cy="211052"/>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b="1" dirty="0"/>
              <a:t>Feldmaus</a:t>
            </a:r>
          </a:p>
          <a:p>
            <a:pPr marL="285750" indent="-285750">
              <a:buFont typeface="Arial" pitchFamily="34" charset="0"/>
              <a:buChar char="•"/>
            </a:pPr>
            <a:endParaRPr lang="de-DE" sz="1600" dirty="0">
              <a:solidFill>
                <a:schemeClr val="bg1"/>
              </a:solidFill>
            </a:endParaRPr>
          </a:p>
        </p:txBody>
      </p:sp>
      <p:sp>
        <p:nvSpPr>
          <p:cNvPr id="13" name="Text Placeholder 2">
            <a:extLst>
              <a:ext uri="{FF2B5EF4-FFF2-40B4-BE49-F238E27FC236}">
                <a16:creationId xmlns:a16="http://schemas.microsoft.com/office/drawing/2014/main" id="{C53F6965-9207-3F2E-1D99-057211D21BDE}"/>
              </a:ext>
            </a:extLst>
          </p:cNvPr>
          <p:cNvSpPr txBox="1">
            <a:spLocks/>
          </p:cNvSpPr>
          <p:nvPr/>
        </p:nvSpPr>
        <p:spPr>
          <a:xfrm>
            <a:off x="7274789" y="1021579"/>
            <a:ext cx="1306488" cy="220689"/>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b="1" dirty="0"/>
              <a:t>Igel</a:t>
            </a:r>
          </a:p>
          <a:p>
            <a:pPr marL="285750" indent="-285750" algn="ctr">
              <a:buFont typeface="Arial" pitchFamily="34" charset="0"/>
              <a:buChar char="•"/>
            </a:pPr>
            <a:endParaRPr lang="de-DE" sz="1600" dirty="0"/>
          </a:p>
        </p:txBody>
      </p:sp>
      <p:sp>
        <p:nvSpPr>
          <p:cNvPr id="18" name="Text Placeholder 2">
            <a:extLst>
              <a:ext uri="{FF2B5EF4-FFF2-40B4-BE49-F238E27FC236}">
                <a16:creationId xmlns:a16="http://schemas.microsoft.com/office/drawing/2014/main" id="{CC13E05C-DB28-78BD-A55F-4D7514E70752}"/>
              </a:ext>
            </a:extLst>
          </p:cNvPr>
          <p:cNvSpPr txBox="1">
            <a:spLocks/>
          </p:cNvSpPr>
          <p:nvPr/>
        </p:nvSpPr>
        <p:spPr>
          <a:xfrm>
            <a:off x="5122263" y="1021401"/>
            <a:ext cx="1206904" cy="202536"/>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r>
              <a:rPr lang="de-AT" b="1" dirty="0"/>
              <a:t>Siebenschläfer</a:t>
            </a:r>
          </a:p>
          <a:p>
            <a:pPr marL="285750" indent="-285750">
              <a:buFont typeface="Arial" pitchFamily="34" charset="0"/>
              <a:buChar char="•"/>
            </a:pPr>
            <a:endParaRPr lang="de-DE" sz="1600" dirty="0"/>
          </a:p>
        </p:txBody>
      </p:sp>
      <p:sp>
        <p:nvSpPr>
          <p:cNvPr id="28" name="Text Placeholder 2">
            <a:extLst>
              <a:ext uri="{FF2B5EF4-FFF2-40B4-BE49-F238E27FC236}">
                <a16:creationId xmlns:a16="http://schemas.microsoft.com/office/drawing/2014/main" id="{6B1EF1A3-33E7-1FB2-AA07-DE0739A57BF4}"/>
              </a:ext>
            </a:extLst>
          </p:cNvPr>
          <p:cNvSpPr txBox="1">
            <a:spLocks/>
          </p:cNvSpPr>
          <p:nvPr/>
        </p:nvSpPr>
        <p:spPr>
          <a:xfrm>
            <a:off x="3718489" y="4388216"/>
            <a:ext cx="2261157" cy="227382"/>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dirty="0"/>
              <a:t>Alte Bäume mit Höhlen</a:t>
            </a:r>
            <a:endParaRPr lang="de-DE" sz="1600" dirty="0"/>
          </a:p>
        </p:txBody>
      </p:sp>
      <p:sp>
        <p:nvSpPr>
          <p:cNvPr id="60" name="Kreuz 59">
            <a:extLst>
              <a:ext uri="{FF2B5EF4-FFF2-40B4-BE49-F238E27FC236}">
                <a16:creationId xmlns:a16="http://schemas.microsoft.com/office/drawing/2014/main" id="{016B31DD-634C-740F-7D5B-7678C640B547}"/>
              </a:ext>
            </a:extLst>
          </p:cNvPr>
          <p:cNvSpPr/>
          <p:nvPr/>
        </p:nvSpPr>
        <p:spPr>
          <a:xfrm>
            <a:off x="4420958" y="4059084"/>
            <a:ext cx="195562"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 Placeholder 2">
            <a:extLst>
              <a:ext uri="{FF2B5EF4-FFF2-40B4-BE49-F238E27FC236}">
                <a16:creationId xmlns:a16="http://schemas.microsoft.com/office/drawing/2014/main" id="{B285766A-3EF5-47B3-B55E-0C1EF10FA69F}"/>
              </a:ext>
            </a:extLst>
          </p:cNvPr>
          <p:cNvSpPr txBox="1">
            <a:spLocks/>
          </p:cNvSpPr>
          <p:nvPr/>
        </p:nvSpPr>
        <p:spPr>
          <a:xfrm>
            <a:off x="2725610" y="1032980"/>
            <a:ext cx="1577020" cy="157243"/>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b="1" dirty="0"/>
              <a:t>Fledermäuse</a:t>
            </a:r>
          </a:p>
          <a:p>
            <a:pPr marL="285750" indent="-285750">
              <a:buFont typeface="Arial" pitchFamily="34" charset="0"/>
              <a:buChar char="•"/>
            </a:pPr>
            <a:endParaRPr lang="de-DE" sz="1600" dirty="0"/>
          </a:p>
        </p:txBody>
      </p:sp>
      <p:sp>
        <p:nvSpPr>
          <p:cNvPr id="27" name="Kreuz 26">
            <a:extLst>
              <a:ext uri="{FF2B5EF4-FFF2-40B4-BE49-F238E27FC236}">
                <a16:creationId xmlns:a16="http://schemas.microsoft.com/office/drawing/2014/main" id="{269BD450-3F90-61BB-FD92-57EC4F4EDB91}"/>
              </a:ext>
            </a:extLst>
          </p:cNvPr>
          <p:cNvSpPr/>
          <p:nvPr/>
        </p:nvSpPr>
        <p:spPr>
          <a:xfrm>
            <a:off x="7917673" y="4059084"/>
            <a:ext cx="195562"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 Placeholder 2">
            <a:extLst>
              <a:ext uri="{FF2B5EF4-FFF2-40B4-BE49-F238E27FC236}">
                <a16:creationId xmlns:a16="http://schemas.microsoft.com/office/drawing/2014/main" id="{F57E2410-2A8A-3A1F-F798-A0CACACD8441}"/>
              </a:ext>
            </a:extLst>
          </p:cNvPr>
          <p:cNvSpPr txBox="1">
            <a:spLocks/>
          </p:cNvSpPr>
          <p:nvPr/>
        </p:nvSpPr>
        <p:spPr>
          <a:xfrm>
            <a:off x="6870394" y="4375255"/>
            <a:ext cx="2058669" cy="204008"/>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dirty="0">
                <a:solidFill>
                  <a:schemeClr val="bg1"/>
                </a:solidFill>
              </a:rPr>
              <a:t>Laubhaufen, Hecken</a:t>
            </a:r>
          </a:p>
        </p:txBody>
      </p:sp>
      <p:sp>
        <p:nvSpPr>
          <p:cNvPr id="32" name="Text Placeholder 2">
            <a:extLst>
              <a:ext uri="{FF2B5EF4-FFF2-40B4-BE49-F238E27FC236}">
                <a16:creationId xmlns:a16="http://schemas.microsoft.com/office/drawing/2014/main" id="{D3487D9C-5480-BCAA-2043-0DC7F07C685F}"/>
              </a:ext>
            </a:extLst>
          </p:cNvPr>
          <p:cNvSpPr txBox="1">
            <a:spLocks/>
          </p:cNvSpPr>
          <p:nvPr/>
        </p:nvSpPr>
        <p:spPr>
          <a:xfrm>
            <a:off x="376603" y="4389231"/>
            <a:ext cx="1836000" cy="248317"/>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dirty="0">
                <a:solidFill>
                  <a:schemeClr val="bg1"/>
                </a:solidFill>
              </a:rPr>
              <a:t>Wohnen im Boden </a:t>
            </a:r>
            <a:endParaRPr lang="de-DE" dirty="0">
              <a:solidFill>
                <a:schemeClr val="bg1"/>
              </a:solidFill>
            </a:endParaRPr>
          </a:p>
        </p:txBody>
      </p:sp>
      <p:sp>
        <p:nvSpPr>
          <p:cNvPr id="35" name="Kreuz 34">
            <a:extLst>
              <a:ext uri="{FF2B5EF4-FFF2-40B4-BE49-F238E27FC236}">
                <a16:creationId xmlns:a16="http://schemas.microsoft.com/office/drawing/2014/main" id="{5E8777C2-0213-3064-0F00-5B4B7382FAB8}"/>
              </a:ext>
            </a:extLst>
          </p:cNvPr>
          <p:cNvSpPr/>
          <p:nvPr/>
        </p:nvSpPr>
        <p:spPr>
          <a:xfrm>
            <a:off x="1143561" y="4059084"/>
            <a:ext cx="195562" cy="180000"/>
          </a:xfrm>
          <a:prstGeom prst="plus">
            <a:avLst/>
          </a:prstGeom>
          <a:solidFill>
            <a:srgbClr val="598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Grafik 35" descr="Die Fledermaus findet ihre Nahrungsgrundlage auf der Streuobstwiese.">
            <a:extLst>
              <a:ext uri="{FF2B5EF4-FFF2-40B4-BE49-F238E27FC236}">
                <a16:creationId xmlns:a16="http://schemas.microsoft.com/office/drawing/2014/main" id="{CE8DE0B2-14C6-BD52-62A5-80988274BD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706" y="3213677"/>
            <a:ext cx="214714" cy="180000"/>
          </a:xfrm>
          <a:prstGeom prst="rect">
            <a:avLst/>
          </a:prstGeom>
        </p:spPr>
      </p:pic>
      <p:pic>
        <p:nvPicPr>
          <p:cNvPr id="37" name="Grafik 36">
            <a:extLst>
              <a:ext uri="{FF2B5EF4-FFF2-40B4-BE49-F238E27FC236}">
                <a16:creationId xmlns:a16="http://schemas.microsoft.com/office/drawing/2014/main" id="{A9A0F4C6-17E9-AB1C-2292-446091B213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1016" y="3356394"/>
            <a:ext cx="726209" cy="608800"/>
          </a:xfrm>
          <a:prstGeom prst="rect">
            <a:avLst/>
          </a:prstGeom>
        </p:spPr>
      </p:pic>
      <p:pic>
        <p:nvPicPr>
          <p:cNvPr id="38" name="Grafik 37" descr="Der Siebenschläfer findet eine Vielzahl an Nahrungsmitteln auf der Streuobstwiese, beispielsweise Fallobst, Würmer und Schnecken.">
            <a:extLst>
              <a:ext uri="{FF2B5EF4-FFF2-40B4-BE49-F238E27FC236}">
                <a16:creationId xmlns:a16="http://schemas.microsoft.com/office/drawing/2014/main" id="{FB285704-1676-38A0-63B9-0F21E2C4F8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441" y="3255846"/>
            <a:ext cx="214714" cy="180000"/>
          </a:xfrm>
          <a:prstGeom prst="rect">
            <a:avLst/>
          </a:prstGeom>
        </p:spPr>
      </p:pic>
      <p:pic>
        <p:nvPicPr>
          <p:cNvPr id="39" name="Grafik 38" descr="Der Igel findet Schnecken, Käfer und Würmer auf der Streuobstwiese.">
            <a:extLst>
              <a:ext uri="{FF2B5EF4-FFF2-40B4-BE49-F238E27FC236}">
                <a16:creationId xmlns:a16="http://schemas.microsoft.com/office/drawing/2014/main" id="{8503E0E9-81BE-FC43-9EF1-270F702910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5856" y="3255846"/>
            <a:ext cx="214714" cy="180000"/>
          </a:xfrm>
          <a:prstGeom prst="rect">
            <a:avLst/>
          </a:prstGeom>
        </p:spPr>
      </p:pic>
      <p:pic>
        <p:nvPicPr>
          <p:cNvPr id="40" name="Grafik 39">
            <a:extLst>
              <a:ext uri="{FF2B5EF4-FFF2-40B4-BE49-F238E27FC236}">
                <a16:creationId xmlns:a16="http://schemas.microsoft.com/office/drawing/2014/main" id="{556AF977-F78D-B37C-4C1C-C6E17E26F4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988" y="3558598"/>
            <a:ext cx="316059" cy="264961"/>
          </a:xfrm>
          <a:prstGeom prst="rect">
            <a:avLst/>
          </a:prstGeom>
        </p:spPr>
      </p:pic>
      <p:pic>
        <p:nvPicPr>
          <p:cNvPr id="42" name="Grafik 41">
            <a:extLst>
              <a:ext uri="{FF2B5EF4-FFF2-40B4-BE49-F238E27FC236}">
                <a16:creationId xmlns:a16="http://schemas.microsoft.com/office/drawing/2014/main" id="{2DB72E47-2F90-05E4-200C-AE73562858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3613" flipH="1">
            <a:off x="8187935" y="3555235"/>
            <a:ext cx="315565" cy="264546"/>
          </a:xfrm>
          <a:prstGeom prst="rect">
            <a:avLst/>
          </a:prstGeom>
        </p:spPr>
      </p:pic>
      <p:pic>
        <p:nvPicPr>
          <p:cNvPr id="43" name="Grafik 42">
            <a:extLst>
              <a:ext uri="{FF2B5EF4-FFF2-40B4-BE49-F238E27FC236}">
                <a16:creationId xmlns:a16="http://schemas.microsoft.com/office/drawing/2014/main" id="{377C2D18-EF11-E968-25FD-B957055D6C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3613" flipH="1">
            <a:off x="5448388" y="3714526"/>
            <a:ext cx="339651" cy="284738"/>
          </a:xfrm>
          <a:prstGeom prst="rect">
            <a:avLst/>
          </a:prstGeom>
        </p:spPr>
      </p:pic>
      <p:pic>
        <p:nvPicPr>
          <p:cNvPr id="45" name="Grafik 44">
            <a:extLst>
              <a:ext uri="{FF2B5EF4-FFF2-40B4-BE49-F238E27FC236}">
                <a16:creationId xmlns:a16="http://schemas.microsoft.com/office/drawing/2014/main" id="{2D697841-0682-9290-89DC-6B67144830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243" y="3291520"/>
            <a:ext cx="726210" cy="608801"/>
          </a:xfrm>
          <a:prstGeom prst="rect">
            <a:avLst/>
          </a:prstGeom>
        </p:spPr>
      </p:pic>
      <p:pic>
        <p:nvPicPr>
          <p:cNvPr id="46" name="Grafik 45" descr="Die Feldmaus ernährt sich auf der Streuobstwiese von Wurzeln und Blättern.">
            <a:extLst>
              <a:ext uri="{FF2B5EF4-FFF2-40B4-BE49-F238E27FC236}">
                <a16:creationId xmlns:a16="http://schemas.microsoft.com/office/drawing/2014/main" id="{1641878A-FE78-E800-E8AE-3F7D4CDBFF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293" y="3255846"/>
            <a:ext cx="214714" cy="180000"/>
          </a:xfrm>
          <a:prstGeom prst="rect">
            <a:avLst/>
          </a:prstGeom>
        </p:spPr>
      </p:pic>
      <p:pic>
        <p:nvPicPr>
          <p:cNvPr id="49" name="Grafik 48">
            <a:extLst>
              <a:ext uri="{FF2B5EF4-FFF2-40B4-BE49-F238E27FC236}">
                <a16:creationId xmlns:a16="http://schemas.microsoft.com/office/drawing/2014/main" id="{8C4C36D3-0CD7-0D70-504E-4DFCE3FB1D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7118" y="3552087"/>
            <a:ext cx="316061" cy="264962"/>
          </a:xfrm>
          <a:prstGeom prst="rect">
            <a:avLst/>
          </a:prstGeom>
        </p:spPr>
      </p:pic>
      <p:pic>
        <p:nvPicPr>
          <p:cNvPr id="52" name="Grafik 51">
            <a:extLst>
              <a:ext uri="{FF2B5EF4-FFF2-40B4-BE49-F238E27FC236}">
                <a16:creationId xmlns:a16="http://schemas.microsoft.com/office/drawing/2014/main" id="{9F350E22-DBC3-49CA-2191-3DEDF670BC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41388" y="3471511"/>
            <a:ext cx="316060" cy="264961"/>
          </a:xfrm>
          <a:prstGeom prst="rect">
            <a:avLst/>
          </a:prstGeom>
        </p:spPr>
      </p:pic>
      <p:pic>
        <p:nvPicPr>
          <p:cNvPr id="56" name="Grafik 55">
            <a:extLst>
              <a:ext uri="{FF2B5EF4-FFF2-40B4-BE49-F238E27FC236}">
                <a16:creationId xmlns:a16="http://schemas.microsoft.com/office/drawing/2014/main" id="{7883A3D9-9112-95C5-709F-553F3F3236D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13063" y="3527206"/>
            <a:ext cx="353518" cy="296354"/>
          </a:xfrm>
          <a:prstGeom prst="rect">
            <a:avLst/>
          </a:prstGeom>
        </p:spPr>
      </p:pic>
      <p:pic>
        <p:nvPicPr>
          <p:cNvPr id="57" name="Grafik 56">
            <a:extLst>
              <a:ext uri="{FF2B5EF4-FFF2-40B4-BE49-F238E27FC236}">
                <a16:creationId xmlns:a16="http://schemas.microsoft.com/office/drawing/2014/main" id="{BD832691-6682-E46A-799E-39F777D14D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7201" y="3540290"/>
            <a:ext cx="353520" cy="296354"/>
          </a:xfrm>
          <a:prstGeom prst="rect">
            <a:avLst/>
          </a:prstGeom>
        </p:spPr>
      </p:pic>
      <p:sp>
        <p:nvSpPr>
          <p:cNvPr id="9" name="Rechteck: abgerundete Ecken 8">
            <a:extLst>
              <a:ext uri="{FF2B5EF4-FFF2-40B4-BE49-F238E27FC236}">
                <a16:creationId xmlns:a16="http://schemas.microsoft.com/office/drawing/2014/main" id="{DED3220C-E43D-E6DF-3302-CDE633E5BB9D}"/>
              </a:ext>
            </a:extLst>
          </p:cNvPr>
          <p:cNvSpPr/>
          <p:nvPr/>
        </p:nvSpPr>
        <p:spPr>
          <a:xfrm>
            <a:off x="3204000" y="4319661"/>
            <a:ext cx="2808161" cy="337695"/>
          </a:xfrm>
          <a:prstGeom prst="roundRect">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 Placeholder 2">
            <a:extLst>
              <a:ext uri="{FF2B5EF4-FFF2-40B4-BE49-F238E27FC236}">
                <a16:creationId xmlns:a16="http://schemas.microsoft.com/office/drawing/2014/main" id="{1768FC64-C935-6C6D-417B-1ED6BB9A3772}"/>
              </a:ext>
            </a:extLst>
          </p:cNvPr>
          <p:cNvSpPr txBox="1">
            <a:spLocks/>
          </p:cNvSpPr>
          <p:nvPr/>
        </p:nvSpPr>
        <p:spPr>
          <a:xfrm>
            <a:off x="3283257" y="4389231"/>
            <a:ext cx="2664145" cy="190032"/>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457200" indent="0" algn="l" defTabSz="914400" rtl="0" eaLnBrk="1" latinLnBrk="0" hangingPunct="1">
              <a:spcBef>
                <a:spcPts val="700"/>
              </a:spcBef>
              <a:spcAft>
                <a:spcPts val="0"/>
              </a:spcAft>
              <a:buClr>
                <a:schemeClr val="tx2"/>
              </a:buClr>
              <a:buSzPct val="100000"/>
              <a:buFont typeface="Arial"/>
              <a:buNone/>
              <a:defRPr sz="1200" kern="1200" baseline="0">
                <a:solidFill>
                  <a:schemeClr val="tx1"/>
                </a:solidFill>
                <a:latin typeface="Source Sans Pro"/>
                <a:ea typeface="+mn-ea"/>
                <a:cs typeface="Source Sans Pro"/>
              </a:defRPr>
            </a:lvl2pPr>
            <a:lvl3pPr marL="914400" indent="0" algn="l" defTabSz="914400" rtl="0" eaLnBrk="1" latinLnBrk="0" hangingPunct="1">
              <a:spcBef>
                <a:spcPts val="700"/>
              </a:spcBef>
              <a:spcAft>
                <a:spcPts val="0"/>
              </a:spcAft>
              <a:buClr>
                <a:schemeClr val="tx2"/>
              </a:buClr>
              <a:buSzPct val="100000"/>
              <a:buFont typeface="Arial"/>
              <a:buNone/>
              <a:defRPr sz="1000" kern="1200" baseline="0">
                <a:solidFill>
                  <a:schemeClr val="tx1"/>
                </a:solidFill>
                <a:latin typeface="Source Sans Pro"/>
                <a:ea typeface="+mn-ea"/>
                <a:cs typeface="Source Sans Pro"/>
              </a:defRPr>
            </a:lvl3pPr>
            <a:lvl4pPr marL="1371600" indent="0" algn="l" defTabSz="914400" rtl="0" eaLnBrk="1" latinLnBrk="0" hangingPunct="1">
              <a:spcBef>
                <a:spcPts val="700"/>
              </a:spcBef>
              <a:spcAft>
                <a:spcPts val="0"/>
              </a:spcAft>
              <a:buClr>
                <a:schemeClr val="tx2"/>
              </a:buClr>
              <a:buFont typeface="Arial"/>
              <a:buNone/>
              <a:defRPr sz="900" kern="1200" baseline="0">
                <a:solidFill>
                  <a:schemeClr val="tx1"/>
                </a:solidFill>
                <a:latin typeface="Source Sans Pro"/>
                <a:ea typeface="+mn-ea"/>
                <a:cs typeface="Source Sans Pro"/>
              </a:defRPr>
            </a:lvl4pPr>
            <a:lvl5pPr marL="1828800" indent="0" algn="l" defTabSz="914400" rtl="0" eaLnBrk="1" latinLnBrk="0" hangingPunct="1">
              <a:spcBef>
                <a:spcPts val="700"/>
              </a:spcBef>
              <a:spcAft>
                <a:spcPts val="0"/>
              </a:spcAft>
              <a:buClr>
                <a:schemeClr val="tx2"/>
              </a:buClr>
              <a:buSzPct val="100000"/>
              <a:buFont typeface="Arial"/>
              <a:buNone/>
              <a:defRPr sz="900" kern="1200" baseline="0">
                <a:solidFill>
                  <a:schemeClr val="tx1"/>
                </a:solidFill>
                <a:latin typeface="Source Sans Pro"/>
                <a:ea typeface="+mn-ea"/>
                <a:cs typeface="Source Sans Pro"/>
              </a:defRPr>
            </a:lvl5pPr>
            <a:lvl6pPr marL="22860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6pPr>
            <a:lvl7pPr marL="27432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7pPr>
            <a:lvl8pPr marL="32004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8pPr>
            <a:lvl9pPr marL="3657600" indent="0" algn="l" defTabSz="914400" rtl="0" eaLnBrk="1" latinLnBrk="0" hangingPunct="1">
              <a:spcBef>
                <a:spcPts val="700"/>
              </a:spcBef>
              <a:buClr>
                <a:schemeClr val="tx2"/>
              </a:buClr>
              <a:buFont typeface="+mj-lt"/>
              <a:buNone/>
              <a:defRPr sz="900" kern="1200">
                <a:solidFill>
                  <a:schemeClr val="tx1"/>
                </a:solidFill>
                <a:latin typeface="+mn-lt"/>
                <a:ea typeface="+mn-ea"/>
                <a:cs typeface="+mn-cs"/>
              </a:defRPr>
            </a:lvl9pPr>
          </a:lstStyle>
          <a:p>
            <a:pPr algn="ctr"/>
            <a:r>
              <a:rPr lang="de-AT" dirty="0">
                <a:solidFill>
                  <a:schemeClr val="bg1"/>
                </a:solidFill>
              </a:rPr>
              <a:t>Alte Bäume mit Höhlen zum Brüten</a:t>
            </a:r>
          </a:p>
          <a:p>
            <a:pPr marL="285750" indent="-285750">
              <a:buFont typeface="Arial" pitchFamily="34" charset="0"/>
              <a:buChar char="•"/>
            </a:pPr>
            <a:endParaRPr lang="de-DE" sz="1600" dirty="0"/>
          </a:p>
        </p:txBody>
      </p:sp>
    </p:spTree>
    <p:extLst>
      <p:ext uri="{BB962C8B-B14F-4D97-AF65-F5344CB8AC3E}">
        <p14:creationId xmlns:p14="http://schemas.microsoft.com/office/powerpoint/2010/main" val="39723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0" grpId="0" animBg="1"/>
      <p:bldP spid="27" grpId="0" animBg="1"/>
      <p:bldP spid="29" grpId="0"/>
      <p:bldP spid="32" grpId="0"/>
      <p:bldP spid="35" grpId="0" animBg="1"/>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9CC88E-F6F3-4730-B328-CAB11B1187A0}"/>
</file>

<file path=customXml/itemProps2.xml><?xml version="1.0" encoding="utf-8"?>
<ds:datastoreItem xmlns:ds="http://schemas.openxmlformats.org/officeDocument/2006/customXml" ds:itemID="{9893CAC3-7D62-47A8-98B6-A7903865008F}">
  <ds:schemaRefs>
    <ds:schemaRef ds:uri="http://purl.org/dc/dcmitype/"/>
    <ds:schemaRef ds:uri="http://purl.org/dc/terms/"/>
    <ds:schemaRef ds:uri="d79e3a34-4957-4529-9d9a-4272915f6d87"/>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A6CA313-2853-4A51-94F8-4A9E14AFFAE6}">
  <ds:schemaRefs>
    <ds:schemaRef ds:uri="http://schemas.microsoft.com/sharepoint/v3/contenttype/forms"/>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2827</Words>
  <Application>Microsoft Office PowerPoint</Application>
  <PresentationFormat>Bildschirmpräsentation (16:9)</PresentationFormat>
  <Paragraphs>534</Paragraphs>
  <Slides>31</Slides>
  <Notes>21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Source Sans Pro</vt:lpstr>
      <vt:lpstr>Wingdings</vt:lpstr>
      <vt:lpstr>NABU-Design</vt:lpstr>
      <vt:lpstr>Projekttag zu Nachhaltigkeit und Naturschutz</vt:lpstr>
      <vt:lpstr>Was ist eine Streuobstwiese?</vt:lpstr>
      <vt:lpstr>Was ist charakteristisch für eine Streuobstwiese?</vt:lpstr>
      <vt:lpstr>Streuobstwiese vs. Plantage</vt:lpstr>
      <vt:lpstr>Streuobstwiese vs. Plantage</vt:lpstr>
      <vt:lpstr>Kulturlandschaft Streuobstwiese</vt:lpstr>
      <vt:lpstr>Biotop Streuobstwiese</vt:lpstr>
      <vt:lpstr>Wir leben hier: Vögel</vt:lpstr>
      <vt:lpstr>Wir leben hier: Säugetiere</vt:lpstr>
      <vt:lpstr>Wir leben hier: Insekten</vt:lpstr>
      <vt:lpstr>Warum ist eine Streuobstwiese wichtig?</vt:lpstr>
      <vt:lpstr>Nachteile der Streuobstwiese</vt:lpstr>
      <vt:lpstr>Tasting</vt:lpstr>
      <vt:lpstr>PowerPoint-Präsentation</vt:lpstr>
      <vt:lpstr>Apfelsorten – Teststationen</vt:lpstr>
      <vt:lpstr>Wie lecker war es? → Tafelranking</vt:lpstr>
      <vt:lpstr>Supermarkt vs. Streuobst</vt:lpstr>
      <vt:lpstr>Verwendung von Streuobst</vt:lpstr>
      <vt:lpstr>Apfelmus</vt:lpstr>
      <vt:lpstr>Apfelmus Rezept</vt:lpstr>
      <vt:lpstr>Marmelade</vt:lpstr>
      <vt:lpstr>Marmelade Grundrezept</vt:lpstr>
      <vt:lpstr>Saft herstellen ohne Entsafter</vt:lpstr>
      <vt:lpstr>Saft Grundrezept</vt:lpstr>
      <vt:lpstr>Kuchen (für 20 Pers.)</vt:lpstr>
      <vt:lpstr>Kuchen Rezept</vt:lpstr>
      <vt:lpstr>"In einem Obstgarten sollte es genug zu essen geben, genug zum Lagern, genug zum Stehlen und genug zum Verrotten auf dem Boden." – James Boswell </vt:lpstr>
      <vt:lpstr>Historische Entwicklung des Obstanbaus</vt:lpstr>
      <vt:lpstr>Historische Entwicklung des Obstanbaus</vt:lpstr>
      <vt:lpstr>Historische Entwicklung des Obstanbaus</vt:lpstr>
      <vt:lpstr>Historische Entwicklung des Obstanbaus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Katharina Heimes</cp:lastModifiedBy>
  <cp:revision>6</cp:revision>
  <dcterms:created xsi:type="dcterms:W3CDTF">2024-09-10T19:33:32Z</dcterms:created>
  <dcterms:modified xsi:type="dcterms:W3CDTF">2026-02-12T15:59:25Z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