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4"/>
  </p:sldMasterIdLst>
  <p:notesMasterIdLst>
    <p:notesMasterId r:id="rId12"/>
  </p:notesMasterIdLst>
  <p:sldIdLst>
    <p:sldId id="295" r:id="rId5"/>
    <p:sldId id="298" r:id="rId6"/>
    <p:sldId id="299" r:id="rId7"/>
    <p:sldId id="300" r:id="rId8"/>
    <p:sldId id="301" r:id="rId9"/>
    <p:sldId id="302" r:id="rId10"/>
    <p:sldId id="303" r:id="rId11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amenbombe" id="{746CBA87-8F7F-4D13-A7D2-70A07F2647DF}">
          <p14:sldIdLst>
            <p14:sldId id="295"/>
            <p14:sldId id="298"/>
            <p14:sldId id="299"/>
            <p14:sldId id="300"/>
          </p14:sldIdLst>
        </p14:section>
        <p14:section name="Anleitung" id="{81173C4F-BF23-433B-B093-71CD60E1BDD2}">
          <p14:sldIdLst>
            <p14:sldId id="301"/>
            <p14:sldId id="302"/>
          </p14:sldIdLst>
        </p14:section>
        <p14:section name="Abschluss" id="{29CA9A87-748F-47BA-9416-F13094ACEE42}">
          <p14:sldIdLst>
            <p14:sldId id="3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80">
          <p15:clr>
            <a:srgbClr val="A4A3A4"/>
          </p15:clr>
        </p15:guide>
        <p15:guide id="2" pos="3742">
          <p15:clr>
            <a:srgbClr val="A4A3A4"/>
          </p15:clr>
        </p15:guide>
        <p15:guide id="3" pos="20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846B"/>
    <a:srgbClr val="DFAAFD"/>
    <a:srgbClr val="0068B4"/>
    <a:srgbClr val="00D574"/>
    <a:srgbClr val="598F1F"/>
    <a:srgbClr val="8DC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84330" autoAdjust="0"/>
  </p:normalViewPr>
  <p:slideViewPr>
    <p:cSldViewPr showGuides="1">
      <p:cViewPr varScale="1">
        <p:scale>
          <a:sx n="70" d="100"/>
          <a:sy n="70" d="100"/>
        </p:scale>
        <p:origin x="1200" y="60"/>
      </p:cViewPr>
      <p:guideLst>
        <p:guide orient="horz" pos="680"/>
        <p:guide pos="3742"/>
        <p:guide pos="20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a Rettenberger" userId="2d36efe0-473b-425b-ad50-08d8a9c212f8" providerId="ADAL" clId="{ABA54603-3222-43C8-8809-302DFE3A9AE5}"/>
    <pc:docChg chg="undo custSel addSld delSld modSld sldOrd addSection delSection modSection">
      <pc:chgData name="Daniela Rettenberger" userId="2d36efe0-473b-425b-ad50-08d8a9c212f8" providerId="ADAL" clId="{ABA54603-3222-43C8-8809-302DFE3A9AE5}" dt="2026-09-03T07:50:23.707" v="7779" actId="17846"/>
      <pc:docMkLst>
        <pc:docMk/>
      </pc:docMkLst>
      <pc:sldChg chg="modSp del mod">
        <pc:chgData name="Daniela Rettenberger" userId="2d36efe0-473b-425b-ad50-08d8a9c212f8" providerId="ADAL" clId="{ABA54603-3222-43C8-8809-302DFE3A9AE5}" dt="2026-09-03T07:49:59.141" v="7774" actId="18676"/>
        <pc:sldMkLst>
          <pc:docMk/>
          <pc:sldMk cId="1080685629" sldId="281"/>
        </pc:sldMkLst>
        <pc:spChg chg="mod">
          <ac:chgData name="Daniela Rettenberger" userId="2d36efe0-473b-425b-ad50-08d8a9c212f8" providerId="ADAL" clId="{ABA54603-3222-43C8-8809-302DFE3A9AE5}" dt="2026-09-02T07:17:58.161" v="7771" actId="207"/>
          <ac:spMkLst>
            <pc:docMk/>
            <pc:sldMk cId="1080685629" sldId="281"/>
            <ac:spMk id="3" creationId="{A1549AB5-0AE2-04C9-793F-54D5F622CE4D}"/>
          </ac:spMkLst>
        </pc:spChg>
        <pc:picChg chg="mod">
          <ac:chgData name="Daniela Rettenberger" userId="2d36efe0-473b-425b-ad50-08d8a9c212f8" providerId="ADAL" clId="{ABA54603-3222-43C8-8809-302DFE3A9AE5}" dt="2026-09-03T07:45:30.378" v="7773" actId="34135"/>
          <ac:picMkLst>
            <pc:docMk/>
            <pc:sldMk cId="1080685629" sldId="281"/>
            <ac:picMk id="7" creationId="{B2A1A981-1E15-4AF4-C9FD-EF9B21A6C317}"/>
          </ac:picMkLst>
        </pc:picChg>
      </pc:sldChg>
      <pc:sldChg chg="del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1941231698" sldId="284"/>
        </pc:sldMkLst>
      </pc:sldChg>
      <pc:sldChg chg="modSp del mod modAnim modNotesTx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4002182714" sldId="288"/>
        </pc:sldMkLst>
        <pc:graphicFrameChg chg="mod">
          <ac:chgData name="Daniela Rettenberger" userId="2d36efe0-473b-425b-ad50-08d8a9c212f8" providerId="ADAL" clId="{ABA54603-3222-43C8-8809-302DFE3A9AE5}" dt="2026-09-02T05:55:44.003" v="7170"/>
          <ac:graphicFrameMkLst>
            <pc:docMk/>
            <pc:sldMk cId="4002182714" sldId="288"/>
            <ac:graphicFrameMk id="11" creationId="{D46007AB-1E1A-5DEB-ED00-7328B7FE3EEA}"/>
          </ac:graphicFrameMkLst>
        </pc:graphicFrameChg>
      </pc:sldChg>
      <pc:sldChg chg="addSp delSp modSp del mod modAnim modNotesTx">
        <pc:chgData name="Daniela Rettenberger" userId="2d36efe0-473b-425b-ad50-08d8a9c212f8" providerId="ADAL" clId="{ABA54603-3222-43C8-8809-302DFE3A9AE5}" dt="2026-09-03T07:49:59.141" v="7774" actId="18676"/>
        <pc:sldMkLst>
          <pc:docMk/>
          <pc:sldMk cId="1523944121" sldId="292"/>
        </pc:sldMkLst>
      </pc:sldChg>
      <pc:sldChg chg="modSp add del mod modAnim modShow modNotesTx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3309967680" sldId="293"/>
        </pc:sldMkLst>
      </pc:sldChg>
      <pc:sldChg chg="addSp delSp modSp new del mod modAnim modNotesTx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690565763" sldId="294"/>
        </pc:sldMkLst>
      </pc:sldChg>
      <pc:sldChg chg="addSp delSp modSp new mod modClrScheme modAnim chgLayout modNotesTx">
        <pc:chgData name="Daniela Rettenberger" userId="2d36efe0-473b-425b-ad50-08d8a9c212f8" providerId="ADAL" clId="{ABA54603-3222-43C8-8809-302DFE3A9AE5}" dt="2026-08-20T06:56:19.587" v="5907"/>
        <pc:sldMkLst>
          <pc:docMk/>
          <pc:sldMk cId="1106795481" sldId="295"/>
        </pc:sldMkLst>
      </pc:sldChg>
      <pc:sldChg chg="addSp delSp modSp new del mod modClrScheme modAnim chgLayout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1744157610" sldId="296"/>
        </pc:sldMkLst>
        <pc:picChg chg="add mod ord">
          <ac:chgData name="Daniela Rettenberger" userId="2d36efe0-473b-425b-ad50-08d8a9c212f8" providerId="ADAL" clId="{ABA54603-3222-43C8-8809-302DFE3A9AE5}" dt="2026-08-05T10:28:51.584" v="5600" actId="14826"/>
          <ac:picMkLst>
            <pc:docMk/>
            <pc:sldMk cId="1744157610" sldId="296"/>
            <ac:picMk id="9" creationId="{694751C2-7CD7-03CA-590B-F87BA77C4D22}"/>
          </ac:picMkLst>
        </pc:picChg>
      </pc:sldChg>
      <pc:sldChg chg="addSp delSp modSp add mod modAnim modNotes modNotesTx">
        <pc:chgData name="Daniela Rettenberger" userId="2d36efe0-473b-425b-ad50-08d8a9c212f8" providerId="ADAL" clId="{ABA54603-3222-43C8-8809-302DFE3A9AE5}" dt="2026-08-05T10:04:18.859" v="5445" actId="27636"/>
        <pc:sldMkLst>
          <pc:docMk/>
          <pc:sldMk cId="4273364950" sldId="298"/>
        </pc:sldMkLst>
      </pc:sldChg>
      <pc:sldChg chg="addSp delSp modSp new mod modClrScheme modAnim chgLayout modNotesTx">
        <pc:chgData name="Daniela Rettenberger" userId="2d36efe0-473b-425b-ad50-08d8a9c212f8" providerId="ADAL" clId="{ABA54603-3222-43C8-8809-302DFE3A9AE5}" dt="2026-09-03T07:44:14.082" v="7772" actId="478"/>
        <pc:sldMkLst>
          <pc:docMk/>
          <pc:sldMk cId="1657295757" sldId="302"/>
        </pc:sldMkLst>
        <pc:spChg chg="del">
          <ac:chgData name="Daniela Rettenberger" userId="2d36efe0-473b-425b-ad50-08d8a9c212f8" providerId="ADAL" clId="{ABA54603-3222-43C8-8809-302DFE3A9AE5}" dt="2026-09-03T07:44:14.082" v="7772" actId="478"/>
          <ac:spMkLst>
            <pc:docMk/>
            <pc:sldMk cId="1657295757" sldId="302"/>
            <ac:spMk id="10" creationId="{9D4052F1-6670-43B4-E49C-AC2416B59555}"/>
          </ac:spMkLst>
        </pc:spChg>
      </pc:sldChg>
      <pc:sldChg chg="modNotesTx">
        <pc:chgData name="Daniela Rettenberger" userId="2d36efe0-473b-425b-ad50-08d8a9c212f8" providerId="ADAL" clId="{ABA54603-3222-43C8-8809-302DFE3A9AE5}" dt="2026-08-31T06:10:07.685" v="6239" actId="113"/>
        <pc:sldMkLst>
          <pc:docMk/>
          <pc:sldMk cId="175732310" sldId="303"/>
        </pc:sldMkLst>
      </pc:sldChg>
      <pc:sldChg chg="addSp delSp modSp new del mod modClrScheme modAnim chgLayout modNotes modNotesTx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3220008033" sldId="304"/>
        </pc:sldMkLst>
        <pc:spChg chg="mod ord">
          <ac:chgData name="Daniela Rettenberger" userId="2d36efe0-473b-425b-ad50-08d8a9c212f8" providerId="ADAL" clId="{ABA54603-3222-43C8-8809-302DFE3A9AE5}" dt="2026-08-05T10:10:31.603" v="5552" actId="255"/>
          <ac:spMkLst>
            <pc:docMk/>
            <pc:sldMk cId="3220008033" sldId="304"/>
            <ac:spMk id="4" creationId="{A92AB738-3B95-706D-796B-AB2291162DB0}"/>
          </ac:spMkLst>
        </pc:spChg>
        <pc:spChg chg="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5" creationId="{3DC536AF-C089-0EE1-2805-A5907644B6EF}"/>
          </ac:spMkLst>
        </pc:spChg>
        <pc:spChg chg="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6" creationId="{BE3C939C-CAC2-C415-9A77-7B4F6E2F14C2}"/>
          </ac:spMkLst>
        </pc:spChg>
        <pc:spChg chg="add 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11" creationId="{CEB92928-8024-354F-AD2D-2C87FA3EBE60}"/>
          </ac:spMkLst>
        </pc:spChg>
        <pc:spChg chg="add mod ord">
          <ac:chgData name="Daniela Rettenberger" userId="2d36efe0-473b-425b-ad50-08d8a9c212f8" providerId="ADAL" clId="{ABA54603-3222-43C8-8809-302DFE3A9AE5}" dt="2026-08-20T06:54:21.129" v="5800" actId="20577"/>
          <ac:spMkLst>
            <pc:docMk/>
            <pc:sldMk cId="3220008033" sldId="304"/>
            <ac:spMk id="12" creationId="{196C7F66-4D40-C11F-CAD2-9E0AE1DB983E}"/>
          </ac:spMkLst>
        </pc:spChg>
        <pc:spChg chg="add mod">
          <ac:chgData name="Daniela Rettenberger" userId="2d36efe0-473b-425b-ad50-08d8a9c212f8" providerId="ADAL" clId="{ABA54603-3222-43C8-8809-302DFE3A9AE5}" dt="2026-08-05T10:11:14.377" v="5558" actId="1076"/>
          <ac:spMkLst>
            <pc:docMk/>
            <pc:sldMk cId="3220008033" sldId="304"/>
            <ac:spMk id="16" creationId="{501D28ED-71CA-D455-D9C5-D60FA012FEC2}"/>
          </ac:spMkLst>
        </pc:spChg>
        <pc:picChg chg="add mod ord">
          <ac:chgData name="Daniela Rettenberger" userId="2d36efe0-473b-425b-ad50-08d8a9c212f8" providerId="ADAL" clId="{ABA54603-3222-43C8-8809-302DFE3A9AE5}" dt="2026-08-05T10:10:27.626" v="5551" actId="26606"/>
          <ac:picMkLst>
            <pc:docMk/>
            <pc:sldMk cId="3220008033" sldId="304"/>
            <ac:picMk id="14" creationId="{60A22EF2-D95F-FFBE-78A1-C8A9A0A7B442}"/>
          </ac:picMkLst>
        </pc:picChg>
      </pc:sldChg>
      <pc:sldChg chg="addSp delSp modSp new del mod addAnim delAnim modAnim modNotesTx">
        <pc:chgData name="Daniela Rettenberger" userId="2d36efe0-473b-425b-ad50-08d8a9c212f8" providerId="ADAL" clId="{ABA54603-3222-43C8-8809-302DFE3A9AE5}" dt="2026-09-02T06:55:58.491" v="7767" actId="2696"/>
        <pc:sldMkLst>
          <pc:docMk/>
          <pc:sldMk cId="3138619222" sldId="305"/>
        </pc:sldMkLst>
        <pc:spChg chg="del">
          <ac:chgData name="Daniela Rettenberger" userId="2d36efe0-473b-425b-ad50-08d8a9c212f8" providerId="ADAL" clId="{ABA54603-3222-43C8-8809-302DFE3A9AE5}" dt="2026-09-02T05:27:44.810" v="6241" actId="1032"/>
          <ac:spMkLst>
            <pc:docMk/>
            <pc:sldMk cId="3138619222" sldId="305"/>
            <ac:spMk id="3" creationId="{B70B5681-AA50-BD79-4470-4B326A32587B}"/>
          </ac:spMkLst>
        </pc:spChg>
        <pc:spChg chg="del">
          <ac:chgData name="Daniela Rettenberger" userId="2d36efe0-473b-425b-ad50-08d8a9c212f8" providerId="ADAL" clId="{ABA54603-3222-43C8-8809-302DFE3A9AE5}" dt="2026-09-02T05:33:09.699" v="6569" actId="478"/>
          <ac:spMkLst>
            <pc:docMk/>
            <pc:sldMk cId="3138619222" sldId="305"/>
            <ac:spMk id="7" creationId="{6D601EFD-D86B-CA25-AD0D-51371E06F15F}"/>
          </ac:spMkLst>
        </pc:spChg>
        <pc:graphicFrameChg chg="add mod modGraphic">
          <ac:chgData name="Daniela Rettenberger" userId="2d36efe0-473b-425b-ad50-08d8a9c212f8" providerId="ADAL" clId="{ABA54603-3222-43C8-8809-302DFE3A9AE5}" dt="2026-09-02T06:55:40.794" v="7765" actId="20577"/>
          <ac:graphicFrameMkLst>
            <pc:docMk/>
            <pc:sldMk cId="3138619222" sldId="305"/>
            <ac:graphicFrameMk id="8" creationId="{1057AA15-ACDC-6549-509E-00D40AC5FA9C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03:43.128" v="7249"/>
          <ac:graphicFrameMkLst>
            <pc:docMk/>
            <pc:sldMk cId="3138619222" sldId="305"/>
            <ac:graphicFrameMk id="9" creationId="{AB6D3543-4BAA-60E6-1DA0-2FDF72AA2651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55:06.952" v="7759" actId="1076"/>
          <ac:graphicFrameMkLst>
            <pc:docMk/>
            <pc:sldMk cId="3138619222" sldId="305"/>
            <ac:graphicFrameMk id="10" creationId="{FBAB1F18-FA1F-E62B-9585-F19495EA1463}"/>
          </ac:graphicFrameMkLst>
        </pc:graphicFrameChg>
      </pc:sldChg>
      <pc:sldChg chg="addSp modSp add del mod modAnim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3712832817" sldId="306"/>
        </pc:sldMkLst>
        <pc:graphicFrameChg chg="add mod modGraphic">
          <ac:chgData name="Daniela Rettenberger" userId="2d36efe0-473b-425b-ad50-08d8a9c212f8" providerId="ADAL" clId="{ABA54603-3222-43C8-8809-302DFE3A9AE5}" dt="2026-09-02T06:53:31.169" v="7753" actId="1076"/>
          <ac:graphicFrameMkLst>
            <pc:docMk/>
            <pc:sldMk cId="3712832817" sldId="306"/>
            <ac:graphicFrameMk id="3" creationId="{3AC7ED2F-8B17-9EAF-F3A3-1AA72E0CA9D3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50:56.668" v="7721" actId="14100"/>
          <ac:graphicFrameMkLst>
            <pc:docMk/>
            <pc:sldMk cId="3712832817" sldId="306"/>
            <ac:graphicFrameMk id="7" creationId="{B72D7529-8232-A0DB-851F-8F0768CB8DCF}"/>
          </ac:graphicFrameMkLst>
        </pc:graphicFrameChg>
        <pc:graphicFrameChg chg="mod modGraphic">
          <ac:chgData name="Daniela Rettenberger" userId="2d36efe0-473b-425b-ad50-08d8a9c212f8" providerId="ADAL" clId="{ABA54603-3222-43C8-8809-302DFE3A9AE5}" dt="2026-09-02T06:53:11.145" v="7752" actId="14100"/>
          <ac:graphicFrameMkLst>
            <pc:docMk/>
            <pc:sldMk cId="3712832817" sldId="306"/>
            <ac:graphicFrameMk id="8" creationId="{01001D04-6C3A-C4E2-2B4A-260BAFB4898D}"/>
          </ac:graphicFrameMkLst>
        </pc:graphicFrameChg>
      </pc:sldChg>
      <pc:sldChg chg="add del">
        <pc:chgData name="Daniela Rettenberger" userId="2d36efe0-473b-425b-ad50-08d8a9c212f8" providerId="ADAL" clId="{ABA54603-3222-43C8-8809-302DFE3A9AE5}" dt="2026-09-03T07:50:01.937" v="7775" actId="18676"/>
        <pc:sldMkLst>
          <pc:docMk/>
          <pc:sldMk cId="2533992778" sldId="30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F08E0-311A-40C3-B295-F80AAF30ABFC}" type="datetimeFigureOut">
              <a:rPr lang="de-DE" smtClean="0"/>
              <a:pPr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37B36-256F-44A3-8EB0-0E1FC5470C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Einstieg in die zweite Doppelstunde: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Fragen in Partnerarbeit besprechen/diskutieren: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</a:t>
            </a:r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Welches der beiden Bilder zeigt einen Acker, der wie ein Supermarkt für Bienen, Hummeln und nützliche Käfer wirkt – und warum sieht die Natur manchmal so ‚aufgeräumt‘ aus, dass niemand mehr etwas zu essen findet?“</a:t>
            </a:r>
          </a:p>
          <a:p>
            <a:endParaRPr lang="de-D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Brückenschlag zur Landwirtschaft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Nutzpflanzen sind auf Bestäuber angewiesen und eine "aufgeräumte" Landschaft ohne Rückzugsorte schwächt den Kreislauf der Natur.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10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D278C-0D20-1751-1457-5E91ED014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EBD8BCD-6335-7995-8B01-888C2ACD77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23611D2-4F78-6E7A-1A09-DD786ADDE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sind Blühstreifen: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gibt einjährige und mehrjährige Blühstreifen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Nutzung von heimischen Wildkräutersamen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 können am Rand (mind. 6 m breit) oder auch im Inneren (mind. 9 m breit) eines Feldes angelegt werden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 bieten Lebensraum, Nahrung und Schutz für Wildbienen, Schmetterlinge und Feldvögel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nach Lage können Blühstreifen auch Biotope verbinden und grüne Korridore bilden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Biotopvernetzung spielt für sehr viele Arten eine große Rolle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es verbessert die Verbreitung von Arten und den Austausch von Genen  stabilisiert die verschiedenen Populationen der Arten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Blühstreifen werden nicht gespritzt oder gedüngt.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 Ausnahme der Pflegevorgänge (Mahd) sollten Blühstreifen nicht befahren werden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Überleitung zur Samenbombe: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Landwirte können mit bunten Blühstreifen und Ackerrandprogrammen die Vielfalt zurück auf ihren Acker holen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Genauso können wir im Kleinen mit einer Samenbombe karge Ecken beleben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29CC1E-FF25-FC3C-FE36-953AD21F9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2919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Überleitung zur Samenbombe: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Landwirte können mit bunten Blühstreifen und Ackerrandprogrammen die Vielfalt zurück auf ihren Acker holen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Genauso können wir im Kleinen mit einer Samenbombe (aus Ton, Erde und heimischem Saatgut) karge Ecken beleben – vorausgesetzt, wir werfen sie nicht mitten in die Nutzfläche der Ernte.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Zutaten (Tonpulver, Erde, Saatgut) zeigen und besprechen</a:t>
            </a:r>
          </a:p>
          <a:p>
            <a:pPr lvl="0"/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Arbeitsauftrag an die Klasse: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„Warum nutzen wir nicht einfach nur Samen? Warum mischen wir Ton und Erde dazu?“</a:t>
            </a:r>
          </a:p>
          <a:p>
            <a:pPr lvl="0"/>
            <a:endParaRPr lang="de-D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Unkomplizierten Begrünung von kahlen oder tristen Flächen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Sie werden auf die gewünschte Fläche geworfen und beginnen zu keimen, sobald der nächste Regen den Ton aufweicht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374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Aufteilung in 4er- oder 5er-Teams.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Jedes Team bekommt eine eigene "Produktionsstation" (ausgelegt mit Zeitungspapier).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Rechenaufgabe: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Das Grundrezept lautet: 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Teile Ton : 5 Teile Erde : 1 Teil Samen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Teams müssen berechnen, wie viel Gramm sie jeweils abwiegen müssen, wenn sie insgesamt 900 Gramm Gesamtmasse für ihr Team herstellen wollen (Lösung: 300g Ton, 500g Erde, 100g Samen).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752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Materialliste Samenbomben: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Erde: 500 g * Gruppenanzahl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Ton: 300 g * Gruppenanzahl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Samen: 100 g * Gruppenanzahl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Waage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Zeitungspapier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4 Schüsseln pro Gruppe </a:t>
            </a:r>
            <a:r>
              <a:rPr lang="de-AT" dirty="0">
                <a:sym typeface="Wingdings" panose="05000000000000000000" pitchFamily="2" charset="2"/>
              </a:rPr>
              <a:t> jedes Kind bringt eine Schüssel mit</a:t>
            </a:r>
            <a:endParaRPr lang="de-AT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Eierkartons zum Trocknen </a:t>
            </a:r>
            <a:r>
              <a:rPr lang="de-DE" dirty="0">
                <a:sym typeface="Wingdings" panose="05000000000000000000" pitchFamily="2" charset="2"/>
              </a:rPr>
              <a:t> jedes Kind bringt einen Karton mit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Butterbrottüten (1 pro </a:t>
            </a:r>
            <a:r>
              <a:rPr lang="de-DE" dirty="0" err="1"/>
              <a:t>SuS</a:t>
            </a:r>
            <a:r>
              <a:rPr lang="de-DE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ggf. Anleitung ausgedruckt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ausgedruckte Etiketten oder Papier und Stifte zum Selbergestalten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860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Anschließend dürfen die </a:t>
            </a:r>
            <a:r>
              <a:rPr lang="de-AT" dirty="0" err="1"/>
              <a:t>SuS</a:t>
            </a:r>
            <a:r>
              <a:rPr lang="de-AT" dirty="0"/>
              <a:t> einen Beipackzettel für ihre Samenbomben gestalten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2258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/>
              <a:t>Abschlussfrage</a:t>
            </a:r>
            <a:r>
              <a:rPr lang="de-AT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chemeClr val="tx1"/>
                </a:solidFill>
              </a:rPr>
              <a:t>Wo in eurer Umgebung werdet ihr eure Bomben „zünden“, um eine Mini-Oase für nachhaltige Vielfalt zu schaffen?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171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1" y="482400"/>
            <a:ext cx="6101509" cy="1846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9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358000"/>
            <a:ext cx="6101509" cy="131445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pic>
        <p:nvPicPr>
          <p:cNvPr id="9" name="Bild 8" descr="weisstorch_final_ManfredDelpho_grusskarte_rz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000" y="2725538"/>
            <a:ext cx="3239127" cy="2450544"/>
          </a:xfrm>
          <a:prstGeom prst="rect">
            <a:avLst/>
          </a:prstGeom>
        </p:spPr>
      </p:pic>
      <p:pic>
        <p:nvPicPr>
          <p:cNvPr id="6" name="Grafik 5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1200" y="10801"/>
            <a:ext cx="1522479" cy="129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3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67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57201" y="3672000"/>
            <a:ext cx="6101509" cy="6840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1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57201" y="4356000"/>
            <a:ext cx="6101509" cy="504000"/>
          </a:xfrm>
        </p:spPr>
        <p:txBody>
          <a:bodyPr lIns="0" tIns="0" rIns="0" bIns="0"/>
          <a:lstStyle>
            <a:lvl1pPr marL="0" indent="0" algn="l">
              <a:buNone/>
              <a:defRPr sz="1600"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>
          <a:xfrm>
            <a:off x="457200" y="0"/>
            <a:ext cx="1562400" cy="1328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49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80000"/>
            <a:ext cx="8229600" cy="336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286F-F048-49EB-A5D6-73A054205A72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Inhaltsplatzhalter 6"/>
          <p:cNvSpPr>
            <a:spLocks noGrp="1"/>
          </p:cNvSpPr>
          <p:nvPr>
            <p:ph sz="quarter" idx="14"/>
          </p:nvPr>
        </p:nvSpPr>
        <p:spPr>
          <a:xfrm>
            <a:off x="457200" y="1206000"/>
            <a:ext cx="8229600" cy="322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234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6000"/>
            <a:ext cx="4038600" cy="3222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6000"/>
            <a:ext cx="4038600" cy="3222000"/>
          </a:xfrm>
        </p:spPr>
        <p:txBody>
          <a:bodyPr lIns="0" tIns="0"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buAutoNum type="arabicPeriod"/>
              <a:defRPr sz="1600"/>
            </a:lvl6pPr>
            <a:lvl7pPr>
              <a:buAutoNum type="arabicPeriod"/>
              <a:defRPr sz="1600"/>
            </a:lvl7pPr>
            <a:lvl8pPr>
              <a:buAutoNum type="arabicPeriod"/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E6653-12A7-4727-A808-F6FA895FFAA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48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024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Bild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145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8C40E-8DD4-4005-9966-6B852DBC1F07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0"/>
            <a:ext cx="3211286" cy="47808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4446000"/>
            <a:ext cx="525145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3518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2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36F58-8AA2-41FB-B381-8A50BA088E6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2494800"/>
            <a:ext cx="3211286" cy="2282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2286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3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A20FD-6CE6-4727-9DE4-99E66C73D140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1648800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6"/>
          </p:nvPr>
        </p:nvSpPr>
        <p:spPr>
          <a:xfrm>
            <a:off x="5940001" y="3297600"/>
            <a:ext cx="3203575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F9E3-9237-453F-B2E2-33C82039E288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2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0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7A01-1E96-4F2C-9E65-684969C18F0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3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4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5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2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trenn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3628"/>
            <a:ext cx="8037513" cy="1848928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16598"/>
            <a:ext cx="8037513" cy="2078691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>
                <a:solidFill>
                  <a:srgbClr val="598F1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4296-186F-4A7F-99C2-2DDD5F46F463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6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75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36B04F-C3A9-4AA1-A60F-6D1AD062FB8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756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78BB-C180-4EC6-A1C1-B023AEA4DFA3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4FC2-1F17-4494-9615-800637B7BE19}" type="datetime1">
              <a:rPr lang="de-DE" smtClean="0"/>
              <a:t>03.09.2026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 userDrawn="1"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6FD5C-8DBA-4601-A018-8C0F2B175226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7113964" y="1972800"/>
            <a:ext cx="1844820" cy="273600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de-DE" sz="1200"/>
              <a:t>Mastertextformat bearbeiten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72000" y="227145"/>
            <a:ext cx="5760000" cy="1476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pic>
        <p:nvPicPr>
          <p:cNvPr id="13" name="Bild 8" descr="weisstorch_final_ManfredDelpho_grusskarte_rz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000" y="612000"/>
            <a:ext cx="5662592" cy="4284000"/>
          </a:xfrm>
          <a:prstGeom prst="rect">
            <a:avLst/>
          </a:prstGeom>
        </p:spPr>
      </p:pic>
      <p:pic>
        <p:nvPicPr>
          <p:cNvPr id="10" name="Grafik 9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13600" y="10800"/>
            <a:ext cx="2029972" cy="17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73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A619-C8DE-48CF-9C2B-D94BC94685AD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DA41-261E-490C-B382-E8BF1BEA4D5F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23600" y="1080000"/>
            <a:ext cx="5252856" cy="3366000"/>
          </a:xfrm>
        </p:spPr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080000"/>
            <a:ext cx="2736000" cy="336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E2F-AD9A-42B0-9EE8-4D7E44A29AC5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57200" y="1080000"/>
            <a:ext cx="8229600" cy="336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1EC7C-9BC5-43A0-B220-28AA81FC49D3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BAAE-561A-4451-AE08-53325C51883B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25123-2A42-4D7B-A3A4-D88A19B6AEDA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0000"/>
            <a:ext cx="8229600" cy="33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Siebente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777200"/>
            <a:ext cx="9144000" cy="36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000" y="4906800"/>
            <a:ext cx="2160000" cy="18000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FCC2C581-67DB-437A-826E-4378674DBA1C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7009" y="4906800"/>
            <a:ext cx="43992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72000" y="4906800"/>
            <a:ext cx="5148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9D26C6B8-7DF4-4F01-8878-A6272B56DAC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 descr="NABU_Wormarke_Logo_fuer_ppt_NABU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457200" y="4878000"/>
            <a:ext cx="766800" cy="17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84" r:id="rId3"/>
    <p:sldLayoutId id="2147483668" r:id="rId4"/>
    <p:sldLayoutId id="2147483670" r:id="rId5"/>
    <p:sldLayoutId id="2147483671" r:id="rId6"/>
    <p:sldLayoutId id="2147483672" r:id="rId7"/>
    <p:sldLayoutId id="2147483683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100" baseline="0">
          <a:solidFill>
            <a:schemeClr val="tx2"/>
          </a:solidFill>
          <a:latin typeface="Source Sans Pro"/>
          <a:ea typeface="+mj-ea"/>
          <a:cs typeface="Source Sans Pro"/>
        </a:defRPr>
      </a:lvl1pPr>
    </p:titleStyle>
    <p:bodyStyle>
      <a:lvl1pPr marL="0" indent="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85000"/>
        <a:buFont typeface="Arial" pitchFamily="34" charset="0"/>
        <a:buNone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1pPr>
      <a:lvl2pPr marL="17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2pPr>
      <a:lvl3pPr marL="3636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3pPr>
      <a:lvl4pPr marL="543600" indent="-1836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4pPr>
      <a:lvl5pPr marL="71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5pPr>
      <a:lvl6pPr marL="36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C91FE33C-C581-CF49-DFD9-D62F46B891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0006"/>
          <a:stretch/>
        </p:blipFill>
        <p:spPr>
          <a:xfrm>
            <a:off x="457200" y="235338"/>
            <a:ext cx="4038600" cy="3366000"/>
          </a:xfrm>
          <a:noFill/>
        </p:spPr>
      </p:pic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C8F23AEE-52E3-CA30-4266-A634A1B66B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l="6054" r="13860" b="2"/>
          <a:stretch>
            <a:fillRect/>
          </a:stretch>
        </p:blipFill>
        <p:spPr>
          <a:xfrm>
            <a:off x="4648200" y="235338"/>
            <a:ext cx="4038600" cy="3366000"/>
          </a:xfrm>
          <a:prstGeom prst="rect">
            <a:avLst/>
          </a:prstGeom>
          <a:noFill/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393BB5-7EAC-4DD9-111F-F6F3183E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2E6CE89-5CB2-4D8B-B7DC-AB07B8A64B6B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9CBCD2-ADCF-51D7-1F8B-A043C7DDC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E59D9E-A3FC-DBC4-D321-42AF2819D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de-DE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0111FD1-0338-7772-1B69-E0E311EC6958}"/>
              </a:ext>
            </a:extLst>
          </p:cNvPr>
          <p:cNvSpPr txBox="1">
            <a:spLocks/>
          </p:cNvSpPr>
          <p:nvPr/>
        </p:nvSpPr>
        <p:spPr>
          <a:xfrm>
            <a:off x="457200" y="3279892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noProof="0" dirty="0">
                <a:solidFill>
                  <a:schemeClr val="bg2">
                    <a:lumMod val="90000"/>
                  </a:schemeClr>
                </a:solidFill>
              </a:rPr>
              <a:t>KI-generiert</a:t>
            </a:r>
            <a:endParaRPr lang="en-US" sz="11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E3103EF2-B11B-31F1-1902-18DCC852E7AE}"/>
              </a:ext>
            </a:extLst>
          </p:cNvPr>
          <p:cNvSpPr txBox="1">
            <a:spLocks/>
          </p:cNvSpPr>
          <p:nvPr/>
        </p:nvSpPr>
        <p:spPr>
          <a:xfrm>
            <a:off x="4648200" y="3279892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noProof="0" dirty="0">
                <a:solidFill>
                  <a:srgbClr val="86846B"/>
                </a:solidFill>
              </a:rPr>
              <a:t>KI-generiert</a:t>
            </a:r>
            <a:endParaRPr lang="en-US" dirty="0">
              <a:solidFill>
                <a:srgbClr val="86846B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FDFEC93-FE5F-5EA7-6890-71B60586A6E8}"/>
              </a:ext>
            </a:extLst>
          </p:cNvPr>
          <p:cNvSpPr txBox="1"/>
          <p:nvPr/>
        </p:nvSpPr>
        <p:spPr>
          <a:xfrm>
            <a:off x="457200" y="3867894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8B4"/>
              </a:buClr>
              <a:buFont typeface="Wingdings" panose="05000000000000000000" pitchFamily="2" charset="2"/>
              <a:buChar char="Ø"/>
            </a:pPr>
            <a:r>
              <a:rPr lang="de-DE" sz="1600" dirty="0"/>
              <a:t>Welches der beiden Bilder zeigt ein Feld, das wie ein Supermarkt für Bienen, Hummeln und nützliche Käfer wirkt?</a:t>
            </a:r>
            <a:endParaRPr lang="en-US" sz="1600" dirty="0"/>
          </a:p>
          <a:p>
            <a:pPr marL="285750" indent="-285750">
              <a:buClr>
                <a:srgbClr val="0068B4"/>
              </a:buClr>
              <a:buFont typeface="Wingdings" panose="05000000000000000000" pitchFamily="2" charset="2"/>
              <a:buChar char="Ø"/>
            </a:pPr>
            <a:r>
              <a:rPr lang="de-DE" sz="1600" dirty="0"/>
              <a:t>Warum sieht die Natur manchmal so „aufgeräumt“ aus?</a:t>
            </a:r>
          </a:p>
        </p:txBody>
      </p:sp>
    </p:spTree>
    <p:extLst>
      <p:ext uri="{BB962C8B-B14F-4D97-AF65-F5344CB8AC3E}">
        <p14:creationId xmlns:p14="http://schemas.microsoft.com/office/powerpoint/2010/main" val="110679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B59E2-3AF1-5029-F693-E64AADD15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4A695D-F32E-DB2E-8B8F-8B25A4DC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Blühstreifen und Ackerrandprogramme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8007CB-EA2A-560E-B37C-3722932C9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F669AA7-09D4-D7BF-0483-B11CDEBB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2BA363-7316-22A3-081F-0CBC71459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2EFD5FD-19CD-B7BB-BA4F-1246B7BAFE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6 bis 9 m breiter Streifen am Rand/im Inneren eines Feldes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Heimische Wildkräuter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Lebensraum, Nahrung und Schutz für Insekten, Vögel, Säugetiere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ggf. Biotopverbindung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Erhöhung der Strukturvielfalt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Förderung der Biodiversität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Verbesserter Erosionsschutz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4FB36138-EF89-BCC3-66CD-BB9A5893D4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416844"/>
            <a:ext cx="4038600" cy="2692400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F437528-C738-C206-EE55-07894C8C37ED}"/>
              </a:ext>
            </a:extLst>
          </p:cNvPr>
          <p:cNvSpPr txBox="1">
            <a:spLocks/>
          </p:cNvSpPr>
          <p:nvPr/>
        </p:nvSpPr>
        <p:spPr>
          <a:xfrm>
            <a:off x="457200" y="3795886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noProof="0" dirty="0">
                <a:solidFill>
                  <a:schemeClr val="bg2">
                    <a:lumMod val="90000"/>
                  </a:schemeClr>
                </a:solidFill>
              </a:rPr>
              <a:t>KI-generiert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6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FC8FD-3BD4-217B-CC06-F9A6D8B0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Samenbombe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CAE949-676C-69BA-D40C-9A22555665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= Bällchen aus Erde, Ton und Pflanzensamen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Unkomplizierte Begrünung von kahlen oder tristen Flächen</a:t>
            </a:r>
          </a:p>
          <a:p>
            <a:endParaRPr lang="de-DE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i="1" dirty="0"/>
              <a:t>Warum nutzen wir nicht einfach nur Samen?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i="1" dirty="0"/>
              <a:t>Warum mischen wir Ton und Erde dazu?</a:t>
            </a:r>
          </a:p>
          <a:p>
            <a:endParaRPr lang="de-DE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Ton</a:t>
            </a:r>
            <a:r>
              <a:rPr lang="de-DE" dirty="0"/>
              <a:t>: schützt die Samen und speichert Feuchtigkeit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Erde</a:t>
            </a:r>
            <a:r>
              <a:rPr lang="de-DE" dirty="0"/>
              <a:t>: Nährstoffe für die Keimung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EC156BD3-A36D-BB16-2174-4263DF31E9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77" t="11491" r="1860" b="10949"/>
          <a:stretch>
            <a:fillRect/>
          </a:stretch>
        </p:blipFill>
        <p:spPr>
          <a:xfrm>
            <a:off x="4283968" y="2565229"/>
            <a:ext cx="3960439" cy="2088233"/>
          </a:xfrm>
          <a:prstGeom prst="ellipse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E313C9-BF27-A2BD-9EBA-8AE89CADD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5784BB-7F4C-D466-7573-FF30FEE1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239E2B-2727-9185-3554-34650A586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49EFB13-C75E-A541-AF6E-1F198D1FE2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5" t="10366" r="39583" b="10964"/>
          <a:stretch>
            <a:fillRect/>
          </a:stretch>
        </p:blipFill>
        <p:spPr>
          <a:xfrm>
            <a:off x="6264407" y="397590"/>
            <a:ext cx="1980000" cy="1980000"/>
          </a:xfrm>
          <a:prstGeom prst="ellipse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DE5A3D9-CB02-F45F-E96D-3EE67F501692}"/>
              </a:ext>
            </a:extLst>
          </p:cNvPr>
          <p:cNvSpPr txBox="1">
            <a:spLocks/>
          </p:cNvSpPr>
          <p:nvPr/>
        </p:nvSpPr>
        <p:spPr>
          <a:xfrm>
            <a:off x="7812160" y="4446000"/>
            <a:ext cx="1234480" cy="2040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noProof="0" dirty="0">
                <a:solidFill>
                  <a:srgbClr val="86846B"/>
                </a:solidFill>
              </a:rPr>
              <a:t>Bilder: KI-generiert</a:t>
            </a:r>
            <a:endParaRPr lang="en-US" sz="1100" dirty="0">
              <a:solidFill>
                <a:srgbClr val="8684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7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>
            <a:extLst>
              <a:ext uri="{FF2B5EF4-FFF2-40B4-BE49-F238E27FC236}">
                <a16:creationId xmlns:a16="http://schemas.microsoft.com/office/drawing/2014/main" id="{C41C3678-9C9E-7301-8B27-D7CE5767FB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2" y="846755"/>
            <a:ext cx="3672000" cy="370673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3620077-76DE-BD64-BB83-2960CE3E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Mathe-Challenge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9F98B1-4608-5388-71FB-4891488DF3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Grundrezept:</a:t>
            </a:r>
          </a:p>
          <a:p>
            <a:pPr algn="ctr"/>
            <a:r>
              <a:rPr lang="de-DE" b="1" dirty="0"/>
              <a:t>3 Teile Ton : 5 Teile Erde : 1 Teil Samen</a:t>
            </a:r>
          </a:p>
          <a:p>
            <a:r>
              <a:rPr lang="de-DE" dirty="0"/>
              <a:t>Gesamtmasse pro Gruppe: 900 g</a:t>
            </a:r>
          </a:p>
          <a:p>
            <a:endParaRPr lang="de-DE" dirty="0"/>
          </a:p>
          <a:p>
            <a:r>
              <a:rPr lang="de-DE" dirty="0"/>
              <a:t>Auflösung: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Ton: 300 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Erde: 500 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Samen: 100 g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03D36DE-5524-9771-1AC4-914DF9753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7C8CD5-F57F-6FA7-E092-97EC8E41F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2521AD-63BE-3AB2-E7AD-C25B6D565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21" name="Inhaltsplatzhalter 20">
            <a:extLst>
              <a:ext uri="{FF2B5EF4-FFF2-40B4-BE49-F238E27FC236}">
                <a16:creationId xmlns:a16="http://schemas.microsoft.com/office/drawing/2014/main" id="{B569EAEA-FBA3-E6B0-7D0F-40D05F8C6A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rcRect t="38486" r="41265" b="2986"/>
          <a:stretch>
            <a:fillRect/>
          </a:stretch>
        </p:blipFill>
        <p:spPr>
          <a:xfrm>
            <a:off x="6771928" y="190279"/>
            <a:ext cx="2372072" cy="1312952"/>
          </a:xfrm>
          <a:prstGeom prst="cloudCallou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76C6C613-EF32-C2E4-1FB6-EF1A1EB5914C}"/>
              </a:ext>
            </a:extLst>
          </p:cNvPr>
          <p:cNvSpPr txBox="1"/>
          <p:nvPr/>
        </p:nvSpPr>
        <p:spPr>
          <a:xfrm>
            <a:off x="7596336" y="4483925"/>
            <a:ext cx="1547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86846B"/>
                </a:solidFill>
              </a:rPr>
              <a:t>Verändert nach ©</a:t>
            </a:r>
            <a:r>
              <a:rPr lang="de-DE" sz="1000" dirty="0" err="1">
                <a:solidFill>
                  <a:srgbClr val="86846B"/>
                </a:solidFill>
              </a:rPr>
              <a:t>Pixabay</a:t>
            </a:r>
            <a:endParaRPr lang="de-DE" sz="1000" dirty="0">
              <a:solidFill>
                <a:srgbClr val="8684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0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FA85A9-35FE-1CF9-B23F-FA9BBE2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Produktion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180AFA-B7F7-8D2C-9B7A-F8576CE661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e-AT" b="1" dirty="0"/>
              <a:t>Trockenmischung:</a:t>
            </a:r>
          </a:p>
          <a:p>
            <a:pPr>
              <a:buClr>
                <a:srgbClr val="86846B"/>
              </a:buClr>
            </a:pPr>
            <a:r>
              <a:rPr lang="de-DE" dirty="0"/>
              <a:t>Ton, Erde und Samen trocken vermengen. Grobe Erdklumpen zerkleinern.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de-DE" b="1" dirty="0"/>
              <a:t>Kneten:</a:t>
            </a:r>
          </a:p>
          <a:p>
            <a:pPr>
              <a:buClr>
                <a:srgbClr val="86846B"/>
              </a:buClr>
            </a:pPr>
            <a:r>
              <a:rPr lang="de-DE" dirty="0"/>
              <a:t>Vorsichtig und schluckweise Wasser hinzufügen.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de-DE" b="1" dirty="0"/>
              <a:t>Rollen:</a:t>
            </a:r>
          </a:p>
          <a:p>
            <a:r>
              <a:rPr lang="de-DE" dirty="0"/>
              <a:t>Den Teig in walnussgroße Kugeln formen.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de-DE" b="1" dirty="0"/>
              <a:t>Lagerung:</a:t>
            </a:r>
          </a:p>
          <a:p>
            <a:r>
              <a:rPr lang="de-DE" dirty="0"/>
              <a:t>Die Kugeln zum Trocknen in Eierkartons legen.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047D782A-AC98-A37F-4733-2A6F188D8F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7996" r="35916" b="6264"/>
          <a:stretch>
            <a:fillRect/>
          </a:stretch>
        </p:blipFill>
        <p:spPr>
          <a:xfrm>
            <a:off x="4726800" y="591750"/>
            <a:ext cx="3960000" cy="3960000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87F85C-C518-FC5E-576A-204CD1165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ED6797-3181-2A28-AF78-38E8666AA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BEA4FE-7595-5A97-C93E-EE45D35B1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430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1E17B2-645A-3E7C-9039-DD1A243E23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Gestaltung von „Beipackzettel“ oder Anhänger</a:t>
            </a:r>
          </a:p>
          <a:p>
            <a:endParaRPr lang="de-AT" dirty="0"/>
          </a:p>
          <a:p>
            <a:pPr lvl="0"/>
            <a:r>
              <a:rPr lang="de-DE" b="1" dirty="0"/>
              <a:t>Inhaltliche Punkte bei eigener Gestaltung:</a:t>
            </a:r>
          </a:p>
          <a:p>
            <a:pPr lvl="1"/>
            <a:r>
              <a:rPr lang="de-DE" i="1" dirty="0"/>
              <a:t>Gebrauchsanweisung:</a:t>
            </a:r>
            <a:r>
              <a:rPr lang="de-DE" dirty="0"/>
              <a:t> Nicht vergraben! Nur werfen oder hinlegen und auf Regen warten.</a:t>
            </a:r>
          </a:p>
          <a:p>
            <a:pPr lvl="1"/>
            <a:r>
              <a:rPr lang="de-DE" i="1" dirty="0"/>
              <a:t>Pflanzen-Steckbriefe: </a:t>
            </a:r>
            <a:r>
              <a:rPr lang="de-DE" dirty="0"/>
              <a:t>Welche Pflanzen wachsen daraus?</a:t>
            </a:r>
          </a:p>
          <a:p>
            <a:pPr lvl="1"/>
            <a:r>
              <a:rPr lang="de-DE" i="1" dirty="0"/>
              <a:t>Nutzen: </a:t>
            </a:r>
            <a:r>
              <a:rPr lang="de-DE" dirty="0"/>
              <a:t>Warum hilft das der nachhaltigen Landwirtschaft?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237837C-35CF-3BF4-FD50-392A3791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6FD8A2-07E5-DF6A-396E-02B042D59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F4ABC1-6D2B-E166-2DC5-42D275F75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B965183D-64D4-4E02-D1DA-79FFEFBF9E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r="-317"/>
          <a:stretch>
            <a:fillRect/>
          </a:stretch>
        </p:blipFill>
        <p:spPr>
          <a:xfrm>
            <a:off x="5808028" y="80066"/>
            <a:ext cx="3217733" cy="464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A8B823D-6D44-A9B7-F495-6EF0F4DF7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Marketing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729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FA32789-6096-FCDE-6498-D968002DD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877DBD-F8AC-BD59-D6E0-B83C4C2B4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7E4783-DD21-41E6-24A2-AF39432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8C40E-8DD4-4005-9966-6B852DBC1F07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B4F946B-ABD3-FCE5-EC6C-672BF3A6E4CF}"/>
              </a:ext>
            </a:extLst>
          </p:cNvPr>
          <p:cNvSpPr/>
          <p:nvPr/>
        </p:nvSpPr>
        <p:spPr>
          <a:xfrm>
            <a:off x="1619672" y="1419622"/>
            <a:ext cx="5904656" cy="208823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Wo in eurer Umgebung werdet ihr eure Bomben „zünden“, um eine Mini-Oase für nachhaltige Vielfalt zu schaffen?</a:t>
            </a:r>
          </a:p>
        </p:txBody>
      </p:sp>
    </p:spTree>
    <p:extLst>
      <p:ext uri="{BB962C8B-B14F-4D97-AF65-F5344CB8AC3E}">
        <p14:creationId xmlns:p14="http://schemas.microsoft.com/office/powerpoint/2010/main" val="17573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BU-Design">
  <a:themeElements>
    <a:clrScheme name="NABU Farben">
      <a:dk1>
        <a:srgbClr val="292934"/>
      </a:dk1>
      <a:lt1>
        <a:srgbClr val="FFFFFF"/>
      </a:lt1>
      <a:dk2>
        <a:srgbClr val="0068B4"/>
      </a:dk2>
      <a:lt2>
        <a:srgbClr val="E3E2D4"/>
      </a:lt2>
      <a:accent1>
        <a:srgbClr val="008143"/>
      </a:accent1>
      <a:accent2>
        <a:srgbClr val="76B828"/>
      </a:accent2>
      <a:accent3>
        <a:srgbClr val="DD042D"/>
      </a:accent3>
      <a:accent4>
        <a:srgbClr val="EF7C00"/>
      </a:accent4>
      <a:accent5>
        <a:srgbClr val="FFCC00"/>
      </a:accent5>
      <a:accent6>
        <a:srgbClr val="86846B"/>
      </a:accent6>
      <a:hlink>
        <a:srgbClr val="003560"/>
      </a:hlink>
      <a:folHlink>
        <a:srgbClr val="800080"/>
      </a:folHlink>
    </a:clrScheme>
    <a:fontScheme name="NABU-Schrift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74588C8BB38546AE75D872BA2C8C93" ma:contentTypeVersion="13" ma:contentTypeDescription="Ein neues Dokument erstellen." ma:contentTypeScope="" ma:versionID="58fa37c9045ca77d4e6463c40455d9ba">
  <xsd:schema xmlns:xsd="http://www.w3.org/2001/XMLSchema" xmlns:xs="http://www.w3.org/2001/XMLSchema" xmlns:p="http://schemas.microsoft.com/office/2006/metadata/properties" xmlns:ns2="d79e3a34-4957-4529-9d9a-4272915f6d87" targetNamespace="http://schemas.microsoft.com/office/2006/metadata/properties" ma:root="true" ma:fieldsID="519c4560780a20541f6e37892c909446" ns2:_="">
    <xsd:import namespace="d79e3a34-4957-4529-9d9a-4272915f6d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9e3a34-4957-4529-9d9a-4272915f6d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e1995c6e-d743-4d98-9217-d92b3435e4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9e3a34-4957-4529-9d9a-4272915f6d8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A6CA313-2853-4A51-94F8-4A9E14AFFA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277CFF-533B-4427-AC4D-51032FE745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9e3a34-4957-4529-9d9a-4272915f6d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93CAC3-7D62-47A8-98B6-A7903865008F}">
  <ds:schemaRefs>
    <ds:schemaRef ds:uri="http://schemas.microsoft.com/office/2006/metadata/properties"/>
    <ds:schemaRef ds:uri="http://schemas.microsoft.com/office/infopath/2007/PartnerControls"/>
    <ds:schemaRef ds:uri="d79e3a34-4957-4529-9d9a-4272915f6d87"/>
  </ds:schemaRefs>
</ds:datastoreItem>
</file>

<file path=docMetadata/LabelInfo.xml><?xml version="1.0" encoding="utf-8"?>
<clbl:labelList xmlns:clbl="http://schemas.microsoft.com/office/2020/mipLabelMetadata">
  <clbl:label id="{ad40dd9b-5f8f-4af8-aee4-bb88fde993a8}" enabled="0" method="" siteId="{ad40dd9b-5f8f-4af8-aee4-bb88fde993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PowerPoint_16-9(1) (1)</Template>
  <TotalTime>0</TotalTime>
  <Words>794</Words>
  <Application>Microsoft Office PowerPoint</Application>
  <PresentationFormat>Bildschirmpräsentation (16:9)</PresentationFormat>
  <Paragraphs>123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Source Sans Pro</vt:lpstr>
      <vt:lpstr>Wingdings</vt:lpstr>
      <vt:lpstr>NABU-Design</vt:lpstr>
      <vt:lpstr>PowerPoint-Präsentation</vt:lpstr>
      <vt:lpstr>Blühstreifen und Ackerrandprogramme</vt:lpstr>
      <vt:lpstr>Samenbombe</vt:lpstr>
      <vt:lpstr>Mathe-Challenge</vt:lpstr>
      <vt:lpstr>Produktion</vt:lpstr>
      <vt:lpstr>Marketing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Katharina Heimes</dc:creator>
  <dc:description>Präsentationsvorlage (19:9) | Office 2007</dc:description>
  <cp:lastModifiedBy>Daniela Rettenberger</cp:lastModifiedBy>
  <cp:revision>2</cp:revision>
  <dcterms:created xsi:type="dcterms:W3CDTF">2024-09-10T19:33:32Z</dcterms:created>
  <dcterms:modified xsi:type="dcterms:W3CDTF">2026-09-03T07:50:26Z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1.0.0</vt:lpwstr>
  </property>
  <property fmtid="{D5CDD505-2E9C-101B-9397-08002B2CF9AE}" pid="3" name="Build">
    <vt:lpwstr>001-000-001</vt:lpwstr>
  </property>
  <property fmtid="{D5CDD505-2E9C-101B-9397-08002B2CF9AE}" pid="4" name="Erstellt von">
    <vt:lpwstr>office network</vt:lpwstr>
  </property>
  <property fmtid="{D5CDD505-2E9C-101B-9397-08002B2CF9AE}" pid="5" name="Erstellt am">
    <vt:lpwstr>27.11.2014</vt:lpwstr>
  </property>
  <property fmtid="{D5CDD505-2E9C-101B-9397-08002B2CF9AE}" pid="6" name="Autor 1">
    <vt:lpwstr>clemens morfeld</vt:lpwstr>
  </property>
  <property fmtid="{D5CDD505-2E9C-101B-9397-08002B2CF9AE}" pid="7" name="Stand">
    <vt:lpwstr>27.11.2014</vt:lpwstr>
  </property>
  <property fmtid="{D5CDD505-2E9C-101B-9397-08002B2CF9AE}" pid="8" name="ContentTypeId">
    <vt:lpwstr>0x010100B774588C8BB38546AE75D872BA2C8C93</vt:lpwstr>
  </property>
  <property fmtid="{D5CDD505-2E9C-101B-9397-08002B2CF9AE}" pid="9" name="MediaServiceImageTags">
    <vt:lpwstr/>
  </property>
</Properties>
</file>